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  <p:sldMasterId id="2147483768" r:id="rId2"/>
  </p:sldMasterIdLst>
  <p:notesMasterIdLst>
    <p:notesMasterId r:id="rId35"/>
  </p:notesMasterIdLst>
  <p:sldIdLst>
    <p:sldId id="256" r:id="rId3"/>
    <p:sldId id="257" r:id="rId4"/>
    <p:sldId id="276" r:id="rId5"/>
    <p:sldId id="258" r:id="rId6"/>
    <p:sldId id="274" r:id="rId7"/>
    <p:sldId id="259" r:id="rId8"/>
    <p:sldId id="273" r:id="rId9"/>
    <p:sldId id="277" r:id="rId10"/>
    <p:sldId id="279" r:id="rId11"/>
    <p:sldId id="278" r:id="rId12"/>
    <p:sldId id="272" r:id="rId13"/>
    <p:sldId id="291" r:id="rId14"/>
    <p:sldId id="269" r:id="rId15"/>
    <p:sldId id="261" r:id="rId16"/>
    <p:sldId id="288" r:id="rId17"/>
    <p:sldId id="282" r:id="rId18"/>
    <p:sldId id="275" r:id="rId19"/>
    <p:sldId id="268" r:id="rId20"/>
    <p:sldId id="264" r:id="rId21"/>
    <p:sldId id="289" r:id="rId22"/>
    <p:sldId id="281" r:id="rId23"/>
    <p:sldId id="280" r:id="rId24"/>
    <p:sldId id="263" r:id="rId25"/>
    <p:sldId id="270" r:id="rId26"/>
    <p:sldId id="290" r:id="rId27"/>
    <p:sldId id="271" r:id="rId28"/>
    <p:sldId id="283" r:id="rId29"/>
    <p:sldId id="284" r:id="rId30"/>
    <p:sldId id="266" r:id="rId31"/>
    <p:sldId id="293" r:id="rId32"/>
    <p:sldId id="265" r:id="rId33"/>
    <p:sldId id="267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474" autoAdjust="0"/>
  </p:normalViewPr>
  <p:slideViewPr>
    <p:cSldViewPr>
      <p:cViewPr>
        <p:scale>
          <a:sx n="69" d="100"/>
          <a:sy n="69" d="100"/>
        </p:scale>
        <p:origin x="-1332" y="-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F20F2D-D090-47DB-BBE2-CD8C6B5B8899}" type="datetimeFigureOut">
              <a:rPr lang="en-US" smtClean="0"/>
              <a:t>9/14/2013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984ED5-2C69-45CF-B443-3B968D1B6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750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84ED5-2C69-45CF-B443-3B968D1B602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999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0374" y="0"/>
            <a:ext cx="2293626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581400"/>
            <a:ext cx="3962400" cy="2133600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2438400" y="1447800"/>
            <a:ext cx="3962400" cy="2133600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3582988" y="6426201"/>
            <a:ext cx="2819399" cy="126999"/>
          </a:xfrm>
        </p:spPr>
        <p:txBody>
          <a:bodyPr/>
          <a:lstStyle/>
          <a:p>
            <a:fld id="{1FE5C217-0F0F-4CCC-90C2-CE6E63CCF464}" type="datetimeFigureOut">
              <a:rPr lang="en-US" smtClean="0"/>
              <a:t>9/14/2013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6414976" y="6400800"/>
            <a:ext cx="457200" cy="152400"/>
          </a:xfrm>
        </p:spPr>
        <p:txBody>
          <a:bodyPr/>
          <a:lstStyle>
            <a:lvl1pPr algn="r">
              <a:defRPr/>
            </a:lvl1pPr>
          </a:lstStyle>
          <a:p>
            <a:fld id="{A9D691CB-754D-48B8-AA11-CAE6FD37DEBA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3581400" y="6296248"/>
            <a:ext cx="2820987" cy="1524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3657600" cy="5714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5C217-0F0F-4CCC-90C2-CE6E63CCF464}" type="datetimeFigureOut">
              <a:rPr lang="en-US" smtClean="0"/>
              <a:t>9/14/2013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9D691CB-754D-48B8-AA11-CAE6FD37DEBA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0" y="0"/>
            <a:ext cx="2293626" cy="6858000"/>
          </a:xfrm>
          <a:prstGeom prst="rect">
            <a:avLst/>
          </a:prstGeom>
        </p:spPr>
      </p:pic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839788" y="6426201"/>
            <a:ext cx="2819399" cy="126999"/>
          </a:xfrm>
        </p:spPr>
        <p:txBody>
          <a:bodyPr/>
          <a:lstStyle/>
          <a:p>
            <a:fld id="{1FE5C217-0F0F-4CCC-90C2-CE6E63CCF464}" type="datetimeFigureOut">
              <a:rPr lang="en-US" smtClean="0"/>
              <a:t>9/14/2013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4116388" y="6400800"/>
            <a:ext cx="533400" cy="152400"/>
          </a:xfrm>
        </p:spPr>
        <p:txBody>
          <a:bodyPr/>
          <a:lstStyle/>
          <a:p>
            <a:fld id="{A9D691CB-754D-48B8-AA11-CAE6FD37DEBA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838200" y="6296248"/>
            <a:ext cx="2820987" cy="15240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57200" y="1828800"/>
            <a:ext cx="3200400" cy="1752600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3578224"/>
            <a:ext cx="3200645" cy="1459767"/>
          </a:xfrm>
        </p:spPr>
        <p:txBody>
          <a:bodyPr anchor="t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None/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4290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572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5C217-0F0F-4CCC-90C2-CE6E63CCF464}" type="datetimeFigureOut">
              <a:rPr lang="en-US" smtClean="0"/>
              <a:t>9/14/2013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9D691CB-754D-48B8-AA11-CAE6FD37DEBA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75238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675288"/>
            <a:ext cx="3581400" cy="2525112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 baseline="0"/>
            </a:lvl4pPr>
            <a:lvl5pPr>
              <a:buFont typeface="Wingdings" pitchFamily="2" charset="2"/>
              <a:buChar char="§"/>
              <a:defRPr sz="1400"/>
            </a:lvl5pPr>
            <a:lvl6pPr>
              <a:buFont typeface="Wingdings" pitchFamily="2" charset="2"/>
              <a:buChar char="§"/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199" y="3429000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199" y="3840162"/>
            <a:ext cx="3581400" cy="2515198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5C217-0F0F-4CCC-90C2-CE6E63CCF464}" type="datetimeFigureOut">
              <a:rPr lang="en-US" smtClean="0"/>
              <a:t>9/14/2013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9D691CB-754D-48B8-AA11-CAE6FD37DEBA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457200"/>
            <a:ext cx="3962400" cy="571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5C217-0F0F-4CCC-90C2-CE6E63CCF464}" type="datetimeFigureOut">
              <a:rPr lang="en-US" smtClean="0"/>
              <a:t>9/14/2013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9D691CB-754D-48B8-AA11-CAE6FD37DEB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5C217-0F0F-4CCC-90C2-CE6E63CCF464}" type="datetimeFigureOut">
              <a:rPr lang="en-US" smtClean="0"/>
              <a:t>9/14/2013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9D691CB-754D-48B8-AA11-CAE6FD37DEB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4837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4700016" cy="3505200"/>
          </a:xfrm>
        </p:spPr>
        <p:txBody>
          <a:bodyPr>
            <a:normAutofit/>
          </a:bodyPr>
          <a:lstStyle>
            <a:lvl1pPr marL="228600" indent="-182880"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5C217-0F0F-4CCC-90C2-CE6E63CCF464}" type="datetimeFigureOut">
              <a:rPr lang="en-US" smtClean="0"/>
              <a:t>9/14/2013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9D691CB-754D-48B8-AA11-CAE6FD37DEBA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676400"/>
            <a:ext cx="4696967" cy="350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5972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5C217-0F0F-4CCC-90C2-CE6E63CCF464}" type="datetimeFigureOut">
              <a:rPr lang="en-US" smtClean="0"/>
              <a:t>9/14/2013</a:t>
            </a:fld>
            <a:endParaRPr 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9D691CB-754D-48B8-AA11-CAE6FD37DEB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5C217-0F0F-4CCC-90C2-CE6E63CCF464}" type="datetimeFigureOut">
              <a:rPr lang="en-US" smtClean="0"/>
              <a:t>9/14/2013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9D691CB-754D-48B8-AA11-CAE6FD37DEBA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5C217-0F0F-4CCC-90C2-CE6E63CCF464}" type="datetimeFigureOut">
              <a:rPr lang="en-US" smtClean="0"/>
              <a:t>9/14/2013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9D691CB-754D-48B8-AA11-CAE6FD37DEBA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0374" y="0"/>
            <a:ext cx="2293626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581400"/>
            <a:ext cx="3962400" cy="2133600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2438400" y="1447800"/>
            <a:ext cx="3962400" cy="2133600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3582988" y="6426201"/>
            <a:ext cx="2819399" cy="126999"/>
          </a:xfrm>
        </p:spPr>
        <p:txBody>
          <a:bodyPr/>
          <a:lstStyle/>
          <a:p>
            <a:fld id="{1FE5C217-0F0F-4CCC-90C2-CE6E63CCF464}" type="datetimeFigureOut">
              <a:rPr lang="en-US" smtClean="0"/>
              <a:t>9/14/2013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6414976" y="6400800"/>
            <a:ext cx="457200" cy="152400"/>
          </a:xfrm>
        </p:spPr>
        <p:txBody>
          <a:bodyPr/>
          <a:lstStyle>
            <a:lvl1pPr algn="r">
              <a:defRPr/>
            </a:lvl1pPr>
          </a:lstStyle>
          <a:p>
            <a:fld id="{A9D691CB-754D-48B8-AA11-CAE6FD37DEBA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3581400" y="6296248"/>
            <a:ext cx="2820987" cy="1524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3657600" cy="5714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5C217-0F0F-4CCC-90C2-CE6E63CCF464}" type="datetimeFigureOut">
              <a:rPr lang="en-US" smtClean="0"/>
              <a:t>9/14/2013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9D691CB-754D-48B8-AA11-CAE6FD37DEBA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0" y="0"/>
            <a:ext cx="2293626" cy="6858000"/>
          </a:xfrm>
          <a:prstGeom prst="rect">
            <a:avLst/>
          </a:prstGeom>
        </p:spPr>
      </p:pic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839788" y="6426201"/>
            <a:ext cx="2819399" cy="126999"/>
          </a:xfrm>
        </p:spPr>
        <p:txBody>
          <a:bodyPr/>
          <a:lstStyle/>
          <a:p>
            <a:fld id="{1FE5C217-0F0F-4CCC-90C2-CE6E63CCF464}" type="datetimeFigureOut">
              <a:rPr lang="en-US" smtClean="0"/>
              <a:t>9/14/2013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4116388" y="6400800"/>
            <a:ext cx="533400" cy="152400"/>
          </a:xfrm>
        </p:spPr>
        <p:txBody>
          <a:bodyPr/>
          <a:lstStyle/>
          <a:p>
            <a:fld id="{A9D691CB-754D-48B8-AA11-CAE6FD37DEBA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838200" y="6296248"/>
            <a:ext cx="2820987" cy="15240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57200" y="1828800"/>
            <a:ext cx="3200400" cy="1752600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3578224"/>
            <a:ext cx="3200645" cy="1459767"/>
          </a:xfrm>
        </p:spPr>
        <p:txBody>
          <a:bodyPr anchor="t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None/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4290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572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5C217-0F0F-4CCC-90C2-CE6E63CCF464}" type="datetimeFigureOut">
              <a:rPr lang="en-US" smtClean="0"/>
              <a:t>9/14/2013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9D691CB-754D-48B8-AA11-CAE6FD37DEBA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75238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675288"/>
            <a:ext cx="3581400" cy="2525112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 baseline="0"/>
            </a:lvl4pPr>
            <a:lvl5pPr>
              <a:buFont typeface="Wingdings" pitchFamily="2" charset="2"/>
              <a:buChar char="§"/>
              <a:defRPr sz="1400"/>
            </a:lvl5pPr>
            <a:lvl6pPr>
              <a:buFont typeface="Wingdings" pitchFamily="2" charset="2"/>
              <a:buChar char="§"/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199" y="3429000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199" y="3840162"/>
            <a:ext cx="3581400" cy="2515198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5C217-0F0F-4CCC-90C2-CE6E63CCF464}" type="datetimeFigureOut">
              <a:rPr lang="en-US" smtClean="0"/>
              <a:t>9/14/2013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9D691CB-754D-48B8-AA11-CAE6FD37DEBA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457200"/>
            <a:ext cx="3962400" cy="571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5C217-0F0F-4CCC-90C2-CE6E63CCF464}" type="datetimeFigureOut">
              <a:rPr lang="en-US" smtClean="0"/>
              <a:t>9/14/2013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9D691CB-754D-48B8-AA11-CAE6FD37DEB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5C217-0F0F-4CCC-90C2-CE6E63CCF464}" type="datetimeFigureOut">
              <a:rPr lang="en-US" smtClean="0"/>
              <a:t>9/14/2013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9D691CB-754D-48B8-AA11-CAE6FD37DEB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4837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4700016" cy="3505200"/>
          </a:xfrm>
        </p:spPr>
        <p:txBody>
          <a:bodyPr>
            <a:normAutofit/>
          </a:bodyPr>
          <a:lstStyle>
            <a:lvl1pPr marL="228600" indent="-182880"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5C217-0F0F-4CCC-90C2-CE6E63CCF464}" type="datetimeFigureOut">
              <a:rPr lang="en-US" smtClean="0"/>
              <a:t>9/14/2013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9D691CB-754D-48B8-AA11-CAE6FD37DEBA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676400"/>
            <a:ext cx="4696967" cy="350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5972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5C217-0F0F-4CCC-90C2-CE6E63CCF464}" type="datetimeFigureOut">
              <a:rPr lang="en-US" smtClean="0"/>
              <a:t>9/14/2013</a:t>
            </a:fld>
            <a:endParaRPr 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9D691CB-754D-48B8-AA11-CAE6FD37DEB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5C217-0F0F-4CCC-90C2-CE6E63CCF464}" type="datetimeFigureOut">
              <a:rPr lang="en-US" smtClean="0"/>
              <a:t>9/14/2013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9D691CB-754D-48B8-AA11-CAE6FD37DEBA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5C217-0F0F-4CCC-90C2-CE6E63CCF464}" type="datetimeFigureOut">
              <a:rPr lang="en-US" smtClean="0"/>
              <a:t>9/14/2013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9D691CB-754D-48B8-AA11-CAE6FD37DEBA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phere2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823693" y="0"/>
            <a:ext cx="320307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7772400" y="6400800"/>
            <a:ext cx="533400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9D691CB-754D-48B8-AA11-CAE6FD37DEB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"/>
          </p:nvPr>
        </p:nvSpPr>
        <p:spPr>
          <a:xfrm>
            <a:off x="4876801" y="6426201"/>
            <a:ext cx="2819399" cy="12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FE5C217-0F0F-4CCC-90C2-CE6E63CCF464}" type="datetimeFigureOut">
              <a:rPr lang="en-US" smtClean="0"/>
              <a:t>9/14/2013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4875213" y="6296248"/>
            <a:ext cx="2820987" cy="1524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iming>
    <p:tnLst>
      <p:par>
        <p:cTn id="1" dur="indefinite" restart="never" nodeType="tmRoot"/>
      </p:par>
    </p:tnLst>
  </p:timing>
  <p:txStyles>
    <p:titleStyle>
      <a:lvl1pPr algn="r" defTabSz="914400" rtl="0" eaLnBrk="1" latinLnBrk="0" hangingPunct="1">
        <a:spcBef>
          <a:spcPct val="0"/>
        </a:spcBef>
        <a:buNone/>
        <a:defRPr sz="2800" kern="1200">
          <a:gradFill>
            <a:gsLst>
              <a:gs pos="0">
                <a:schemeClr val="tx1">
                  <a:lumMod val="50000"/>
                </a:schemeClr>
              </a:gs>
              <a:gs pos="61000">
                <a:schemeClr val="tx1"/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8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59436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77724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96012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14300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2588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50876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69164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phere2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823693" y="0"/>
            <a:ext cx="320307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7772400" y="6400800"/>
            <a:ext cx="533400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9D691CB-754D-48B8-AA11-CAE6FD37DEB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"/>
          </p:nvPr>
        </p:nvSpPr>
        <p:spPr>
          <a:xfrm>
            <a:off x="4876801" y="6426201"/>
            <a:ext cx="2819399" cy="12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FE5C217-0F0F-4CCC-90C2-CE6E63CCF464}" type="datetimeFigureOut">
              <a:rPr lang="en-US" smtClean="0"/>
              <a:t>9/14/2013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4875213" y="6296248"/>
            <a:ext cx="2820987" cy="1524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iming>
    <p:tnLst>
      <p:par>
        <p:cTn id="1" dur="indefinite" restart="never" nodeType="tmRoot"/>
      </p:par>
    </p:tnLst>
  </p:timing>
  <p:txStyles>
    <p:titleStyle>
      <a:lvl1pPr algn="r" defTabSz="914400" rtl="0" eaLnBrk="1" latinLnBrk="0" hangingPunct="1">
        <a:spcBef>
          <a:spcPct val="0"/>
        </a:spcBef>
        <a:buNone/>
        <a:defRPr sz="2800" kern="1200">
          <a:gradFill>
            <a:gsLst>
              <a:gs pos="0">
                <a:schemeClr val="tx1">
                  <a:lumMod val="50000"/>
                </a:schemeClr>
              </a:gs>
              <a:gs pos="61000">
                <a:schemeClr val="tx1"/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8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59436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77724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96012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14300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2588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50876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69164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g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3855" y="1981200"/>
            <a:ext cx="6934200" cy="397432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036618"/>
            <a:ext cx="6019800" cy="3962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712" y="152400"/>
            <a:ext cx="4676775" cy="200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599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533400" y="1752600"/>
            <a:ext cx="8305800" cy="480060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sz="12800" dirty="0" smtClean="0"/>
          </a:p>
          <a:p>
            <a:pPr marL="0" indent="0">
              <a:buNone/>
            </a:pPr>
            <a:r>
              <a:rPr lang="en-US" sz="16000" dirty="0" smtClean="0">
                <a:solidFill>
                  <a:srgbClr val="FF0066"/>
                </a:solidFill>
              </a:rPr>
              <a:t> </a:t>
            </a:r>
            <a:r>
              <a:rPr lang="bn-BD" sz="16000" dirty="0" smtClean="0">
                <a:solidFill>
                  <a:srgbClr val="FF0066"/>
                </a:solidFill>
              </a:rPr>
              <a:t>মো</a:t>
            </a:r>
            <a:r>
              <a:rPr lang="en-US" sz="16000" dirty="0" smtClean="0">
                <a:solidFill>
                  <a:srgbClr val="FF0066"/>
                </a:solidFill>
              </a:rPr>
              <a:t>.</a:t>
            </a:r>
            <a:r>
              <a:rPr lang="bn-BD" sz="16000" dirty="0" smtClean="0">
                <a:solidFill>
                  <a:srgbClr val="FF0066"/>
                </a:solidFill>
              </a:rPr>
              <a:t>নজরুল ইসলাম</a:t>
            </a:r>
          </a:p>
          <a:p>
            <a:pPr marL="0" indent="0">
              <a:buNone/>
            </a:pPr>
            <a:r>
              <a:rPr lang="bn-BD" sz="12800" dirty="0" smtClean="0"/>
              <a:t>সহকারী অধ্যাপক,কম্পিউটার শিক্ষা</a:t>
            </a:r>
          </a:p>
          <a:p>
            <a:pPr marL="0" indent="0">
              <a:buNone/>
            </a:pPr>
            <a:r>
              <a:rPr lang="bn-BD" sz="12800" b="1" dirty="0" smtClean="0"/>
              <a:t>হাজী কেয়ামউদ্দীন মেমোরিয়াল মহিলা কলেজ</a:t>
            </a:r>
          </a:p>
          <a:p>
            <a:pPr marL="0" indent="0">
              <a:buNone/>
            </a:pPr>
            <a:r>
              <a:rPr lang="bn-BD" sz="16600" dirty="0" smtClean="0"/>
              <a:t>সখিপুর,দেবহাটা,সাতক্ষীরা।</a:t>
            </a:r>
            <a:endParaRPr lang="en-US" sz="16600" dirty="0" smtClean="0"/>
          </a:p>
          <a:p>
            <a:pPr marL="0" indent="0">
              <a:buNone/>
            </a:pPr>
            <a:r>
              <a:rPr lang="bn-BD" sz="16600" dirty="0" smtClean="0"/>
              <a:t>মোবাঃ ০১৭২০৫২৯৫৭৮</a:t>
            </a:r>
          </a:p>
          <a:p>
            <a:pPr marL="0" indent="0">
              <a:buNone/>
            </a:pPr>
            <a:r>
              <a:rPr lang="en-US" sz="16600" dirty="0" err="1" smtClean="0"/>
              <a:t>Email:nislamsat@gmail.com</a:t>
            </a:r>
            <a:r>
              <a:rPr lang="bn-BD" sz="16600" dirty="0" smtClean="0"/>
              <a:t>   </a:t>
            </a:r>
            <a:endParaRPr lang="en-US" sz="16600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0" y="1905000"/>
            <a:ext cx="8763000" cy="4953000"/>
          </a:xfrm>
        </p:spPr>
        <p:txBody>
          <a:bodyPr>
            <a:normAutofit fontScale="25000" lnSpcReduction="20000"/>
          </a:bodyPr>
          <a:lstStyle/>
          <a:p>
            <a:endParaRPr lang="bn-BD" dirty="0" smtClean="0"/>
          </a:p>
          <a:p>
            <a:endParaRPr lang="bn-BD" dirty="0"/>
          </a:p>
          <a:p>
            <a:pPr marL="0" indent="0">
              <a:buNone/>
            </a:pPr>
            <a:endParaRPr lang="en-US" sz="166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676400"/>
          </a:xfrm>
          <a:solidFill>
            <a:srgbClr val="92D050"/>
          </a:solidFill>
        </p:spPr>
        <p:txBody>
          <a:bodyPr>
            <a:noAutofit/>
          </a:bodyPr>
          <a:lstStyle/>
          <a:p>
            <a:r>
              <a:rPr lang="bn-BD" sz="8000" dirty="0" smtClean="0"/>
              <a:t>পরিচিতি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2833228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3855" y="1828800"/>
            <a:ext cx="8984673" cy="4524315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bn-BD" sz="6000" dirty="0" smtClean="0"/>
              <a:t>    </a:t>
            </a:r>
          </a:p>
          <a:p>
            <a:r>
              <a:rPr lang="bn-BD" sz="5400" dirty="0" smtClean="0">
                <a:solidFill>
                  <a:srgbClr val="00B050"/>
                </a:solidFill>
              </a:rPr>
              <a:t>    শ্রেণী </a:t>
            </a:r>
            <a:r>
              <a:rPr lang="bn-BD" sz="5400" dirty="0">
                <a:solidFill>
                  <a:srgbClr val="00B050"/>
                </a:solidFill>
              </a:rPr>
              <a:t>একাদশ</a:t>
            </a:r>
          </a:p>
          <a:p>
            <a:r>
              <a:rPr lang="bn-BD" sz="5400" dirty="0" smtClean="0"/>
              <a:t>    অধ্যায়ঃচতুর্থ </a:t>
            </a:r>
            <a:endParaRPr lang="bn-BD" sz="5400" dirty="0"/>
          </a:p>
          <a:p>
            <a:r>
              <a:rPr lang="bn-BD" sz="5400" dirty="0" smtClean="0"/>
              <a:t>    পাঠের </a:t>
            </a:r>
            <a:r>
              <a:rPr lang="bn-BD" sz="5400" dirty="0"/>
              <a:t>বিষয়ঃ</a:t>
            </a:r>
          </a:p>
          <a:p>
            <a:r>
              <a:rPr lang="bn-BD" sz="6600" dirty="0">
                <a:solidFill>
                  <a:schemeClr val="accent6">
                    <a:lumMod val="75000"/>
                  </a:schemeClr>
                </a:solidFill>
              </a:rPr>
              <a:t>মৌলিক লজিক গেইট</a:t>
            </a:r>
            <a:endParaRPr lang="en-US" sz="6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85800" y="457200"/>
            <a:ext cx="8153400" cy="1600200"/>
          </a:xfrm>
          <a:solidFill>
            <a:srgbClr val="FFFF00"/>
          </a:solidFill>
        </p:spPr>
        <p:txBody>
          <a:bodyPr>
            <a:noAutofit/>
          </a:bodyPr>
          <a:lstStyle/>
          <a:p>
            <a:pPr algn="ctr"/>
            <a:r>
              <a:rPr lang="bn-BD" sz="7200" dirty="0"/>
              <a:t>পাঠ পরিচিতি</a:t>
            </a:r>
          </a:p>
        </p:txBody>
      </p:sp>
    </p:spTree>
    <p:extLst>
      <p:ext uri="{BB962C8B-B14F-4D97-AF65-F5344CB8AC3E}">
        <p14:creationId xmlns:p14="http://schemas.microsoft.com/office/powerpoint/2010/main" val="1498375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381000" y="1524000"/>
            <a:ext cx="8229600" cy="3733800"/>
          </a:xfrm>
          <a:solidFill>
            <a:schemeClr val="bg1"/>
          </a:solidFill>
        </p:spPr>
        <p:txBody>
          <a:bodyPr>
            <a:normAutofit fontScale="25000" lnSpcReduction="20000"/>
          </a:bodyPr>
          <a:lstStyle/>
          <a:p>
            <a:pPr algn="l"/>
            <a:endParaRPr lang="bn-BD" sz="21600" dirty="0" smtClean="0"/>
          </a:p>
          <a:p>
            <a:pPr algn="l"/>
            <a:r>
              <a:rPr lang="bn-BD" sz="21600" dirty="0" smtClean="0">
                <a:solidFill>
                  <a:schemeClr val="tx1"/>
                </a:solidFill>
              </a:rPr>
              <a:t>পাঠ শেষে শিক্ষার্থীরা</a:t>
            </a:r>
          </a:p>
          <a:p>
            <a:pPr algn="l"/>
            <a:r>
              <a:rPr lang="bn-BD" sz="11200" dirty="0" smtClean="0">
                <a:solidFill>
                  <a:srgbClr val="7030A0"/>
                </a:solidFill>
              </a:rPr>
              <a:t>১</a:t>
            </a:r>
            <a:r>
              <a:rPr lang="en-US" sz="11200" dirty="0" smtClean="0">
                <a:solidFill>
                  <a:srgbClr val="7030A0"/>
                </a:solidFill>
              </a:rPr>
              <a:t>.</a:t>
            </a:r>
            <a:r>
              <a:rPr lang="bn-BD" sz="11200" dirty="0" smtClean="0">
                <a:solidFill>
                  <a:srgbClr val="7030A0"/>
                </a:solidFill>
              </a:rPr>
              <a:t>লজিক গেইট কি তা </a:t>
            </a:r>
            <a:r>
              <a:rPr lang="bn-BD" sz="11200" dirty="0">
                <a:solidFill>
                  <a:srgbClr val="7030A0"/>
                </a:solidFill>
              </a:rPr>
              <a:t>বলতে </a:t>
            </a:r>
            <a:r>
              <a:rPr lang="bn-BD" sz="11200" dirty="0" smtClean="0">
                <a:solidFill>
                  <a:srgbClr val="7030A0"/>
                </a:solidFill>
              </a:rPr>
              <a:t>পারবে। </a:t>
            </a:r>
          </a:p>
          <a:p>
            <a:pPr algn="l"/>
            <a:r>
              <a:rPr lang="bn-BD" sz="11200" dirty="0" smtClean="0">
                <a:solidFill>
                  <a:srgbClr val="7030A0"/>
                </a:solidFill>
              </a:rPr>
              <a:t>২</a:t>
            </a:r>
            <a:r>
              <a:rPr lang="en-US" sz="11200" dirty="0" smtClean="0">
                <a:solidFill>
                  <a:srgbClr val="7030A0"/>
                </a:solidFill>
              </a:rPr>
              <a:t>.</a:t>
            </a:r>
            <a:r>
              <a:rPr lang="bn-BD" sz="11200" dirty="0" smtClean="0">
                <a:solidFill>
                  <a:srgbClr val="7030A0"/>
                </a:solidFill>
              </a:rPr>
              <a:t>লজিক গেইটের শ্রেণীবিভাগ দেখাতে পারবে </a:t>
            </a:r>
            <a:r>
              <a:rPr lang="bn-BD" sz="11200" dirty="0">
                <a:solidFill>
                  <a:srgbClr val="7030A0"/>
                </a:solidFill>
              </a:rPr>
              <a:t>।</a:t>
            </a:r>
          </a:p>
          <a:p>
            <a:pPr algn="l"/>
            <a:r>
              <a:rPr lang="bn-BD" sz="11200" dirty="0" smtClean="0">
                <a:solidFill>
                  <a:srgbClr val="7030A0"/>
                </a:solidFill>
              </a:rPr>
              <a:t>৩</a:t>
            </a:r>
            <a:r>
              <a:rPr lang="en-US" sz="11200" dirty="0" smtClean="0">
                <a:solidFill>
                  <a:srgbClr val="7030A0"/>
                </a:solidFill>
              </a:rPr>
              <a:t>.</a:t>
            </a:r>
            <a:r>
              <a:rPr lang="bn-BD" sz="11200" dirty="0" smtClean="0">
                <a:solidFill>
                  <a:srgbClr val="7030A0"/>
                </a:solidFill>
              </a:rPr>
              <a:t>মৌলিক গেইটগুলোর ডায়াগ্রাম ও সুইচ সার্কিট </a:t>
            </a:r>
            <a:r>
              <a:rPr lang="en-US" sz="11200" dirty="0" smtClean="0">
                <a:solidFill>
                  <a:srgbClr val="7030A0"/>
                </a:solidFill>
              </a:rPr>
              <a:t>	</a:t>
            </a:r>
            <a:r>
              <a:rPr lang="bn-BD" sz="11200" dirty="0" smtClean="0">
                <a:solidFill>
                  <a:srgbClr val="7030A0"/>
                </a:solidFill>
              </a:rPr>
              <a:t>আঁকতে পারবে। </a:t>
            </a:r>
          </a:p>
          <a:p>
            <a:pPr algn="l"/>
            <a:r>
              <a:rPr lang="bn-BD" sz="11200" dirty="0" smtClean="0">
                <a:solidFill>
                  <a:srgbClr val="7030A0"/>
                </a:solidFill>
              </a:rPr>
              <a:t>৪</a:t>
            </a:r>
            <a:r>
              <a:rPr lang="en-US" sz="11200" dirty="0" smtClean="0">
                <a:solidFill>
                  <a:srgbClr val="7030A0"/>
                </a:solidFill>
              </a:rPr>
              <a:t>. </a:t>
            </a:r>
            <a:r>
              <a:rPr lang="bn-BD" sz="11200" dirty="0" smtClean="0">
                <a:solidFill>
                  <a:srgbClr val="7030A0"/>
                </a:solidFill>
              </a:rPr>
              <a:t>সত্যক সারণী ব্যাখ্যা করতে পারবে।</a:t>
            </a:r>
          </a:p>
          <a:p>
            <a:pPr algn="l"/>
            <a:r>
              <a:rPr lang="en-US" dirty="0" smtClean="0">
                <a:solidFill>
                  <a:srgbClr val="7030A0"/>
                </a:solidFill>
              </a:rPr>
              <a:t>}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76200"/>
            <a:ext cx="7772400" cy="1393825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bn-BD" sz="6000" dirty="0" smtClean="0">
                <a:solidFill>
                  <a:srgbClr val="C00000"/>
                </a:solidFill>
              </a:rPr>
              <a:t> শিখনফল</a:t>
            </a:r>
            <a:endParaRPr lang="en-US" sz="6000" dirty="0">
              <a:solidFill>
                <a:srgbClr val="C00000"/>
              </a:solidFill>
            </a:endParaRPr>
          </a:p>
        </p:txBody>
      </p:sp>
      <p:sp>
        <p:nvSpPr>
          <p:cNvPr id="2" name="Right Arrow 1"/>
          <p:cNvSpPr/>
          <p:nvPr/>
        </p:nvSpPr>
        <p:spPr>
          <a:xfrm>
            <a:off x="6248401" y="2438400"/>
            <a:ext cx="15240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394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664960"/>
            <a:ext cx="2438400" cy="2476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3124200"/>
            <a:ext cx="3629025" cy="278389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35" y="1143000"/>
            <a:ext cx="2913529" cy="1981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569" y="761999"/>
            <a:ext cx="2209800" cy="206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895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02648" y="4856202"/>
            <a:ext cx="8382000" cy="110799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আজকের পাঠ</a:t>
            </a:r>
            <a:r>
              <a:rPr lang="bn-BD" sz="4000" dirty="0"/>
              <a:t> </a:t>
            </a:r>
            <a:r>
              <a:rPr lang="en-US" sz="6600" dirty="0" smtClean="0"/>
              <a:t>:</a:t>
            </a:r>
            <a:r>
              <a:rPr lang="bn-BD" sz="4000" dirty="0" smtClean="0"/>
              <a:t> </a:t>
            </a:r>
            <a:r>
              <a:rPr lang="bn-BD" sz="4000" dirty="0"/>
              <a:t>মৌলিক </a:t>
            </a:r>
            <a:r>
              <a:rPr lang="bn-BD" sz="4000" dirty="0" smtClean="0"/>
              <a:t>লজিক গেইট  </a:t>
            </a:r>
            <a:endParaRPr lang="en-US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4876800" y="1524000"/>
            <a:ext cx="403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3012" y="1257300"/>
            <a:ext cx="3686175" cy="3733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537091"/>
            <a:ext cx="3124200" cy="23431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648" y="3124200"/>
            <a:ext cx="3762375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809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516082"/>
            <a:ext cx="3590925" cy="29337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1000" y="4191000"/>
            <a:ext cx="8077200" cy="144655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4400" dirty="0" err="1" smtClean="0"/>
              <a:t>Electrictro</a:t>
            </a:r>
            <a:r>
              <a:rPr lang="en-US" sz="4400" dirty="0" smtClean="0"/>
              <a:t> signal (</a:t>
            </a:r>
            <a:r>
              <a:rPr lang="bn-BD" sz="4400" dirty="0" smtClean="0"/>
              <a:t>বৈদ্যুতিক /যুক্তিভিত্তিক সংকেত)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239563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1000"/>
            <a:ext cx="4961227" cy="2362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19400" y="1813641"/>
            <a:ext cx="480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GATE </a:t>
            </a:r>
            <a:r>
              <a:rPr lang="bn-BD" sz="4000" dirty="0" smtClean="0"/>
              <a:t>বা প্রবেশদ্বার</a:t>
            </a:r>
            <a:endParaRPr lang="en-US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191" y="2521527"/>
            <a:ext cx="43434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011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457200"/>
            <a:ext cx="2438400" cy="15335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749" b="50000"/>
          <a:stretch/>
        </p:blipFill>
        <p:spPr>
          <a:xfrm>
            <a:off x="381000" y="2409665"/>
            <a:ext cx="4953000" cy="114776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712" r="38745"/>
          <a:stretch/>
        </p:blipFill>
        <p:spPr>
          <a:xfrm>
            <a:off x="3938887" y="-169285"/>
            <a:ext cx="3704925" cy="255919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34"/>
          <a:stretch/>
        </p:blipFill>
        <p:spPr>
          <a:xfrm>
            <a:off x="5333999" y="2604902"/>
            <a:ext cx="2302885" cy="131593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1000" y="4114800"/>
            <a:ext cx="7696200" cy="184665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কম্পিউটারের ক্ষেত্রে গেইট হচ্ছে ইলেক্ট্রনিক সার্কিট যা একাধিক ইনপুট গ্রহণ করে এবং</a:t>
            </a:r>
          </a:p>
          <a:p>
            <a:r>
              <a:rPr lang="bn-BD" sz="3200" dirty="0" smtClean="0"/>
              <a:t>একটি আউটপুট প্রদান করে।</a:t>
            </a:r>
            <a:endParaRPr lang="en-US" sz="3200" dirty="0"/>
          </a:p>
          <a:p>
            <a:r>
              <a:rPr lang="bn-BD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977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04800"/>
            <a:ext cx="7848600" cy="388620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2400" y="4419370"/>
            <a:ext cx="80010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</a:rPr>
              <a:t>অতএব,</a:t>
            </a:r>
            <a:r>
              <a:rPr lang="bn-BD" sz="2800" dirty="0" smtClean="0"/>
              <a:t>যে সকল ডিজিটাল ইলেকট্রনিক সার্কিট যুক্তিভিত্তিক সংকেতের প্রবাহ নিয়ন্রণ করে সে সকল</a:t>
            </a:r>
            <a:r>
              <a:rPr lang="en-US" sz="2800" dirty="0" smtClean="0"/>
              <a:t> </a:t>
            </a:r>
            <a:endParaRPr lang="bn-BD" sz="2800" dirty="0" smtClean="0"/>
          </a:p>
          <a:p>
            <a:r>
              <a:rPr lang="bn-BD" sz="2800" dirty="0" smtClean="0"/>
              <a:t>সার্কিটকে </a:t>
            </a:r>
            <a:r>
              <a:rPr lang="bn-BD" sz="3600" b="1" dirty="0" smtClean="0">
                <a:solidFill>
                  <a:srgbClr val="002060"/>
                </a:solidFill>
              </a:rPr>
              <a:t>লজিক গেইট </a:t>
            </a:r>
            <a:r>
              <a:rPr lang="bn-BD" sz="2800" dirty="0" smtClean="0"/>
              <a:t>বলে। 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57200"/>
            <a:ext cx="7848600" cy="3886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346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49582" y="152400"/>
            <a:ext cx="327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LOGIC GATES</a:t>
            </a:r>
            <a:endParaRPr lang="en-US" sz="4000" dirty="0"/>
          </a:p>
        </p:txBody>
      </p:sp>
      <p:sp>
        <p:nvSpPr>
          <p:cNvPr id="5" name="Down Arrow Callout 4"/>
          <p:cNvSpPr/>
          <p:nvPr/>
        </p:nvSpPr>
        <p:spPr>
          <a:xfrm>
            <a:off x="1447800" y="152400"/>
            <a:ext cx="4191000" cy="1541318"/>
          </a:xfrm>
          <a:prstGeom prst="down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143000" y="1693718"/>
            <a:ext cx="457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Down Arrow 10"/>
          <p:cNvSpPr/>
          <p:nvPr/>
        </p:nvSpPr>
        <p:spPr>
          <a:xfrm>
            <a:off x="1160318" y="1700645"/>
            <a:ext cx="76200" cy="228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/>
          <p:cNvSpPr/>
          <p:nvPr/>
        </p:nvSpPr>
        <p:spPr>
          <a:xfrm flipH="1">
            <a:off x="5715000" y="1693718"/>
            <a:ext cx="45719" cy="2008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4636" y="1963301"/>
            <a:ext cx="342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BASIC LOGIC GATES</a:t>
            </a:r>
            <a:endParaRPr lang="en-US" sz="3200" dirty="0"/>
          </a:p>
        </p:txBody>
      </p:sp>
      <p:sp>
        <p:nvSpPr>
          <p:cNvPr id="18" name="TextBox 17"/>
          <p:cNvSpPr txBox="1"/>
          <p:nvPr/>
        </p:nvSpPr>
        <p:spPr>
          <a:xfrm>
            <a:off x="4038600" y="1929245"/>
            <a:ext cx="44663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COMBINED LOGIC GATES</a:t>
            </a:r>
            <a:endParaRPr lang="en-US" sz="3200" dirty="0"/>
          </a:p>
        </p:txBody>
      </p:sp>
      <p:sp>
        <p:nvSpPr>
          <p:cNvPr id="19" name="Rounded Rectangle 18"/>
          <p:cNvSpPr/>
          <p:nvPr/>
        </p:nvSpPr>
        <p:spPr>
          <a:xfrm>
            <a:off x="-6927" y="1963301"/>
            <a:ext cx="3429000" cy="70369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4038600" y="1894608"/>
            <a:ext cx="4572000" cy="77239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own Arrow 20"/>
          <p:cNvSpPr/>
          <p:nvPr/>
        </p:nvSpPr>
        <p:spPr>
          <a:xfrm>
            <a:off x="1524000" y="2667000"/>
            <a:ext cx="183573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Down Arrow 21"/>
          <p:cNvSpPr/>
          <p:nvPr/>
        </p:nvSpPr>
        <p:spPr>
          <a:xfrm>
            <a:off x="6096000" y="2667000"/>
            <a:ext cx="2286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/>
          <p:nvPr/>
        </p:nvCxnSpPr>
        <p:spPr>
          <a:xfrm>
            <a:off x="381000" y="3124200"/>
            <a:ext cx="30410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Down Arrow 24"/>
          <p:cNvSpPr/>
          <p:nvPr/>
        </p:nvSpPr>
        <p:spPr>
          <a:xfrm>
            <a:off x="381000" y="3124200"/>
            <a:ext cx="45719" cy="228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Down Arrow 25"/>
          <p:cNvSpPr/>
          <p:nvPr/>
        </p:nvSpPr>
        <p:spPr>
          <a:xfrm>
            <a:off x="2057400" y="3124200"/>
            <a:ext cx="45719" cy="228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Down Arrow 26"/>
          <p:cNvSpPr/>
          <p:nvPr/>
        </p:nvSpPr>
        <p:spPr>
          <a:xfrm>
            <a:off x="3422073" y="3124200"/>
            <a:ext cx="45719" cy="228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105641" y="3575703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AND</a:t>
            </a:r>
            <a:endParaRPr lang="en-US" sz="2400" dirty="0"/>
          </a:p>
        </p:txBody>
      </p:sp>
      <p:sp>
        <p:nvSpPr>
          <p:cNvPr id="29" name="TextBox 28"/>
          <p:cNvSpPr txBox="1"/>
          <p:nvPr/>
        </p:nvSpPr>
        <p:spPr>
          <a:xfrm>
            <a:off x="1546859" y="3556903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OR</a:t>
            </a:r>
            <a:endParaRPr lang="en-US" sz="2400" dirty="0"/>
          </a:p>
        </p:txBody>
      </p:sp>
      <p:sp>
        <p:nvSpPr>
          <p:cNvPr id="30" name="TextBox 29"/>
          <p:cNvSpPr txBox="1"/>
          <p:nvPr/>
        </p:nvSpPr>
        <p:spPr>
          <a:xfrm>
            <a:off x="2895600" y="3504949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NOT</a:t>
            </a:r>
            <a:endParaRPr lang="en-US" sz="2400" dirty="0"/>
          </a:p>
        </p:txBody>
      </p:sp>
      <p:sp>
        <p:nvSpPr>
          <p:cNvPr id="31" name="32-Point Star 30"/>
          <p:cNvSpPr/>
          <p:nvPr/>
        </p:nvSpPr>
        <p:spPr>
          <a:xfrm>
            <a:off x="-114300" y="3349336"/>
            <a:ext cx="1201882" cy="914400"/>
          </a:xfrm>
          <a:prstGeom prst="star32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32-Point Star 32"/>
          <p:cNvSpPr/>
          <p:nvPr/>
        </p:nvSpPr>
        <p:spPr>
          <a:xfrm>
            <a:off x="1428750" y="3380279"/>
            <a:ext cx="1257300" cy="886691"/>
          </a:xfrm>
          <a:prstGeom prst="star32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32-Point Star 33"/>
          <p:cNvSpPr/>
          <p:nvPr/>
        </p:nvSpPr>
        <p:spPr>
          <a:xfrm>
            <a:off x="2692977" y="3357265"/>
            <a:ext cx="1222664" cy="914400"/>
          </a:xfrm>
          <a:prstGeom prst="star32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4495800" y="3124200"/>
            <a:ext cx="359525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Down Arrow 43"/>
          <p:cNvSpPr/>
          <p:nvPr/>
        </p:nvSpPr>
        <p:spPr>
          <a:xfrm>
            <a:off x="5943600" y="3124200"/>
            <a:ext cx="152400" cy="228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Down Arrow 45"/>
          <p:cNvSpPr/>
          <p:nvPr/>
        </p:nvSpPr>
        <p:spPr>
          <a:xfrm>
            <a:off x="7086600" y="3124200"/>
            <a:ext cx="152400" cy="228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Down Arrow 46"/>
          <p:cNvSpPr/>
          <p:nvPr/>
        </p:nvSpPr>
        <p:spPr>
          <a:xfrm>
            <a:off x="4495800" y="3124200"/>
            <a:ext cx="152400" cy="228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Down Arrow 47"/>
          <p:cNvSpPr/>
          <p:nvPr/>
        </p:nvSpPr>
        <p:spPr>
          <a:xfrm flipH="1">
            <a:off x="8091055" y="3120736"/>
            <a:ext cx="183571" cy="2441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4191000" y="3352800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NAND</a:t>
            </a:r>
            <a:endParaRPr lang="en-US" sz="2400" dirty="0"/>
          </a:p>
        </p:txBody>
      </p:sp>
      <p:sp>
        <p:nvSpPr>
          <p:cNvPr id="51" name="TextBox 50"/>
          <p:cNvSpPr txBox="1"/>
          <p:nvPr/>
        </p:nvSpPr>
        <p:spPr>
          <a:xfrm>
            <a:off x="5638800" y="3352800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NOR</a:t>
            </a:r>
            <a:endParaRPr lang="en-US" sz="2400" dirty="0"/>
          </a:p>
        </p:txBody>
      </p:sp>
      <p:sp>
        <p:nvSpPr>
          <p:cNvPr id="52" name="TextBox 51"/>
          <p:cNvSpPr txBox="1"/>
          <p:nvPr/>
        </p:nvSpPr>
        <p:spPr>
          <a:xfrm>
            <a:off x="6864927" y="3375814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X-OR</a:t>
            </a:r>
            <a:endParaRPr lang="en-US" sz="2400" dirty="0"/>
          </a:p>
        </p:txBody>
      </p:sp>
      <p:sp>
        <p:nvSpPr>
          <p:cNvPr id="53" name="TextBox 52"/>
          <p:cNvSpPr txBox="1"/>
          <p:nvPr/>
        </p:nvSpPr>
        <p:spPr>
          <a:xfrm>
            <a:off x="7807036" y="3464867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X-NOR</a:t>
            </a:r>
            <a:endParaRPr lang="en-US" sz="2400" dirty="0"/>
          </a:p>
        </p:txBody>
      </p:sp>
      <p:sp>
        <p:nvSpPr>
          <p:cNvPr id="54" name="Oval 53"/>
          <p:cNvSpPr/>
          <p:nvPr/>
        </p:nvSpPr>
        <p:spPr>
          <a:xfrm>
            <a:off x="4066309" y="3295650"/>
            <a:ext cx="1066800" cy="63088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5334000" y="3275388"/>
            <a:ext cx="1219200" cy="74295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6587836" y="3364923"/>
            <a:ext cx="1117019" cy="60169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7807036" y="3435060"/>
            <a:ext cx="1037360" cy="60230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918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8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3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1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5" grpId="0" animBg="1"/>
      <p:bldP spid="17" grpId="0"/>
      <p:bldP spid="18" grpId="0"/>
      <p:bldP spid="19" grpId="0" animBg="1"/>
      <p:bldP spid="20" grpId="0" animBg="1"/>
      <p:bldP spid="21" grpId="0" animBg="1"/>
      <p:bldP spid="22" grpId="0" animBg="1"/>
      <p:bldP spid="25" grpId="0" animBg="1"/>
      <p:bldP spid="26" grpId="0" animBg="1"/>
      <p:bldP spid="27" grpId="0" animBg="1"/>
      <p:bldP spid="28" grpId="0"/>
      <p:bldP spid="29" grpId="0"/>
      <p:bldP spid="30" grpId="0"/>
      <p:bldP spid="31" grpId="0" animBg="1"/>
      <p:bldP spid="33" grpId="0" animBg="1"/>
      <p:bldP spid="34" grpId="0" animBg="1"/>
      <p:bldP spid="44" grpId="0" animBg="1"/>
      <p:bldP spid="46" grpId="0" animBg="1"/>
      <p:bldP spid="47" grpId="0" animBg="1"/>
      <p:bldP spid="48" grpId="0" animBg="1"/>
      <p:bldP spid="50" grpId="0"/>
      <p:bldP spid="51" grpId="0"/>
      <p:bldP spid="52" grpId="0"/>
      <p:bldP spid="53" grpId="0"/>
      <p:bldP spid="54" grpId="0" animBg="1"/>
      <p:bldP spid="55" grpId="0" animBg="1"/>
      <p:bldP spid="56" grpId="0" animBg="1"/>
      <p:bldP spid="5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207" y="720460"/>
            <a:ext cx="5585114" cy="208684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" y="600616"/>
            <a:ext cx="2085109" cy="2308324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BD" sz="4800" dirty="0" smtClean="0"/>
              <a:t>মৌলিক</a:t>
            </a:r>
          </a:p>
          <a:p>
            <a:r>
              <a:rPr lang="bn-BD" sz="4800" dirty="0" smtClean="0"/>
              <a:t>গেইট</a:t>
            </a:r>
          </a:p>
          <a:p>
            <a:r>
              <a:rPr lang="bn-BD" sz="4800" dirty="0" smtClean="0"/>
              <a:t>সমূহ</a:t>
            </a:r>
            <a:endParaRPr lang="en-US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2514600" y="498071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8" t="25000" r="50000" b="50000"/>
          <a:stretch/>
        </p:blipFill>
        <p:spPr>
          <a:xfrm>
            <a:off x="3134591" y="3058714"/>
            <a:ext cx="2400732" cy="952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6364" y="3686403"/>
            <a:ext cx="1828800" cy="230832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800" dirty="0" smtClean="0"/>
              <a:t>যৌগিক গেইট</a:t>
            </a:r>
          </a:p>
          <a:p>
            <a:r>
              <a:rPr lang="bn-BD" sz="4800" dirty="0" smtClean="0"/>
              <a:t>সমূহ </a:t>
            </a:r>
            <a:endParaRPr lang="en-US" sz="4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32" t="22364"/>
          <a:stretch/>
        </p:blipFill>
        <p:spPr>
          <a:xfrm>
            <a:off x="2902525" y="3686403"/>
            <a:ext cx="2726315" cy="2957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945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9384" r="-9216" b="55345"/>
          <a:stretch/>
        </p:blipFill>
        <p:spPr bwMode="auto">
          <a:xfrm>
            <a:off x="1134781" y="1676400"/>
            <a:ext cx="3056219" cy="1127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09600" y="179639"/>
            <a:ext cx="6172200" cy="1039561"/>
          </a:xfrm>
          <a:solidFill>
            <a:schemeClr val="accent3"/>
          </a:solidFill>
        </p:spPr>
        <p:txBody>
          <a:bodyPr>
            <a:normAutofit/>
          </a:bodyPr>
          <a:lstStyle/>
          <a:p>
            <a:pPr algn="ctr"/>
            <a:r>
              <a:rPr lang="en-US" sz="6000" dirty="0" smtClean="0"/>
              <a:t>LOOK AND SAY</a:t>
            </a:r>
            <a:endParaRPr lang="en-US" sz="6000" dirty="0"/>
          </a:p>
        </p:txBody>
      </p:sp>
      <p:sp>
        <p:nvSpPr>
          <p:cNvPr id="5" name="TextBox 4"/>
          <p:cNvSpPr txBox="1"/>
          <p:nvPr/>
        </p:nvSpPr>
        <p:spPr>
          <a:xfrm>
            <a:off x="762000" y="3037139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SYMBLE </a:t>
            </a:r>
            <a:r>
              <a:rPr lang="en-US" sz="2800" dirty="0" smtClean="0"/>
              <a:t>OF AND GATE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184073" y="5072390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TRUTH TABLE OF AND GATE</a:t>
            </a:r>
            <a:endParaRPr lang="en-US" sz="28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2411579"/>
              </p:ext>
            </p:extLst>
          </p:nvPr>
        </p:nvGraphicFramePr>
        <p:xfrm>
          <a:off x="4953000" y="1600200"/>
          <a:ext cx="2971800" cy="28790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914400"/>
                <a:gridCol w="1143000"/>
              </a:tblGrid>
              <a:tr h="686453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INPUT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OUTPUT</a:t>
                      </a:r>
                      <a:endParaRPr lang="en-US" dirty="0"/>
                    </a:p>
                  </a:txBody>
                  <a:tcPr/>
                </a:tc>
              </a:tr>
              <a:tr h="406242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Y=A.B</a:t>
                      </a:r>
                      <a:endParaRPr lang="en-US" dirty="0"/>
                    </a:p>
                  </a:txBody>
                  <a:tcPr/>
                </a:tc>
              </a:tr>
              <a:tr h="406242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67625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06242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06242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047999" y="1524000"/>
            <a:ext cx="165622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Y=A and B</a:t>
            </a:r>
          </a:p>
          <a:p>
            <a:endParaRPr lang="en-US" sz="2800" dirty="0"/>
          </a:p>
          <a:p>
            <a:r>
              <a:rPr lang="en-US" sz="2800" dirty="0" smtClean="0"/>
              <a:t>  Y= A.B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12385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/>
      <p:bldP spid="7" grpId="0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2254537"/>
            <a:ext cx="3562350" cy="222885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274638"/>
            <a:ext cx="4038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LOOK AND SAY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374"/>
          <a:stretch/>
        </p:blipFill>
        <p:spPr>
          <a:xfrm>
            <a:off x="602374" y="1217466"/>
            <a:ext cx="2800350" cy="138501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97036" y="4752457"/>
            <a:ext cx="495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SWITCH CIRCUIT OF </a:t>
            </a:r>
            <a:r>
              <a:rPr lang="en-US" sz="2800" dirty="0" smtClean="0"/>
              <a:t>AND </a:t>
            </a:r>
            <a:r>
              <a:rPr lang="en-US" sz="2800" dirty="0"/>
              <a:t>GATE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2997849"/>
              </p:ext>
            </p:extLst>
          </p:nvPr>
        </p:nvGraphicFramePr>
        <p:xfrm>
          <a:off x="762000" y="3060028"/>
          <a:ext cx="2971800" cy="25583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914400"/>
                <a:gridCol w="1143000"/>
              </a:tblGrid>
              <a:tr h="153053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INPUT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OUTPUT</a:t>
                      </a:r>
                      <a:endParaRPr lang="en-US" dirty="0"/>
                    </a:p>
                  </a:txBody>
                  <a:tcPr/>
                </a:tc>
              </a:tr>
              <a:tr h="406242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Y=A.B</a:t>
                      </a:r>
                      <a:endParaRPr lang="en-US" dirty="0"/>
                    </a:p>
                  </a:txBody>
                  <a:tcPr/>
                </a:tc>
              </a:tr>
              <a:tr h="406242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67625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06242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06242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819400" y="3733800"/>
            <a:ext cx="5833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0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2819400" y="4191000"/>
            <a:ext cx="60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0</a:t>
            </a:r>
            <a:endParaRPr lang="en-US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2819400" y="4759021"/>
            <a:ext cx="60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0</a:t>
            </a:r>
            <a:endParaRPr lang="en-US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2832538" y="5105400"/>
            <a:ext cx="5833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228600"/>
            <a:ext cx="2819400" cy="707886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NAND GATE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758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2"/>
          <p:cNvGrpSpPr>
            <a:grpSpLocks/>
          </p:cNvGrpSpPr>
          <p:nvPr/>
        </p:nvGrpSpPr>
        <p:grpSpPr bwMode="auto">
          <a:xfrm>
            <a:off x="419100" y="1104902"/>
            <a:ext cx="8416925" cy="4929187"/>
            <a:chOff x="204" y="845"/>
            <a:chExt cx="5302" cy="3105"/>
          </a:xfrm>
        </p:grpSpPr>
        <p:grpSp>
          <p:nvGrpSpPr>
            <p:cNvPr id="5" name="Group 63"/>
            <p:cNvGrpSpPr>
              <a:grpSpLocks/>
            </p:cNvGrpSpPr>
            <p:nvPr/>
          </p:nvGrpSpPr>
          <p:grpSpPr bwMode="auto">
            <a:xfrm>
              <a:off x="204" y="845"/>
              <a:ext cx="5302" cy="3105"/>
              <a:chOff x="209" y="779"/>
              <a:chExt cx="5302" cy="3105"/>
            </a:xfrm>
          </p:grpSpPr>
          <p:sp>
            <p:nvSpPr>
              <p:cNvPr id="7" name="AutoShape 64"/>
              <p:cNvSpPr>
                <a:spLocks noChangeArrowheads="1"/>
              </p:cNvSpPr>
              <p:nvPr/>
            </p:nvSpPr>
            <p:spPr bwMode="auto">
              <a:xfrm>
                <a:off x="4212" y="3324"/>
                <a:ext cx="441" cy="409"/>
              </a:xfrm>
              <a:prstGeom prst="sun">
                <a:avLst>
                  <a:gd name="adj" fmla="val 25000"/>
                </a:avLst>
              </a:prstGeom>
              <a:solidFill>
                <a:srgbClr val="00FFFF"/>
              </a:solidFill>
              <a:ln w="3175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8" name="AutoShape 65"/>
              <p:cNvSpPr>
                <a:spLocks noChangeArrowheads="1"/>
              </p:cNvSpPr>
              <p:nvPr/>
            </p:nvSpPr>
            <p:spPr bwMode="auto">
              <a:xfrm>
                <a:off x="220" y="2834"/>
                <a:ext cx="393" cy="314"/>
              </a:xfrm>
              <a:prstGeom prst="rightArrow">
                <a:avLst>
                  <a:gd name="adj1" fmla="val 50000"/>
                  <a:gd name="adj2" fmla="val 31290"/>
                </a:avLst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/>
                <a:r>
                  <a:rPr lang="en-US" sz="1500" b="1">
                    <a:solidFill>
                      <a:srgbClr val="00FFFF"/>
                    </a:solidFill>
                    <a:latin typeface="Times New Roman" pitchFamily="18" charset="0"/>
                  </a:rPr>
                  <a:t>Step 2</a:t>
                </a:r>
                <a:endParaRPr lang="en-US"/>
              </a:p>
            </p:txBody>
          </p:sp>
          <p:sp>
            <p:nvSpPr>
              <p:cNvPr id="9" name="Line 66"/>
              <p:cNvSpPr>
                <a:spLocks noChangeShapeType="1"/>
              </p:cNvSpPr>
              <p:nvPr/>
            </p:nvSpPr>
            <p:spPr bwMode="auto">
              <a:xfrm flipV="1">
                <a:off x="3420" y="2146"/>
                <a:ext cx="349" cy="107"/>
              </a:xfrm>
              <a:prstGeom prst="line">
                <a:avLst/>
              </a:prstGeom>
              <a:noFill/>
              <a:ln w="57150">
                <a:solidFill>
                  <a:srgbClr val="00FFFF"/>
                </a:solidFill>
                <a:round/>
                <a:headEnd type="diamond" w="med" len="med"/>
                <a:tailEnd type="diamond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Line 67"/>
              <p:cNvSpPr>
                <a:spLocks noChangeShapeType="1"/>
              </p:cNvSpPr>
              <p:nvPr/>
            </p:nvSpPr>
            <p:spPr bwMode="auto">
              <a:xfrm flipV="1">
                <a:off x="4492" y="2243"/>
                <a:ext cx="350" cy="10"/>
              </a:xfrm>
              <a:prstGeom prst="line">
                <a:avLst/>
              </a:prstGeom>
              <a:noFill/>
              <a:ln w="57150">
                <a:solidFill>
                  <a:srgbClr val="00FFFF"/>
                </a:solidFill>
                <a:round/>
                <a:headEnd type="diamond" w="med" len="med"/>
                <a:tailEnd type="diamond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1" name="Group 68"/>
              <p:cNvGrpSpPr>
                <a:grpSpLocks/>
              </p:cNvGrpSpPr>
              <p:nvPr/>
            </p:nvGrpSpPr>
            <p:grpSpPr bwMode="auto">
              <a:xfrm>
                <a:off x="209" y="779"/>
                <a:ext cx="5302" cy="3105"/>
                <a:chOff x="3633" y="1341"/>
                <a:chExt cx="13255" cy="7762"/>
              </a:xfrm>
            </p:grpSpPr>
            <p:grpSp>
              <p:nvGrpSpPr>
                <p:cNvPr id="12" name="Group 91"/>
                <p:cNvGrpSpPr>
                  <a:grpSpLocks/>
                </p:cNvGrpSpPr>
                <p:nvPr/>
              </p:nvGrpSpPr>
              <p:grpSpPr bwMode="auto">
                <a:xfrm>
                  <a:off x="10060" y="3930"/>
                  <a:ext cx="6690" cy="5173"/>
                  <a:chOff x="10060" y="3930"/>
                  <a:chExt cx="6690" cy="5173"/>
                </a:xfrm>
              </p:grpSpPr>
              <p:sp>
                <p:nvSpPr>
                  <p:cNvPr id="27" name="Line 92"/>
                  <p:cNvSpPr>
                    <a:spLocks noChangeShapeType="1"/>
                  </p:cNvSpPr>
                  <p:nvPr/>
                </p:nvSpPr>
                <p:spPr bwMode="auto">
                  <a:xfrm>
                    <a:off x="10060" y="5021"/>
                    <a:ext cx="0" cy="3196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8" name="Line 93"/>
                  <p:cNvSpPr>
                    <a:spLocks noChangeShapeType="1"/>
                  </p:cNvSpPr>
                  <p:nvPr/>
                </p:nvSpPr>
                <p:spPr bwMode="auto">
                  <a:xfrm>
                    <a:off x="10060" y="5024"/>
                    <a:ext cx="1600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9" name="Line 94"/>
                  <p:cNvSpPr>
                    <a:spLocks noChangeShapeType="1"/>
                  </p:cNvSpPr>
                  <p:nvPr/>
                </p:nvSpPr>
                <p:spPr bwMode="auto">
                  <a:xfrm>
                    <a:off x="12533" y="5024"/>
                    <a:ext cx="1892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0" name="Line 95"/>
                  <p:cNvSpPr>
                    <a:spLocks noChangeShapeType="1"/>
                  </p:cNvSpPr>
                  <p:nvPr/>
                </p:nvSpPr>
                <p:spPr bwMode="auto">
                  <a:xfrm>
                    <a:off x="15150" y="5024"/>
                    <a:ext cx="1600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1" name="Line 96"/>
                  <p:cNvSpPr>
                    <a:spLocks noChangeShapeType="1"/>
                  </p:cNvSpPr>
                  <p:nvPr/>
                </p:nvSpPr>
                <p:spPr bwMode="auto">
                  <a:xfrm>
                    <a:off x="16750" y="5021"/>
                    <a:ext cx="0" cy="3196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2" name="Line 97"/>
                  <p:cNvSpPr>
                    <a:spLocks noChangeShapeType="1"/>
                  </p:cNvSpPr>
                  <p:nvPr/>
                </p:nvSpPr>
                <p:spPr bwMode="auto">
                  <a:xfrm>
                    <a:off x="10060" y="8217"/>
                    <a:ext cx="1308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3" name="Line 98"/>
                  <p:cNvSpPr>
                    <a:spLocks noChangeShapeType="1"/>
                  </p:cNvSpPr>
                  <p:nvPr/>
                </p:nvSpPr>
                <p:spPr bwMode="auto">
                  <a:xfrm>
                    <a:off x="11660" y="8217"/>
                    <a:ext cx="2037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4" name="Line 99"/>
                  <p:cNvSpPr>
                    <a:spLocks noChangeShapeType="1"/>
                  </p:cNvSpPr>
                  <p:nvPr/>
                </p:nvSpPr>
                <p:spPr bwMode="auto">
                  <a:xfrm>
                    <a:off x="14713" y="8217"/>
                    <a:ext cx="2037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5" name="Line 100"/>
                  <p:cNvSpPr>
                    <a:spLocks noChangeShapeType="1"/>
                  </p:cNvSpPr>
                  <p:nvPr/>
                </p:nvSpPr>
                <p:spPr bwMode="auto">
                  <a:xfrm>
                    <a:off x="11368" y="7950"/>
                    <a:ext cx="0" cy="531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6" name="Line 101"/>
                  <p:cNvSpPr>
                    <a:spLocks noChangeShapeType="1"/>
                  </p:cNvSpPr>
                  <p:nvPr/>
                </p:nvSpPr>
                <p:spPr bwMode="auto">
                  <a:xfrm>
                    <a:off x="11660" y="7745"/>
                    <a:ext cx="0" cy="93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7" name="Text Box 10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1805" y="3930"/>
                    <a:ext cx="696" cy="81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28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A</a:t>
                    </a:r>
                    <a:endParaRPr lang="en-US"/>
                  </a:p>
                </p:txBody>
              </p:sp>
              <p:sp>
                <p:nvSpPr>
                  <p:cNvPr id="38" name="Text Box 10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569" y="3959"/>
                    <a:ext cx="664" cy="81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28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B</a:t>
                    </a:r>
                    <a:endParaRPr lang="en-US"/>
                  </a:p>
                </p:txBody>
              </p:sp>
              <p:sp>
                <p:nvSpPr>
                  <p:cNvPr id="39" name="Text Box 10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0580" y="8478"/>
                    <a:ext cx="1577" cy="6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19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Battery</a:t>
                    </a:r>
                    <a:endParaRPr lang="en-US"/>
                  </a:p>
                </p:txBody>
              </p:sp>
              <p:sp>
                <p:nvSpPr>
                  <p:cNvPr id="40" name="Text Box 10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194" y="8469"/>
                    <a:ext cx="1315" cy="6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20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Lamp</a:t>
                    </a:r>
                    <a:endParaRPr lang="en-US"/>
                  </a:p>
                </p:txBody>
              </p:sp>
              <p:sp>
                <p:nvSpPr>
                  <p:cNvPr id="41" name="Text Box 10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478" y="7500"/>
                    <a:ext cx="957" cy="72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24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AB</a:t>
                    </a:r>
                    <a:endParaRPr lang="en-US"/>
                  </a:p>
                </p:txBody>
              </p:sp>
            </p:grpSp>
            <p:grpSp>
              <p:nvGrpSpPr>
                <p:cNvPr id="13" name="Group 107"/>
                <p:cNvGrpSpPr>
                  <a:grpSpLocks/>
                </p:cNvGrpSpPr>
                <p:nvPr/>
              </p:nvGrpSpPr>
              <p:grpSpPr bwMode="auto">
                <a:xfrm>
                  <a:off x="3633" y="1341"/>
                  <a:ext cx="13255" cy="2048"/>
                  <a:chOff x="3633" y="1341"/>
                  <a:chExt cx="13255" cy="2048"/>
                </a:xfrm>
              </p:grpSpPr>
              <p:sp>
                <p:nvSpPr>
                  <p:cNvPr id="14" name="Text Box 10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633" y="1584"/>
                    <a:ext cx="5120" cy="144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54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AND Gate</a:t>
                    </a:r>
                    <a:endParaRPr lang="en-US"/>
                  </a:p>
                </p:txBody>
              </p:sp>
              <p:grpSp>
                <p:nvGrpSpPr>
                  <p:cNvPr id="15" name="Group 109"/>
                  <p:cNvGrpSpPr>
                    <a:grpSpLocks/>
                  </p:cNvGrpSpPr>
                  <p:nvPr/>
                </p:nvGrpSpPr>
                <p:grpSpPr bwMode="auto">
                  <a:xfrm>
                    <a:off x="9360" y="1341"/>
                    <a:ext cx="7528" cy="2048"/>
                    <a:chOff x="2109" y="869"/>
                    <a:chExt cx="3011" cy="819"/>
                  </a:xfrm>
                </p:grpSpPr>
                <p:grpSp>
                  <p:nvGrpSpPr>
                    <p:cNvPr id="19" name="Group 11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437" y="935"/>
                      <a:ext cx="2086" cy="681"/>
                      <a:chOff x="2437" y="935"/>
                      <a:chExt cx="2086" cy="681"/>
                    </a:xfrm>
                  </p:grpSpPr>
                  <p:sp>
                    <p:nvSpPr>
                      <p:cNvPr id="23" name="AutoShape 11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32" y="935"/>
                        <a:ext cx="725" cy="681"/>
                      </a:xfrm>
                      <a:prstGeom prst="flowChartDelay">
                        <a:avLst/>
                      </a:prstGeom>
                      <a:noFill/>
                      <a:ln w="57150">
                        <a:solidFill>
                          <a:srgbClr val="99FF33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24" name="Line 11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437" y="1071"/>
                        <a:ext cx="680" cy="0"/>
                      </a:xfrm>
                      <a:prstGeom prst="line">
                        <a:avLst/>
                      </a:prstGeom>
                      <a:noFill/>
                      <a:ln w="57150">
                        <a:solidFill>
                          <a:srgbClr val="99FF33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25" name="Line 11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437" y="1484"/>
                        <a:ext cx="680" cy="0"/>
                      </a:xfrm>
                      <a:prstGeom prst="line">
                        <a:avLst/>
                      </a:prstGeom>
                      <a:noFill/>
                      <a:ln w="57150">
                        <a:solidFill>
                          <a:srgbClr val="99FF33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26" name="Line 11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843" y="1262"/>
                        <a:ext cx="680" cy="0"/>
                      </a:xfrm>
                      <a:prstGeom prst="line">
                        <a:avLst/>
                      </a:prstGeom>
                      <a:noFill/>
                      <a:ln w="57150">
                        <a:solidFill>
                          <a:srgbClr val="99FF33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  <p:sp>
                  <p:nvSpPr>
                    <p:cNvPr id="20" name="Text Box 11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112" y="869"/>
                      <a:ext cx="324" cy="40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3600" b="1">
                          <a:solidFill>
                            <a:srgbClr val="FF0066"/>
                          </a:solidFill>
                          <a:latin typeface="Times New Roman" pitchFamily="18" charset="0"/>
                        </a:rPr>
                        <a:t>A</a:t>
                      </a:r>
                      <a:endParaRPr lang="en-US"/>
                    </a:p>
                  </p:txBody>
                </p:sp>
                <p:sp>
                  <p:nvSpPr>
                    <p:cNvPr id="21" name="Text Box 116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109" y="1284"/>
                      <a:ext cx="308" cy="40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3600" b="1">
                          <a:solidFill>
                            <a:srgbClr val="FF0066"/>
                          </a:solidFill>
                          <a:latin typeface="Times New Roman" pitchFamily="18" charset="0"/>
                        </a:rPr>
                        <a:t>B</a:t>
                      </a:r>
                      <a:endParaRPr lang="en-US"/>
                    </a:p>
                  </p:txBody>
                </p:sp>
                <p:sp>
                  <p:nvSpPr>
                    <p:cNvPr id="22" name="Text Box 117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604" y="1071"/>
                      <a:ext cx="516" cy="40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3600" b="1">
                          <a:solidFill>
                            <a:srgbClr val="FF0066"/>
                          </a:solidFill>
                          <a:latin typeface="Times New Roman" pitchFamily="18" charset="0"/>
                        </a:rPr>
                        <a:t>AB</a:t>
                      </a:r>
                      <a:endParaRPr lang="en-US"/>
                    </a:p>
                  </p:txBody>
                </p:sp>
              </p:grpSp>
              <p:sp>
                <p:nvSpPr>
                  <p:cNvPr id="16" name="Text Box 11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0868" y="2901"/>
                    <a:ext cx="200" cy="48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pPr algn="ctr"/>
                    <a:r>
                      <a:rPr lang="en-US" sz="2000" b="1">
                        <a:solidFill>
                          <a:srgbClr val="FF0066"/>
                        </a:solidFill>
                        <a:latin typeface="Times New Roman" pitchFamily="18" charset="0"/>
                      </a:rPr>
                      <a:t>1</a:t>
                    </a:r>
                    <a:endParaRPr lang="en-US"/>
                  </a:p>
                </p:txBody>
              </p:sp>
              <p:sp>
                <p:nvSpPr>
                  <p:cNvPr id="17" name="Text Box 11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0868" y="1371"/>
                    <a:ext cx="200" cy="48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pPr algn="ctr"/>
                    <a:r>
                      <a:rPr lang="en-US" sz="2000" b="1">
                        <a:solidFill>
                          <a:srgbClr val="FFFFFF"/>
                        </a:solidFill>
                        <a:latin typeface="Times New Roman" pitchFamily="18" charset="0"/>
                      </a:rPr>
                      <a:t>0</a:t>
                    </a:r>
                    <a:endParaRPr lang="en-US"/>
                  </a:p>
                </p:txBody>
              </p:sp>
              <p:sp>
                <p:nvSpPr>
                  <p:cNvPr id="18" name="Text Box 12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388" y="1849"/>
                    <a:ext cx="200" cy="48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pPr algn="ctr"/>
                    <a:r>
                      <a:rPr lang="en-US" sz="2000" b="1">
                        <a:solidFill>
                          <a:srgbClr val="FFFFFF"/>
                        </a:solidFill>
                        <a:latin typeface="Times New Roman" pitchFamily="18" charset="0"/>
                      </a:rPr>
                      <a:t>0</a:t>
                    </a:r>
                    <a:endParaRPr lang="en-US"/>
                  </a:p>
                </p:txBody>
              </p:sp>
            </p:grpSp>
          </p:grpSp>
        </p:grpSp>
        <p:sp>
          <p:nvSpPr>
            <p:cNvPr id="6" name="Text Box 121"/>
            <p:cNvSpPr txBox="1">
              <a:spLocks noChangeArrowheads="1"/>
            </p:cNvSpPr>
            <p:nvPr/>
          </p:nvSpPr>
          <p:spPr bwMode="auto">
            <a:xfrm>
              <a:off x="3536" y="1139"/>
              <a:ext cx="60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r>
                <a:rPr lang="en-US" sz="2000" b="1">
                  <a:latin typeface="Arial" charset="0"/>
                </a:rPr>
                <a:t>0</a:t>
              </a:r>
              <a:r>
                <a:rPr lang="en-US" b="1">
                  <a:latin typeface="Arial" charset="0"/>
                  <a:sym typeface="Wingdings 2" pitchFamily="18" charset="2"/>
                </a:rPr>
                <a:t></a:t>
              </a:r>
              <a:r>
                <a:rPr lang="en-US" sz="2000" b="1">
                  <a:solidFill>
                    <a:srgbClr val="FF0066"/>
                  </a:solidFill>
                  <a:latin typeface="Arial" charset="0"/>
                </a:rPr>
                <a:t>1</a:t>
              </a:r>
              <a:r>
                <a:rPr lang="en-US" sz="2000" b="1">
                  <a:latin typeface="Arial" charset="0"/>
                </a:rPr>
                <a:t>=0</a:t>
              </a:r>
              <a:endParaRPr lang="en-US"/>
            </a:p>
          </p:txBody>
        </p:sp>
      </p:grpSp>
      <p:graphicFrame>
        <p:nvGraphicFramePr>
          <p:cNvPr id="42" name="Group 6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082454"/>
              </p:ext>
            </p:extLst>
          </p:nvPr>
        </p:nvGraphicFramePr>
        <p:xfrm>
          <a:off x="1065213" y="2832102"/>
          <a:ext cx="2447925" cy="3108756"/>
        </p:xfrm>
        <a:graphic>
          <a:graphicData uri="http://schemas.openxmlformats.org/drawingml/2006/table">
            <a:tbl>
              <a:tblPr/>
              <a:tblGrid>
                <a:gridCol w="503237"/>
                <a:gridCol w="576263"/>
                <a:gridCol w="1368425"/>
              </a:tblGrid>
              <a:tr h="518054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Input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6699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6699FF"/>
                        </a:gs>
                        <a:gs pos="100000">
                          <a:srgbClr val="6699FF">
                            <a:gamma/>
                            <a:shade val="46275"/>
                            <a:invGamma/>
                          </a:srgbClr>
                        </a:gs>
                      </a:gsLst>
                      <a:lin ang="189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Output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6699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6699FF"/>
                        </a:gs>
                        <a:gs pos="100000">
                          <a:srgbClr val="6699FF">
                            <a:gamma/>
                            <a:shade val="46275"/>
                            <a:invGamma/>
                          </a:srgbClr>
                        </a:gs>
                      </a:gsLst>
                      <a:lin ang="18900000" scaled="1"/>
                    </a:gradFill>
                  </a:tcPr>
                </a:tc>
              </a:tr>
              <a:tr h="51805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00CC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9900CC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00CC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9900CC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AB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00CC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9900CC"/>
                        </a:gs>
                      </a:gsLst>
                      <a:lin ang="18900000" scaled="1"/>
                    </a:gradFill>
                  </a:tcPr>
                </a:tc>
              </a:tr>
              <a:tr h="51805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</a:tr>
              <a:tr h="51805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</a:tr>
              <a:tr h="51805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</a:tr>
              <a:tr h="51805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</a:tr>
            </a:tbl>
          </a:graphicData>
        </a:graphic>
      </p:graphicFrame>
      <p:grpSp>
        <p:nvGrpSpPr>
          <p:cNvPr id="43" name="Group 122"/>
          <p:cNvGrpSpPr>
            <a:grpSpLocks/>
          </p:cNvGrpSpPr>
          <p:nvPr/>
        </p:nvGrpSpPr>
        <p:grpSpPr bwMode="auto">
          <a:xfrm>
            <a:off x="419100" y="1104902"/>
            <a:ext cx="8416925" cy="4929187"/>
            <a:chOff x="209" y="845"/>
            <a:chExt cx="5302" cy="3105"/>
          </a:xfrm>
        </p:grpSpPr>
        <p:grpSp>
          <p:nvGrpSpPr>
            <p:cNvPr id="44" name="Group 123"/>
            <p:cNvGrpSpPr>
              <a:grpSpLocks/>
            </p:cNvGrpSpPr>
            <p:nvPr/>
          </p:nvGrpSpPr>
          <p:grpSpPr bwMode="auto">
            <a:xfrm>
              <a:off x="209" y="845"/>
              <a:ext cx="5302" cy="3105"/>
              <a:chOff x="209" y="779"/>
              <a:chExt cx="5302" cy="3105"/>
            </a:xfrm>
          </p:grpSpPr>
          <p:sp>
            <p:nvSpPr>
              <p:cNvPr id="46" name="AutoShape 124"/>
              <p:cNvSpPr>
                <a:spLocks noChangeArrowheads="1"/>
              </p:cNvSpPr>
              <p:nvPr/>
            </p:nvSpPr>
            <p:spPr bwMode="auto">
              <a:xfrm>
                <a:off x="4212" y="3324"/>
                <a:ext cx="441" cy="409"/>
              </a:xfrm>
              <a:prstGeom prst="sun">
                <a:avLst>
                  <a:gd name="adj" fmla="val 25000"/>
                </a:avLst>
              </a:prstGeom>
              <a:solidFill>
                <a:srgbClr val="00FFFF"/>
              </a:solidFill>
              <a:ln w="3175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47" name="AutoShape 125"/>
              <p:cNvSpPr>
                <a:spLocks noChangeArrowheads="1"/>
              </p:cNvSpPr>
              <p:nvPr/>
            </p:nvSpPr>
            <p:spPr bwMode="auto">
              <a:xfrm>
                <a:off x="220" y="3158"/>
                <a:ext cx="393" cy="314"/>
              </a:xfrm>
              <a:prstGeom prst="rightArrow">
                <a:avLst>
                  <a:gd name="adj1" fmla="val 50000"/>
                  <a:gd name="adj2" fmla="val 31290"/>
                </a:avLst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/>
                <a:r>
                  <a:rPr lang="en-US" sz="1500" b="1">
                    <a:solidFill>
                      <a:srgbClr val="00FFFF"/>
                    </a:solidFill>
                    <a:latin typeface="Times New Roman" pitchFamily="18" charset="0"/>
                  </a:rPr>
                  <a:t>Step 3</a:t>
                </a:r>
                <a:endParaRPr lang="en-US"/>
              </a:p>
            </p:txBody>
          </p:sp>
          <p:sp>
            <p:nvSpPr>
              <p:cNvPr id="48" name="Line 126"/>
              <p:cNvSpPr>
                <a:spLocks noChangeShapeType="1"/>
              </p:cNvSpPr>
              <p:nvPr/>
            </p:nvSpPr>
            <p:spPr bwMode="auto">
              <a:xfrm flipV="1">
                <a:off x="3420" y="2251"/>
                <a:ext cx="400" cy="2"/>
              </a:xfrm>
              <a:prstGeom prst="line">
                <a:avLst/>
              </a:prstGeom>
              <a:noFill/>
              <a:ln w="57150">
                <a:solidFill>
                  <a:srgbClr val="00FFFF"/>
                </a:solidFill>
                <a:round/>
                <a:headEnd type="diamond" w="med" len="med"/>
                <a:tailEnd type="diamond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Line 127"/>
              <p:cNvSpPr>
                <a:spLocks noChangeShapeType="1"/>
              </p:cNvSpPr>
              <p:nvPr/>
            </p:nvSpPr>
            <p:spPr bwMode="auto">
              <a:xfrm flipV="1">
                <a:off x="4492" y="2106"/>
                <a:ext cx="350" cy="147"/>
              </a:xfrm>
              <a:prstGeom prst="line">
                <a:avLst/>
              </a:prstGeom>
              <a:noFill/>
              <a:ln w="57150">
                <a:solidFill>
                  <a:srgbClr val="00FFFF"/>
                </a:solidFill>
                <a:round/>
                <a:headEnd type="diamond" w="med" len="med"/>
                <a:tailEnd type="diamond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50" name="Group 128"/>
              <p:cNvGrpSpPr>
                <a:grpSpLocks/>
              </p:cNvGrpSpPr>
              <p:nvPr/>
            </p:nvGrpSpPr>
            <p:grpSpPr bwMode="auto">
              <a:xfrm>
                <a:off x="209" y="779"/>
                <a:ext cx="5302" cy="3105"/>
                <a:chOff x="3633" y="1341"/>
                <a:chExt cx="13255" cy="7762"/>
              </a:xfrm>
            </p:grpSpPr>
            <p:grpSp>
              <p:nvGrpSpPr>
                <p:cNvPr id="51" name="Group 151"/>
                <p:cNvGrpSpPr>
                  <a:grpSpLocks/>
                </p:cNvGrpSpPr>
                <p:nvPr/>
              </p:nvGrpSpPr>
              <p:grpSpPr bwMode="auto">
                <a:xfrm>
                  <a:off x="10060" y="3930"/>
                  <a:ext cx="6690" cy="5173"/>
                  <a:chOff x="10060" y="3930"/>
                  <a:chExt cx="6690" cy="5173"/>
                </a:xfrm>
              </p:grpSpPr>
              <p:sp>
                <p:nvSpPr>
                  <p:cNvPr id="66" name="Line 152"/>
                  <p:cNvSpPr>
                    <a:spLocks noChangeShapeType="1"/>
                  </p:cNvSpPr>
                  <p:nvPr/>
                </p:nvSpPr>
                <p:spPr bwMode="auto">
                  <a:xfrm>
                    <a:off x="10060" y="5021"/>
                    <a:ext cx="0" cy="3196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7" name="Line 153"/>
                  <p:cNvSpPr>
                    <a:spLocks noChangeShapeType="1"/>
                  </p:cNvSpPr>
                  <p:nvPr/>
                </p:nvSpPr>
                <p:spPr bwMode="auto">
                  <a:xfrm>
                    <a:off x="10060" y="5024"/>
                    <a:ext cx="1600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8" name="Line 154"/>
                  <p:cNvSpPr>
                    <a:spLocks noChangeShapeType="1"/>
                  </p:cNvSpPr>
                  <p:nvPr/>
                </p:nvSpPr>
                <p:spPr bwMode="auto">
                  <a:xfrm>
                    <a:off x="12533" y="5024"/>
                    <a:ext cx="1892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9" name="Line 155"/>
                  <p:cNvSpPr>
                    <a:spLocks noChangeShapeType="1"/>
                  </p:cNvSpPr>
                  <p:nvPr/>
                </p:nvSpPr>
                <p:spPr bwMode="auto">
                  <a:xfrm>
                    <a:off x="15150" y="5024"/>
                    <a:ext cx="1600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0" name="Line 156"/>
                  <p:cNvSpPr>
                    <a:spLocks noChangeShapeType="1"/>
                  </p:cNvSpPr>
                  <p:nvPr/>
                </p:nvSpPr>
                <p:spPr bwMode="auto">
                  <a:xfrm>
                    <a:off x="16750" y="5021"/>
                    <a:ext cx="0" cy="3196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1" name="Line 157"/>
                  <p:cNvSpPr>
                    <a:spLocks noChangeShapeType="1"/>
                  </p:cNvSpPr>
                  <p:nvPr/>
                </p:nvSpPr>
                <p:spPr bwMode="auto">
                  <a:xfrm>
                    <a:off x="10060" y="8217"/>
                    <a:ext cx="1308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2" name="Line 158"/>
                  <p:cNvSpPr>
                    <a:spLocks noChangeShapeType="1"/>
                  </p:cNvSpPr>
                  <p:nvPr/>
                </p:nvSpPr>
                <p:spPr bwMode="auto">
                  <a:xfrm>
                    <a:off x="11660" y="8217"/>
                    <a:ext cx="2037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3" name="Line 159"/>
                  <p:cNvSpPr>
                    <a:spLocks noChangeShapeType="1"/>
                  </p:cNvSpPr>
                  <p:nvPr/>
                </p:nvSpPr>
                <p:spPr bwMode="auto">
                  <a:xfrm>
                    <a:off x="14713" y="8217"/>
                    <a:ext cx="2037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4" name="Line 160"/>
                  <p:cNvSpPr>
                    <a:spLocks noChangeShapeType="1"/>
                  </p:cNvSpPr>
                  <p:nvPr/>
                </p:nvSpPr>
                <p:spPr bwMode="auto">
                  <a:xfrm>
                    <a:off x="11368" y="7950"/>
                    <a:ext cx="0" cy="531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5" name="Line 161"/>
                  <p:cNvSpPr>
                    <a:spLocks noChangeShapeType="1"/>
                  </p:cNvSpPr>
                  <p:nvPr/>
                </p:nvSpPr>
                <p:spPr bwMode="auto">
                  <a:xfrm>
                    <a:off x="11660" y="7745"/>
                    <a:ext cx="0" cy="93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6" name="Text Box 16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1805" y="3930"/>
                    <a:ext cx="696" cy="81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28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A</a:t>
                    </a:r>
                    <a:endParaRPr lang="en-US"/>
                  </a:p>
                </p:txBody>
              </p:sp>
              <p:sp>
                <p:nvSpPr>
                  <p:cNvPr id="77" name="Text Box 16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569" y="3959"/>
                    <a:ext cx="664" cy="81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28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B</a:t>
                    </a:r>
                    <a:endParaRPr lang="en-US"/>
                  </a:p>
                </p:txBody>
              </p:sp>
              <p:sp>
                <p:nvSpPr>
                  <p:cNvPr id="78" name="Text Box 16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0580" y="8478"/>
                    <a:ext cx="1577" cy="6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19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Battery</a:t>
                    </a:r>
                    <a:endParaRPr lang="en-US"/>
                  </a:p>
                </p:txBody>
              </p:sp>
              <p:sp>
                <p:nvSpPr>
                  <p:cNvPr id="79" name="Text Box 16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194" y="8469"/>
                    <a:ext cx="1315" cy="6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20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Lamp</a:t>
                    </a:r>
                    <a:endParaRPr lang="en-US"/>
                  </a:p>
                </p:txBody>
              </p:sp>
              <p:sp>
                <p:nvSpPr>
                  <p:cNvPr id="80" name="Text Box 16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478" y="7500"/>
                    <a:ext cx="957" cy="72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24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AB</a:t>
                    </a:r>
                    <a:endParaRPr lang="en-US"/>
                  </a:p>
                </p:txBody>
              </p:sp>
            </p:grpSp>
            <p:grpSp>
              <p:nvGrpSpPr>
                <p:cNvPr id="52" name="Group 167"/>
                <p:cNvGrpSpPr>
                  <a:grpSpLocks/>
                </p:cNvGrpSpPr>
                <p:nvPr/>
              </p:nvGrpSpPr>
              <p:grpSpPr bwMode="auto">
                <a:xfrm>
                  <a:off x="3633" y="1341"/>
                  <a:ext cx="13255" cy="2048"/>
                  <a:chOff x="3633" y="1341"/>
                  <a:chExt cx="13255" cy="2048"/>
                </a:xfrm>
              </p:grpSpPr>
              <p:sp>
                <p:nvSpPr>
                  <p:cNvPr id="53" name="Text Box 16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633" y="1584"/>
                    <a:ext cx="5120" cy="144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54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AND Gate</a:t>
                    </a:r>
                    <a:endParaRPr lang="en-US"/>
                  </a:p>
                </p:txBody>
              </p:sp>
              <p:grpSp>
                <p:nvGrpSpPr>
                  <p:cNvPr id="54" name="Group 169"/>
                  <p:cNvGrpSpPr>
                    <a:grpSpLocks/>
                  </p:cNvGrpSpPr>
                  <p:nvPr/>
                </p:nvGrpSpPr>
                <p:grpSpPr bwMode="auto">
                  <a:xfrm>
                    <a:off x="9360" y="1341"/>
                    <a:ext cx="7528" cy="2048"/>
                    <a:chOff x="2109" y="869"/>
                    <a:chExt cx="3011" cy="819"/>
                  </a:xfrm>
                </p:grpSpPr>
                <p:grpSp>
                  <p:nvGrpSpPr>
                    <p:cNvPr id="58" name="Group 17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437" y="935"/>
                      <a:ext cx="2086" cy="681"/>
                      <a:chOff x="2437" y="935"/>
                      <a:chExt cx="2086" cy="681"/>
                    </a:xfrm>
                  </p:grpSpPr>
                  <p:sp>
                    <p:nvSpPr>
                      <p:cNvPr id="62" name="AutoShape 17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32" y="935"/>
                        <a:ext cx="725" cy="681"/>
                      </a:xfrm>
                      <a:prstGeom prst="flowChartDelay">
                        <a:avLst/>
                      </a:prstGeom>
                      <a:noFill/>
                      <a:ln w="57150">
                        <a:solidFill>
                          <a:srgbClr val="99FF33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63" name="Line 17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437" y="1071"/>
                        <a:ext cx="680" cy="0"/>
                      </a:xfrm>
                      <a:prstGeom prst="line">
                        <a:avLst/>
                      </a:prstGeom>
                      <a:noFill/>
                      <a:ln w="57150">
                        <a:solidFill>
                          <a:srgbClr val="99FF33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64" name="Line 17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437" y="1484"/>
                        <a:ext cx="680" cy="0"/>
                      </a:xfrm>
                      <a:prstGeom prst="line">
                        <a:avLst/>
                      </a:prstGeom>
                      <a:noFill/>
                      <a:ln w="57150">
                        <a:solidFill>
                          <a:srgbClr val="99FF33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65" name="Line 17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843" y="1262"/>
                        <a:ext cx="680" cy="0"/>
                      </a:xfrm>
                      <a:prstGeom prst="line">
                        <a:avLst/>
                      </a:prstGeom>
                      <a:noFill/>
                      <a:ln w="57150">
                        <a:solidFill>
                          <a:srgbClr val="99FF33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  <p:sp>
                  <p:nvSpPr>
                    <p:cNvPr id="59" name="Text Box 17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112" y="869"/>
                      <a:ext cx="324" cy="40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3600" b="1">
                          <a:solidFill>
                            <a:srgbClr val="FF0066"/>
                          </a:solidFill>
                          <a:latin typeface="Times New Roman" pitchFamily="18" charset="0"/>
                        </a:rPr>
                        <a:t>A</a:t>
                      </a:r>
                      <a:endParaRPr lang="en-US"/>
                    </a:p>
                  </p:txBody>
                </p:sp>
                <p:sp>
                  <p:nvSpPr>
                    <p:cNvPr id="60" name="Text Box 176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109" y="1284"/>
                      <a:ext cx="308" cy="40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3600" b="1">
                          <a:solidFill>
                            <a:srgbClr val="FF0066"/>
                          </a:solidFill>
                          <a:latin typeface="Times New Roman" pitchFamily="18" charset="0"/>
                        </a:rPr>
                        <a:t>B</a:t>
                      </a:r>
                      <a:endParaRPr lang="en-US"/>
                    </a:p>
                  </p:txBody>
                </p:sp>
                <p:sp>
                  <p:nvSpPr>
                    <p:cNvPr id="61" name="Text Box 177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604" y="1071"/>
                      <a:ext cx="516" cy="40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3600" b="1">
                          <a:solidFill>
                            <a:srgbClr val="FF0066"/>
                          </a:solidFill>
                          <a:latin typeface="Times New Roman" pitchFamily="18" charset="0"/>
                        </a:rPr>
                        <a:t>AB</a:t>
                      </a:r>
                      <a:endParaRPr lang="en-US"/>
                    </a:p>
                  </p:txBody>
                </p:sp>
              </p:grpSp>
              <p:sp>
                <p:nvSpPr>
                  <p:cNvPr id="55" name="Text Box 17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0868" y="2901"/>
                    <a:ext cx="200" cy="48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pPr algn="ctr"/>
                    <a:r>
                      <a:rPr lang="en-US" sz="2000" b="1">
                        <a:latin typeface="Times New Roman" pitchFamily="18" charset="0"/>
                      </a:rPr>
                      <a:t>0</a:t>
                    </a:r>
                    <a:endParaRPr lang="en-US"/>
                  </a:p>
                </p:txBody>
              </p:sp>
              <p:sp>
                <p:nvSpPr>
                  <p:cNvPr id="56" name="Text Box 17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0868" y="1371"/>
                    <a:ext cx="200" cy="48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pPr algn="ctr"/>
                    <a:r>
                      <a:rPr lang="en-US" sz="2000" b="1">
                        <a:solidFill>
                          <a:srgbClr val="FF0066"/>
                        </a:solidFill>
                        <a:latin typeface="Times New Roman" pitchFamily="18" charset="0"/>
                      </a:rPr>
                      <a:t>1</a:t>
                    </a:r>
                    <a:endParaRPr lang="en-US"/>
                  </a:p>
                </p:txBody>
              </p:sp>
              <p:sp>
                <p:nvSpPr>
                  <p:cNvPr id="57" name="Text Box 18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388" y="1849"/>
                    <a:ext cx="200" cy="48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pPr algn="ctr"/>
                    <a:r>
                      <a:rPr lang="en-US" sz="2000" b="1">
                        <a:solidFill>
                          <a:srgbClr val="FFFFFF"/>
                        </a:solidFill>
                        <a:latin typeface="Times New Roman" pitchFamily="18" charset="0"/>
                      </a:rPr>
                      <a:t>0</a:t>
                    </a:r>
                    <a:endParaRPr lang="en-US"/>
                  </a:p>
                </p:txBody>
              </p:sp>
            </p:grpSp>
          </p:grpSp>
        </p:grpSp>
        <p:sp>
          <p:nvSpPr>
            <p:cNvPr id="45" name="Text Box 181"/>
            <p:cNvSpPr txBox="1">
              <a:spLocks noChangeArrowheads="1"/>
            </p:cNvSpPr>
            <p:nvPr/>
          </p:nvSpPr>
          <p:spPr bwMode="auto">
            <a:xfrm>
              <a:off x="3536" y="1139"/>
              <a:ext cx="60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r>
                <a:rPr lang="en-US" sz="2000" b="1">
                  <a:solidFill>
                    <a:srgbClr val="FF0066"/>
                  </a:solidFill>
                  <a:latin typeface="Arial" charset="0"/>
                </a:rPr>
                <a:t>1</a:t>
              </a:r>
              <a:r>
                <a:rPr lang="en-US" b="1">
                  <a:latin typeface="Arial" charset="0"/>
                  <a:sym typeface="Wingdings 2" pitchFamily="18" charset="2"/>
                </a:rPr>
                <a:t></a:t>
              </a:r>
              <a:r>
                <a:rPr lang="en-US" sz="2000" b="1">
                  <a:latin typeface="Arial" charset="0"/>
                </a:rPr>
                <a:t>0=0</a:t>
              </a:r>
              <a:endParaRPr lang="en-US"/>
            </a:p>
          </p:txBody>
        </p:sp>
      </p:grpSp>
      <p:graphicFrame>
        <p:nvGraphicFramePr>
          <p:cNvPr id="81" name="Group 1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8119676"/>
              </p:ext>
            </p:extLst>
          </p:nvPr>
        </p:nvGraphicFramePr>
        <p:xfrm>
          <a:off x="1065213" y="2832102"/>
          <a:ext cx="2447925" cy="3108756"/>
        </p:xfrm>
        <a:graphic>
          <a:graphicData uri="http://schemas.openxmlformats.org/drawingml/2006/table">
            <a:tbl>
              <a:tblPr/>
              <a:tblGrid>
                <a:gridCol w="503237"/>
                <a:gridCol w="576263"/>
                <a:gridCol w="1368425"/>
              </a:tblGrid>
              <a:tr h="518054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Input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6699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6699FF"/>
                        </a:gs>
                        <a:gs pos="100000">
                          <a:srgbClr val="6699FF">
                            <a:gamma/>
                            <a:shade val="46275"/>
                            <a:invGamma/>
                          </a:srgbClr>
                        </a:gs>
                      </a:gsLst>
                      <a:lin ang="189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Output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6699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6699FF"/>
                        </a:gs>
                        <a:gs pos="100000">
                          <a:srgbClr val="6699FF">
                            <a:gamma/>
                            <a:shade val="46275"/>
                            <a:invGamma/>
                          </a:srgbClr>
                        </a:gs>
                      </a:gsLst>
                      <a:lin ang="18900000" scaled="1"/>
                    </a:gradFill>
                  </a:tcPr>
                </a:tc>
              </a:tr>
              <a:tr h="51805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00CC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9900CC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00CC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9900CC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AB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00CC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9900CC"/>
                        </a:gs>
                      </a:gsLst>
                      <a:lin ang="18900000" scaled="1"/>
                    </a:gradFill>
                  </a:tcPr>
                </a:tc>
              </a:tr>
              <a:tr h="51805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</a:tr>
              <a:tr h="51805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</a:tr>
              <a:tr h="51805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</a:tr>
              <a:tr h="51805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</a:tr>
            </a:tbl>
          </a:graphicData>
        </a:graphic>
      </p:graphicFrame>
      <p:grpSp>
        <p:nvGrpSpPr>
          <p:cNvPr id="82" name="Group 182"/>
          <p:cNvGrpSpPr>
            <a:grpSpLocks/>
          </p:cNvGrpSpPr>
          <p:nvPr/>
        </p:nvGrpSpPr>
        <p:grpSpPr bwMode="auto">
          <a:xfrm>
            <a:off x="419100" y="1111252"/>
            <a:ext cx="8416925" cy="4929187"/>
            <a:chOff x="209" y="779"/>
            <a:chExt cx="5302" cy="3105"/>
          </a:xfrm>
        </p:grpSpPr>
        <p:sp>
          <p:nvSpPr>
            <p:cNvPr id="83" name="AutoShape 183"/>
            <p:cNvSpPr>
              <a:spLocks noChangeArrowheads="1"/>
            </p:cNvSpPr>
            <p:nvPr/>
          </p:nvSpPr>
          <p:spPr bwMode="auto">
            <a:xfrm>
              <a:off x="4212" y="3324"/>
              <a:ext cx="441" cy="409"/>
            </a:xfrm>
            <a:prstGeom prst="sun">
              <a:avLst>
                <a:gd name="adj" fmla="val 25000"/>
              </a:avLst>
            </a:prstGeom>
            <a:solidFill>
              <a:srgbClr val="FF0066"/>
            </a:solidFill>
            <a:ln w="3175">
              <a:solidFill>
                <a:srgbClr val="008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84" name="AutoShape 184"/>
            <p:cNvSpPr>
              <a:spLocks noChangeArrowheads="1"/>
            </p:cNvSpPr>
            <p:nvPr/>
          </p:nvSpPr>
          <p:spPr bwMode="auto">
            <a:xfrm>
              <a:off x="220" y="3479"/>
              <a:ext cx="393" cy="314"/>
            </a:xfrm>
            <a:prstGeom prst="rightArrow">
              <a:avLst>
                <a:gd name="adj1" fmla="val 50000"/>
                <a:gd name="adj2" fmla="val 31290"/>
              </a:avLst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en-US" sz="1500" b="1">
                  <a:solidFill>
                    <a:srgbClr val="00FFFF"/>
                  </a:solidFill>
                  <a:latin typeface="Times New Roman" pitchFamily="18" charset="0"/>
                </a:rPr>
                <a:t>Step 4</a:t>
              </a:r>
              <a:endParaRPr lang="en-US"/>
            </a:p>
          </p:txBody>
        </p:sp>
        <p:sp>
          <p:nvSpPr>
            <p:cNvPr id="85" name="Line 185"/>
            <p:cNvSpPr>
              <a:spLocks noChangeShapeType="1"/>
            </p:cNvSpPr>
            <p:nvPr/>
          </p:nvSpPr>
          <p:spPr bwMode="auto">
            <a:xfrm flipV="1">
              <a:off x="3420" y="2251"/>
              <a:ext cx="400" cy="2"/>
            </a:xfrm>
            <a:prstGeom prst="line">
              <a:avLst/>
            </a:prstGeom>
            <a:noFill/>
            <a:ln w="57150">
              <a:solidFill>
                <a:srgbClr val="00FFFF"/>
              </a:solidFill>
              <a:round/>
              <a:headEnd type="diamond" w="med" len="med"/>
              <a:tailEnd type="diamond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Line 186"/>
            <p:cNvSpPr>
              <a:spLocks noChangeShapeType="1"/>
            </p:cNvSpPr>
            <p:nvPr/>
          </p:nvSpPr>
          <p:spPr bwMode="auto">
            <a:xfrm>
              <a:off x="4492" y="2253"/>
              <a:ext cx="375" cy="14"/>
            </a:xfrm>
            <a:prstGeom prst="line">
              <a:avLst/>
            </a:prstGeom>
            <a:noFill/>
            <a:ln w="57150">
              <a:solidFill>
                <a:srgbClr val="00FFFF"/>
              </a:solidFill>
              <a:round/>
              <a:headEnd type="diamond" w="med" len="med"/>
              <a:tailEnd type="diamond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87" name="Group 187"/>
            <p:cNvGrpSpPr>
              <a:grpSpLocks/>
            </p:cNvGrpSpPr>
            <p:nvPr/>
          </p:nvGrpSpPr>
          <p:grpSpPr bwMode="auto">
            <a:xfrm>
              <a:off x="209" y="779"/>
              <a:ext cx="5302" cy="3105"/>
              <a:chOff x="3633" y="1341"/>
              <a:chExt cx="13255" cy="7762"/>
            </a:xfrm>
          </p:grpSpPr>
          <p:grpSp>
            <p:nvGrpSpPr>
              <p:cNvPr id="89" name="Group 210"/>
              <p:cNvGrpSpPr>
                <a:grpSpLocks/>
              </p:cNvGrpSpPr>
              <p:nvPr/>
            </p:nvGrpSpPr>
            <p:grpSpPr bwMode="auto">
              <a:xfrm>
                <a:off x="10060" y="3930"/>
                <a:ext cx="6690" cy="5173"/>
                <a:chOff x="10060" y="3930"/>
                <a:chExt cx="6690" cy="5173"/>
              </a:xfrm>
            </p:grpSpPr>
            <p:sp>
              <p:nvSpPr>
                <p:cNvPr id="104" name="Line 211"/>
                <p:cNvSpPr>
                  <a:spLocks noChangeShapeType="1"/>
                </p:cNvSpPr>
                <p:nvPr/>
              </p:nvSpPr>
              <p:spPr bwMode="auto">
                <a:xfrm>
                  <a:off x="10060" y="5021"/>
                  <a:ext cx="0" cy="3196"/>
                </a:xfrm>
                <a:prstGeom prst="line">
                  <a:avLst/>
                </a:prstGeom>
                <a:noFill/>
                <a:ln w="38100">
                  <a:solidFill>
                    <a:srgbClr val="FF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5" name="Line 212"/>
                <p:cNvSpPr>
                  <a:spLocks noChangeShapeType="1"/>
                </p:cNvSpPr>
                <p:nvPr/>
              </p:nvSpPr>
              <p:spPr bwMode="auto">
                <a:xfrm>
                  <a:off x="10060" y="5024"/>
                  <a:ext cx="1600" cy="0"/>
                </a:xfrm>
                <a:prstGeom prst="line">
                  <a:avLst/>
                </a:prstGeom>
                <a:noFill/>
                <a:ln w="38100">
                  <a:solidFill>
                    <a:srgbClr val="FF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6" name="Line 213"/>
                <p:cNvSpPr>
                  <a:spLocks noChangeShapeType="1"/>
                </p:cNvSpPr>
                <p:nvPr/>
              </p:nvSpPr>
              <p:spPr bwMode="auto">
                <a:xfrm>
                  <a:off x="12533" y="5024"/>
                  <a:ext cx="1892" cy="0"/>
                </a:xfrm>
                <a:prstGeom prst="line">
                  <a:avLst/>
                </a:prstGeom>
                <a:noFill/>
                <a:ln w="38100">
                  <a:solidFill>
                    <a:srgbClr val="FF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" name="Line 214"/>
                <p:cNvSpPr>
                  <a:spLocks noChangeShapeType="1"/>
                </p:cNvSpPr>
                <p:nvPr/>
              </p:nvSpPr>
              <p:spPr bwMode="auto">
                <a:xfrm>
                  <a:off x="15150" y="5024"/>
                  <a:ext cx="1600" cy="0"/>
                </a:xfrm>
                <a:prstGeom prst="line">
                  <a:avLst/>
                </a:prstGeom>
                <a:noFill/>
                <a:ln w="38100">
                  <a:solidFill>
                    <a:srgbClr val="FF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8" name="Line 215"/>
                <p:cNvSpPr>
                  <a:spLocks noChangeShapeType="1"/>
                </p:cNvSpPr>
                <p:nvPr/>
              </p:nvSpPr>
              <p:spPr bwMode="auto">
                <a:xfrm>
                  <a:off x="16750" y="5021"/>
                  <a:ext cx="0" cy="3196"/>
                </a:xfrm>
                <a:prstGeom prst="line">
                  <a:avLst/>
                </a:prstGeom>
                <a:noFill/>
                <a:ln w="38100">
                  <a:solidFill>
                    <a:srgbClr val="FF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9" name="Line 216"/>
                <p:cNvSpPr>
                  <a:spLocks noChangeShapeType="1"/>
                </p:cNvSpPr>
                <p:nvPr/>
              </p:nvSpPr>
              <p:spPr bwMode="auto">
                <a:xfrm>
                  <a:off x="10060" y="8217"/>
                  <a:ext cx="1308" cy="0"/>
                </a:xfrm>
                <a:prstGeom prst="line">
                  <a:avLst/>
                </a:prstGeom>
                <a:noFill/>
                <a:ln w="38100">
                  <a:solidFill>
                    <a:srgbClr val="FF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0" name="Line 217"/>
                <p:cNvSpPr>
                  <a:spLocks noChangeShapeType="1"/>
                </p:cNvSpPr>
                <p:nvPr/>
              </p:nvSpPr>
              <p:spPr bwMode="auto">
                <a:xfrm>
                  <a:off x="11660" y="8217"/>
                  <a:ext cx="2037" cy="0"/>
                </a:xfrm>
                <a:prstGeom prst="line">
                  <a:avLst/>
                </a:prstGeom>
                <a:noFill/>
                <a:ln w="38100">
                  <a:solidFill>
                    <a:srgbClr val="FF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1" name="Line 218"/>
                <p:cNvSpPr>
                  <a:spLocks noChangeShapeType="1"/>
                </p:cNvSpPr>
                <p:nvPr/>
              </p:nvSpPr>
              <p:spPr bwMode="auto">
                <a:xfrm>
                  <a:off x="14713" y="8217"/>
                  <a:ext cx="2037" cy="0"/>
                </a:xfrm>
                <a:prstGeom prst="line">
                  <a:avLst/>
                </a:prstGeom>
                <a:noFill/>
                <a:ln w="38100">
                  <a:solidFill>
                    <a:srgbClr val="FF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2" name="Line 219"/>
                <p:cNvSpPr>
                  <a:spLocks noChangeShapeType="1"/>
                </p:cNvSpPr>
                <p:nvPr/>
              </p:nvSpPr>
              <p:spPr bwMode="auto">
                <a:xfrm>
                  <a:off x="11368" y="7950"/>
                  <a:ext cx="0" cy="531"/>
                </a:xfrm>
                <a:prstGeom prst="line">
                  <a:avLst/>
                </a:prstGeom>
                <a:noFill/>
                <a:ln w="38100">
                  <a:solidFill>
                    <a:srgbClr val="FF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" name="Line 220"/>
                <p:cNvSpPr>
                  <a:spLocks noChangeShapeType="1"/>
                </p:cNvSpPr>
                <p:nvPr/>
              </p:nvSpPr>
              <p:spPr bwMode="auto">
                <a:xfrm>
                  <a:off x="11660" y="7745"/>
                  <a:ext cx="0" cy="930"/>
                </a:xfrm>
                <a:prstGeom prst="line">
                  <a:avLst/>
                </a:prstGeom>
                <a:noFill/>
                <a:ln w="38100">
                  <a:solidFill>
                    <a:srgbClr val="FF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4" name="Text Box 221"/>
                <p:cNvSpPr txBox="1">
                  <a:spLocks noChangeArrowheads="1"/>
                </p:cNvSpPr>
                <p:nvPr/>
              </p:nvSpPr>
              <p:spPr bwMode="auto">
                <a:xfrm>
                  <a:off x="11805" y="3930"/>
                  <a:ext cx="696" cy="8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Tahoma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ahoma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ahoma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ahoma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ahoma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9pPr>
                </a:lstStyle>
                <a:p>
                  <a:r>
                    <a:rPr lang="en-US" sz="2800" b="1">
                      <a:solidFill>
                        <a:srgbClr val="00FF00"/>
                      </a:solidFill>
                      <a:latin typeface="Times New Roman" pitchFamily="18" charset="0"/>
                    </a:rPr>
                    <a:t>A</a:t>
                  </a:r>
                  <a:endParaRPr lang="en-US"/>
                </a:p>
              </p:txBody>
            </p:sp>
            <p:sp>
              <p:nvSpPr>
                <p:cNvPr id="115" name="Text Box 222"/>
                <p:cNvSpPr txBox="1">
                  <a:spLocks noChangeArrowheads="1"/>
                </p:cNvSpPr>
                <p:nvPr/>
              </p:nvSpPr>
              <p:spPr bwMode="auto">
                <a:xfrm>
                  <a:off x="14569" y="3959"/>
                  <a:ext cx="664" cy="8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Tahoma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ahoma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ahoma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ahoma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ahoma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9pPr>
                </a:lstStyle>
                <a:p>
                  <a:r>
                    <a:rPr lang="en-US" sz="2800" b="1">
                      <a:solidFill>
                        <a:srgbClr val="00FF00"/>
                      </a:solidFill>
                      <a:latin typeface="Times New Roman" pitchFamily="18" charset="0"/>
                    </a:rPr>
                    <a:t>B</a:t>
                  </a:r>
                  <a:endParaRPr lang="en-US"/>
                </a:p>
              </p:txBody>
            </p:sp>
            <p:sp>
              <p:nvSpPr>
                <p:cNvPr id="116" name="Text Box 223"/>
                <p:cNvSpPr txBox="1">
                  <a:spLocks noChangeArrowheads="1"/>
                </p:cNvSpPr>
                <p:nvPr/>
              </p:nvSpPr>
              <p:spPr bwMode="auto">
                <a:xfrm>
                  <a:off x="10580" y="8478"/>
                  <a:ext cx="1577" cy="6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Tahoma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ahoma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ahoma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ahoma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ahoma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9pPr>
                </a:lstStyle>
                <a:p>
                  <a:r>
                    <a:rPr lang="en-US" sz="1900" b="1">
                      <a:solidFill>
                        <a:srgbClr val="00FF00"/>
                      </a:solidFill>
                      <a:latin typeface="Times New Roman" pitchFamily="18" charset="0"/>
                    </a:rPr>
                    <a:t>Battery</a:t>
                  </a:r>
                  <a:endParaRPr lang="en-US"/>
                </a:p>
              </p:txBody>
            </p:sp>
            <p:sp>
              <p:nvSpPr>
                <p:cNvPr id="117" name="Text Box 224"/>
                <p:cNvSpPr txBox="1">
                  <a:spLocks noChangeArrowheads="1"/>
                </p:cNvSpPr>
                <p:nvPr/>
              </p:nvSpPr>
              <p:spPr bwMode="auto">
                <a:xfrm>
                  <a:off x="14194" y="8469"/>
                  <a:ext cx="1315" cy="6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Tahoma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ahoma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ahoma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ahoma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ahoma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9pPr>
                </a:lstStyle>
                <a:p>
                  <a:r>
                    <a:rPr lang="en-US" sz="2000" b="1">
                      <a:solidFill>
                        <a:srgbClr val="00FF00"/>
                      </a:solidFill>
                      <a:latin typeface="Times New Roman" pitchFamily="18" charset="0"/>
                    </a:rPr>
                    <a:t>Lamp</a:t>
                  </a:r>
                  <a:endParaRPr lang="en-US"/>
                </a:p>
              </p:txBody>
            </p:sp>
            <p:sp>
              <p:nvSpPr>
                <p:cNvPr id="118" name="Text Box 225"/>
                <p:cNvSpPr txBox="1">
                  <a:spLocks noChangeArrowheads="1"/>
                </p:cNvSpPr>
                <p:nvPr/>
              </p:nvSpPr>
              <p:spPr bwMode="auto">
                <a:xfrm>
                  <a:off x="14478" y="7500"/>
                  <a:ext cx="957" cy="7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Tahoma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ahoma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ahoma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ahoma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ahoma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9pPr>
                </a:lstStyle>
                <a:p>
                  <a:r>
                    <a:rPr lang="en-US" sz="2400" b="1">
                      <a:solidFill>
                        <a:srgbClr val="00FF00"/>
                      </a:solidFill>
                      <a:latin typeface="Times New Roman" pitchFamily="18" charset="0"/>
                    </a:rPr>
                    <a:t>AB</a:t>
                  </a:r>
                  <a:endParaRPr lang="en-US"/>
                </a:p>
              </p:txBody>
            </p:sp>
          </p:grpSp>
          <p:grpSp>
            <p:nvGrpSpPr>
              <p:cNvPr id="90" name="Group 226"/>
              <p:cNvGrpSpPr>
                <a:grpSpLocks/>
              </p:cNvGrpSpPr>
              <p:nvPr/>
            </p:nvGrpSpPr>
            <p:grpSpPr bwMode="auto">
              <a:xfrm>
                <a:off x="3633" y="1341"/>
                <a:ext cx="13255" cy="2048"/>
                <a:chOff x="3633" y="1341"/>
                <a:chExt cx="13255" cy="2048"/>
              </a:xfrm>
            </p:grpSpPr>
            <p:sp>
              <p:nvSpPr>
                <p:cNvPr id="91" name="Text Box 227"/>
                <p:cNvSpPr txBox="1">
                  <a:spLocks noChangeArrowheads="1"/>
                </p:cNvSpPr>
                <p:nvPr/>
              </p:nvSpPr>
              <p:spPr bwMode="auto">
                <a:xfrm>
                  <a:off x="3633" y="1584"/>
                  <a:ext cx="5120" cy="14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Tahoma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ahoma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ahoma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ahoma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ahoma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9pPr>
                </a:lstStyle>
                <a:p>
                  <a:r>
                    <a:rPr lang="en-US" sz="5400" b="1">
                      <a:solidFill>
                        <a:srgbClr val="00FF00"/>
                      </a:solidFill>
                      <a:latin typeface="Times New Roman" pitchFamily="18" charset="0"/>
                    </a:rPr>
                    <a:t>AND Gate</a:t>
                  </a:r>
                  <a:endParaRPr lang="en-US"/>
                </a:p>
              </p:txBody>
            </p:sp>
            <p:grpSp>
              <p:nvGrpSpPr>
                <p:cNvPr id="92" name="Group 228"/>
                <p:cNvGrpSpPr>
                  <a:grpSpLocks/>
                </p:cNvGrpSpPr>
                <p:nvPr/>
              </p:nvGrpSpPr>
              <p:grpSpPr bwMode="auto">
                <a:xfrm>
                  <a:off x="9360" y="1341"/>
                  <a:ext cx="7528" cy="2048"/>
                  <a:chOff x="2109" y="869"/>
                  <a:chExt cx="3011" cy="819"/>
                </a:xfrm>
              </p:grpSpPr>
              <p:grpSp>
                <p:nvGrpSpPr>
                  <p:cNvPr id="96" name="Group 229"/>
                  <p:cNvGrpSpPr>
                    <a:grpSpLocks/>
                  </p:cNvGrpSpPr>
                  <p:nvPr/>
                </p:nvGrpSpPr>
                <p:grpSpPr bwMode="auto">
                  <a:xfrm>
                    <a:off x="2437" y="935"/>
                    <a:ext cx="2086" cy="681"/>
                    <a:chOff x="2437" y="935"/>
                    <a:chExt cx="2086" cy="681"/>
                  </a:xfrm>
                </p:grpSpPr>
                <p:sp>
                  <p:nvSpPr>
                    <p:cNvPr id="100" name="AutoShape 2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32" y="935"/>
                      <a:ext cx="725" cy="681"/>
                    </a:xfrm>
                    <a:prstGeom prst="flowChartDelay">
                      <a:avLst/>
                    </a:prstGeom>
                    <a:noFill/>
                    <a:ln w="57150">
                      <a:solidFill>
                        <a:srgbClr val="99FF33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1" name="Line 23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37" y="1071"/>
                      <a:ext cx="680" cy="0"/>
                    </a:xfrm>
                    <a:prstGeom prst="line">
                      <a:avLst/>
                    </a:prstGeom>
                    <a:noFill/>
                    <a:ln w="57150">
                      <a:solidFill>
                        <a:srgbClr val="99FF33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2" name="Line 23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37" y="1484"/>
                      <a:ext cx="680" cy="0"/>
                    </a:xfrm>
                    <a:prstGeom prst="line">
                      <a:avLst/>
                    </a:prstGeom>
                    <a:noFill/>
                    <a:ln w="57150">
                      <a:solidFill>
                        <a:srgbClr val="99FF33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3" name="Line 23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843" y="1262"/>
                      <a:ext cx="680" cy="0"/>
                    </a:xfrm>
                    <a:prstGeom prst="line">
                      <a:avLst/>
                    </a:prstGeom>
                    <a:noFill/>
                    <a:ln w="57150">
                      <a:solidFill>
                        <a:srgbClr val="99FF33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97" name="Text Box 23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112" y="869"/>
                    <a:ext cx="324" cy="40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3600" b="1">
                        <a:solidFill>
                          <a:srgbClr val="FF0066"/>
                        </a:solidFill>
                        <a:latin typeface="Times New Roman" pitchFamily="18" charset="0"/>
                      </a:rPr>
                      <a:t>A</a:t>
                    </a:r>
                    <a:endParaRPr lang="en-US"/>
                  </a:p>
                </p:txBody>
              </p:sp>
              <p:sp>
                <p:nvSpPr>
                  <p:cNvPr id="98" name="Text Box 23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109" y="1284"/>
                    <a:ext cx="308" cy="40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3600" b="1">
                        <a:solidFill>
                          <a:srgbClr val="FF0066"/>
                        </a:solidFill>
                        <a:latin typeface="Times New Roman" pitchFamily="18" charset="0"/>
                      </a:rPr>
                      <a:t>B</a:t>
                    </a:r>
                    <a:endParaRPr lang="en-US"/>
                  </a:p>
                </p:txBody>
              </p:sp>
              <p:sp>
                <p:nvSpPr>
                  <p:cNvPr id="99" name="Text Box 23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604" y="1071"/>
                    <a:ext cx="516" cy="40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3600" b="1">
                        <a:solidFill>
                          <a:srgbClr val="FF0066"/>
                        </a:solidFill>
                        <a:latin typeface="Times New Roman" pitchFamily="18" charset="0"/>
                      </a:rPr>
                      <a:t>AB</a:t>
                    </a:r>
                    <a:endParaRPr lang="en-US"/>
                  </a:p>
                </p:txBody>
              </p:sp>
            </p:grpSp>
            <p:sp>
              <p:nvSpPr>
                <p:cNvPr id="93" name="Text Box 237"/>
                <p:cNvSpPr txBox="1">
                  <a:spLocks noChangeArrowheads="1"/>
                </p:cNvSpPr>
                <p:nvPr/>
              </p:nvSpPr>
              <p:spPr bwMode="auto">
                <a:xfrm>
                  <a:off x="10868" y="2901"/>
                  <a:ext cx="200" cy="4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Tahoma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ahoma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ahoma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ahoma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ahoma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9pPr>
                </a:lstStyle>
                <a:p>
                  <a:pPr algn="ctr"/>
                  <a:r>
                    <a:rPr lang="en-US" sz="2000" b="1">
                      <a:latin typeface="Times New Roman" pitchFamily="18" charset="0"/>
                    </a:rPr>
                    <a:t>0</a:t>
                  </a:r>
                  <a:endParaRPr lang="en-US"/>
                </a:p>
              </p:txBody>
            </p:sp>
            <p:sp>
              <p:nvSpPr>
                <p:cNvPr id="94" name="Text Box 238"/>
                <p:cNvSpPr txBox="1">
                  <a:spLocks noChangeArrowheads="1"/>
                </p:cNvSpPr>
                <p:nvPr/>
              </p:nvSpPr>
              <p:spPr bwMode="auto">
                <a:xfrm>
                  <a:off x="10868" y="1371"/>
                  <a:ext cx="200" cy="4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Tahoma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ahoma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ahoma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ahoma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ahoma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9pPr>
                </a:lstStyle>
                <a:p>
                  <a:pPr algn="ctr"/>
                  <a:r>
                    <a:rPr lang="en-US" sz="2000" b="1">
                      <a:solidFill>
                        <a:srgbClr val="FFFFFF"/>
                      </a:solidFill>
                      <a:latin typeface="Times New Roman" pitchFamily="18" charset="0"/>
                    </a:rPr>
                    <a:t>0</a:t>
                  </a:r>
                  <a:endParaRPr lang="en-US"/>
                </a:p>
              </p:txBody>
            </p:sp>
            <p:sp>
              <p:nvSpPr>
                <p:cNvPr id="95" name="Text Box 239"/>
                <p:cNvSpPr txBox="1">
                  <a:spLocks noChangeArrowheads="1"/>
                </p:cNvSpPr>
                <p:nvPr/>
              </p:nvSpPr>
              <p:spPr bwMode="auto">
                <a:xfrm>
                  <a:off x="14388" y="1849"/>
                  <a:ext cx="200" cy="4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Tahoma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ahoma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ahoma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ahoma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ahoma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9pPr>
                </a:lstStyle>
                <a:p>
                  <a:pPr algn="ctr"/>
                  <a:r>
                    <a:rPr lang="en-US" sz="2000" b="1">
                      <a:solidFill>
                        <a:srgbClr val="FFFFFF"/>
                      </a:solidFill>
                      <a:latin typeface="Times New Roman" pitchFamily="18" charset="0"/>
                    </a:rPr>
                    <a:t>0</a:t>
                  </a:r>
                  <a:endParaRPr lang="en-US"/>
                </a:p>
              </p:txBody>
            </p:sp>
          </p:grpSp>
        </p:grpSp>
        <p:sp>
          <p:nvSpPr>
            <p:cNvPr id="88" name="Text Box 240"/>
            <p:cNvSpPr txBox="1">
              <a:spLocks noChangeArrowheads="1"/>
            </p:cNvSpPr>
            <p:nvPr/>
          </p:nvSpPr>
          <p:spPr bwMode="auto">
            <a:xfrm>
              <a:off x="3546" y="1071"/>
              <a:ext cx="60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r>
                <a:rPr lang="en-US" sz="2000" b="1">
                  <a:solidFill>
                    <a:srgbClr val="FF0066"/>
                  </a:solidFill>
                  <a:latin typeface="Arial" charset="0"/>
                </a:rPr>
                <a:t>1</a:t>
              </a:r>
              <a:r>
                <a:rPr lang="en-US" b="1">
                  <a:latin typeface="Arial" charset="0"/>
                  <a:sym typeface="Wingdings 2" pitchFamily="18" charset="2"/>
                </a:rPr>
                <a:t></a:t>
              </a:r>
              <a:r>
                <a:rPr lang="en-US" sz="2000" b="1">
                  <a:solidFill>
                    <a:srgbClr val="FF0066"/>
                  </a:solidFill>
                  <a:latin typeface="Arial" charset="0"/>
                </a:rPr>
                <a:t>1</a:t>
              </a:r>
              <a:r>
                <a:rPr lang="en-US" sz="2000" b="1">
                  <a:latin typeface="Arial" charset="0"/>
                </a:rPr>
                <a:t>=</a:t>
              </a:r>
              <a:r>
                <a:rPr lang="en-US" sz="2000" b="1">
                  <a:solidFill>
                    <a:srgbClr val="FF0066"/>
                  </a:solidFill>
                  <a:latin typeface="Arial" charset="0"/>
                </a:rPr>
                <a:t>1</a:t>
              </a:r>
              <a:endParaRPr lang="en-US"/>
            </a:p>
          </p:txBody>
        </p:sp>
      </p:grpSp>
      <p:graphicFrame>
        <p:nvGraphicFramePr>
          <p:cNvPr id="119" name="Group 1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5861501"/>
              </p:ext>
            </p:extLst>
          </p:nvPr>
        </p:nvGraphicFramePr>
        <p:xfrm>
          <a:off x="1065213" y="2838452"/>
          <a:ext cx="2447925" cy="3108756"/>
        </p:xfrm>
        <a:graphic>
          <a:graphicData uri="http://schemas.openxmlformats.org/drawingml/2006/table">
            <a:tbl>
              <a:tblPr/>
              <a:tblGrid>
                <a:gridCol w="503238"/>
                <a:gridCol w="576262"/>
                <a:gridCol w="1368425"/>
              </a:tblGrid>
              <a:tr h="518054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Input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6699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6699FF"/>
                        </a:gs>
                        <a:gs pos="100000">
                          <a:srgbClr val="6699FF">
                            <a:gamma/>
                            <a:shade val="46275"/>
                            <a:invGamma/>
                          </a:srgbClr>
                        </a:gs>
                      </a:gsLst>
                      <a:lin ang="189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Output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6699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6699FF"/>
                        </a:gs>
                        <a:gs pos="100000">
                          <a:srgbClr val="6699FF">
                            <a:gamma/>
                            <a:shade val="46275"/>
                            <a:invGamma/>
                          </a:srgbClr>
                        </a:gs>
                      </a:gsLst>
                      <a:lin ang="18900000" scaled="1"/>
                    </a:gradFill>
                  </a:tcPr>
                </a:tc>
              </a:tr>
              <a:tr h="51805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00CC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9900CC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00CC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9900CC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AB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00CC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9900CC"/>
                        </a:gs>
                      </a:gsLst>
                      <a:lin ang="18900000" scaled="1"/>
                    </a:gradFill>
                  </a:tcPr>
                </a:tc>
              </a:tr>
              <a:tr h="51805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</a:tr>
              <a:tr h="51805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</a:tr>
              <a:tr h="51805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</a:tr>
              <a:tr h="51805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</a:tr>
            </a:tbl>
          </a:graphicData>
        </a:graphic>
      </p:graphicFrame>
      <p:grpSp>
        <p:nvGrpSpPr>
          <p:cNvPr id="120" name="Group 2"/>
          <p:cNvGrpSpPr>
            <a:grpSpLocks/>
          </p:cNvGrpSpPr>
          <p:nvPr/>
        </p:nvGrpSpPr>
        <p:grpSpPr bwMode="auto">
          <a:xfrm>
            <a:off x="425450" y="1104902"/>
            <a:ext cx="8416925" cy="4929187"/>
            <a:chOff x="208" y="845"/>
            <a:chExt cx="5302" cy="3105"/>
          </a:xfrm>
        </p:grpSpPr>
        <p:grpSp>
          <p:nvGrpSpPr>
            <p:cNvPr id="121" name="Group 3"/>
            <p:cNvGrpSpPr>
              <a:grpSpLocks/>
            </p:cNvGrpSpPr>
            <p:nvPr/>
          </p:nvGrpSpPr>
          <p:grpSpPr bwMode="auto">
            <a:xfrm>
              <a:off x="208" y="845"/>
              <a:ext cx="5302" cy="3105"/>
              <a:chOff x="158" y="779"/>
              <a:chExt cx="5302" cy="3105"/>
            </a:xfrm>
          </p:grpSpPr>
          <p:sp>
            <p:nvSpPr>
              <p:cNvPr id="123" name="AutoShape 4"/>
              <p:cNvSpPr>
                <a:spLocks noChangeArrowheads="1"/>
              </p:cNvSpPr>
              <p:nvPr/>
            </p:nvSpPr>
            <p:spPr bwMode="auto">
              <a:xfrm>
                <a:off x="4161" y="3324"/>
                <a:ext cx="441" cy="409"/>
              </a:xfrm>
              <a:prstGeom prst="sun">
                <a:avLst>
                  <a:gd name="adj" fmla="val 25000"/>
                </a:avLst>
              </a:prstGeom>
              <a:solidFill>
                <a:srgbClr val="00FFFF"/>
              </a:solidFill>
              <a:ln w="3175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124" name="AutoShape 5"/>
              <p:cNvSpPr>
                <a:spLocks noChangeArrowheads="1"/>
              </p:cNvSpPr>
              <p:nvPr/>
            </p:nvSpPr>
            <p:spPr bwMode="auto">
              <a:xfrm>
                <a:off x="169" y="2524"/>
                <a:ext cx="393" cy="314"/>
              </a:xfrm>
              <a:prstGeom prst="rightArrow">
                <a:avLst>
                  <a:gd name="adj1" fmla="val 50000"/>
                  <a:gd name="adj2" fmla="val 31290"/>
                </a:avLst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/>
                <a:r>
                  <a:rPr lang="en-US" sz="1500" b="1" dirty="0">
                    <a:solidFill>
                      <a:srgbClr val="00FFFF"/>
                    </a:solidFill>
                    <a:latin typeface="Times New Roman" pitchFamily="18" charset="0"/>
                  </a:rPr>
                  <a:t>Step 1</a:t>
                </a:r>
                <a:endParaRPr lang="en-US" dirty="0"/>
              </a:p>
            </p:txBody>
          </p:sp>
          <p:sp>
            <p:nvSpPr>
              <p:cNvPr id="125" name="Line 6"/>
              <p:cNvSpPr>
                <a:spLocks noChangeShapeType="1"/>
              </p:cNvSpPr>
              <p:nvPr/>
            </p:nvSpPr>
            <p:spPr bwMode="auto">
              <a:xfrm flipV="1">
                <a:off x="3369" y="2146"/>
                <a:ext cx="349" cy="107"/>
              </a:xfrm>
              <a:prstGeom prst="line">
                <a:avLst/>
              </a:prstGeom>
              <a:noFill/>
              <a:ln w="57150">
                <a:solidFill>
                  <a:srgbClr val="00FFFF"/>
                </a:solidFill>
                <a:round/>
                <a:headEnd type="diamond" w="med" len="med"/>
                <a:tailEnd type="diamond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6" name="Line 7"/>
              <p:cNvSpPr>
                <a:spLocks noChangeShapeType="1"/>
              </p:cNvSpPr>
              <p:nvPr/>
            </p:nvSpPr>
            <p:spPr bwMode="auto">
              <a:xfrm flipV="1">
                <a:off x="4441" y="2146"/>
                <a:ext cx="350" cy="107"/>
              </a:xfrm>
              <a:prstGeom prst="line">
                <a:avLst/>
              </a:prstGeom>
              <a:noFill/>
              <a:ln w="57150">
                <a:solidFill>
                  <a:srgbClr val="00FFFF"/>
                </a:solidFill>
                <a:round/>
                <a:headEnd type="diamond" w="med" len="med"/>
                <a:tailEnd type="diamond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27" name="Group 8"/>
              <p:cNvGrpSpPr>
                <a:grpSpLocks/>
              </p:cNvGrpSpPr>
              <p:nvPr/>
            </p:nvGrpSpPr>
            <p:grpSpPr bwMode="auto">
              <a:xfrm>
                <a:off x="158" y="779"/>
                <a:ext cx="5302" cy="3105"/>
                <a:chOff x="3633" y="1341"/>
                <a:chExt cx="13255" cy="7762"/>
              </a:xfrm>
            </p:grpSpPr>
            <p:grpSp>
              <p:nvGrpSpPr>
                <p:cNvPr id="128" name="Group 31"/>
                <p:cNvGrpSpPr>
                  <a:grpSpLocks/>
                </p:cNvGrpSpPr>
                <p:nvPr/>
              </p:nvGrpSpPr>
              <p:grpSpPr bwMode="auto">
                <a:xfrm>
                  <a:off x="10060" y="3930"/>
                  <a:ext cx="6690" cy="5173"/>
                  <a:chOff x="10060" y="3930"/>
                  <a:chExt cx="6690" cy="5173"/>
                </a:xfrm>
              </p:grpSpPr>
              <p:sp>
                <p:nvSpPr>
                  <p:cNvPr id="143" name="Line 32"/>
                  <p:cNvSpPr>
                    <a:spLocks noChangeShapeType="1"/>
                  </p:cNvSpPr>
                  <p:nvPr/>
                </p:nvSpPr>
                <p:spPr bwMode="auto">
                  <a:xfrm>
                    <a:off x="10060" y="5021"/>
                    <a:ext cx="0" cy="3196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44" name="Line 33"/>
                  <p:cNvSpPr>
                    <a:spLocks noChangeShapeType="1"/>
                  </p:cNvSpPr>
                  <p:nvPr/>
                </p:nvSpPr>
                <p:spPr bwMode="auto">
                  <a:xfrm>
                    <a:off x="10060" y="5024"/>
                    <a:ext cx="1600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45" name="Line 34"/>
                  <p:cNvSpPr>
                    <a:spLocks noChangeShapeType="1"/>
                  </p:cNvSpPr>
                  <p:nvPr/>
                </p:nvSpPr>
                <p:spPr bwMode="auto">
                  <a:xfrm>
                    <a:off x="12533" y="5024"/>
                    <a:ext cx="1892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46" name="Line 35"/>
                  <p:cNvSpPr>
                    <a:spLocks noChangeShapeType="1"/>
                  </p:cNvSpPr>
                  <p:nvPr/>
                </p:nvSpPr>
                <p:spPr bwMode="auto">
                  <a:xfrm>
                    <a:off x="15150" y="5024"/>
                    <a:ext cx="1600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47" name="Line 36"/>
                  <p:cNvSpPr>
                    <a:spLocks noChangeShapeType="1"/>
                  </p:cNvSpPr>
                  <p:nvPr/>
                </p:nvSpPr>
                <p:spPr bwMode="auto">
                  <a:xfrm>
                    <a:off x="16750" y="5021"/>
                    <a:ext cx="0" cy="3196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48" name="Line 37"/>
                  <p:cNvSpPr>
                    <a:spLocks noChangeShapeType="1"/>
                  </p:cNvSpPr>
                  <p:nvPr/>
                </p:nvSpPr>
                <p:spPr bwMode="auto">
                  <a:xfrm>
                    <a:off x="10060" y="8217"/>
                    <a:ext cx="1308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49" name="Line 38"/>
                  <p:cNvSpPr>
                    <a:spLocks noChangeShapeType="1"/>
                  </p:cNvSpPr>
                  <p:nvPr/>
                </p:nvSpPr>
                <p:spPr bwMode="auto">
                  <a:xfrm>
                    <a:off x="11660" y="8217"/>
                    <a:ext cx="2037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50" name="Line 39"/>
                  <p:cNvSpPr>
                    <a:spLocks noChangeShapeType="1"/>
                  </p:cNvSpPr>
                  <p:nvPr/>
                </p:nvSpPr>
                <p:spPr bwMode="auto">
                  <a:xfrm>
                    <a:off x="14713" y="8217"/>
                    <a:ext cx="2037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51" name="Line 40"/>
                  <p:cNvSpPr>
                    <a:spLocks noChangeShapeType="1"/>
                  </p:cNvSpPr>
                  <p:nvPr/>
                </p:nvSpPr>
                <p:spPr bwMode="auto">
                  <a:xfrm>
                    <a:off x="11368" y="7950"/>
                    <a:ext cx="0" cy="531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52" name="Line 41"/>
                  <p:cNvSpPr>
                    <a:spLocks noChangeShapeType="1"/>
                  </p:cNvSpPr>
                  <p:nvPr/>
                </p:nvSpPr>
                <p:spPr bwMode="auto">
                  <a:xfrm>
                    <a:off x="11660" y="7745"/>
                    <a:ext cx="0" cy="93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53" name="Text Box 4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1805" y="3930"/>
                    <a:ext cx="696" cy="81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28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A</a:t>
                    </a:r>
                    <a:endParaRPr lang="en-US"/>
                  </a:p>
                </p:txBody>
              </p:sp>
              <p:sp>
                <p:nvSpPr>
                  <p:cNvPr id="154" name="Text Box 4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569" y="3959"/>
                    <a:ext cx="664" cy="81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28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B</a:t>
                    </a:r>
                    <a:endParaRPr lang="en-US"/>
                  </a:p>
                </p:txBody>
              </p:sp>
              <p:sp>
                <p:nvSpPr>
                  <p:cNvPr id="155" name="Text Box 4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0580" y="8478"/>
                    <a:ext cx="1577" cy="6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19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Battery</a:t>
                    </a:r>
                    <a:endParaRPr lang="en-US"/>
                  </a:p>
                </p:txBody>
              </p:sp>
              <p:sp>
                <p:nvSpPr>
                  <p:cNvPr id="156" name="Text Box 4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194" y="8469"/>
                    <a:ext cx="1315" cy="6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20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Lamp</a:t>
                    </a:r>
                    <a:endParaRPr lang="en-US"/>
                  </a:p>
                </p:txBody>
              </p:sp>
              <p:sp>
                <p:nvSpPr>
                  <p:cNvPr id="157" name="Text Box 4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478" y="7500"/>
                    <a:ext cx="957" cy="72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24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AB</a:t>
                    </a:r>
                    <a:endParaRPr lang="en-US"/>
                  </a:p>
                </p:txBody>
              </p:sp>
            </p:grpSp>
            <p:grpSp>
              <p:nvGrpSpPr>
                <p:cNvPr id="129" name="Group 47"/>
                <p:cNvGrpSpPr>
                  <a:grpSpLocks/>
                </p:cNvGrpSpPr>
                <p:nvPr/>
              </p:nvGrpSpPr>
              <p:grpSpPr bwMode="auto">
                <a:xfrm>
                  <a:off x="3633" y="1341"/>
                  <a:ext cx="13255" cy="2048"/>
                  <a:chOff x="3633" y="1341"/>
                  <a:chExt cx="13255" cy="2048"/>
                </a:xfrm>
              </p:grpSpPr>
              <p:sp>
                <p:nvSpPr>
                  <p:cNvPr id="130" name="Text Box 4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633" y="1584"/>
                    <a:ext cx="5120" cy="144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54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AND Gate</a:t>
                    </a:r>
                    <a:endParaRPr lang="en-US"/>
                  </a:p>
                </p:txBody>
              </p:sp>
              <p:grpSp>
                <p:nvGrpSpPr>
                  <p:cNvPr id="131" name="Group 49"/>
                  <p:cNvGrpSpPr>
                    <a:grpSpLocks/>
                  </p:cNvGrpSpPr>
                  <p:nvPr/>
                </p:nvGrpSpPr>
                <p:grpSpPr bwMode="auto">
                  <a:xfrm>
                    <a:off x="9360" y="1341"/>
                    <a:ext cx="7528" cy="2048"/>
                    <a:chOff x="2109" y="869"/>
                    <a:chExt cx="3011" cy="819"/>
                  </a:xfrm>
                </p:grpSpPr>
                <p:grpSp>
                  <p:nvGrpSpPr>
                    <p:cNvPr id="135" name="Group 5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437" y="935"/>
                      <a:ext cx="2086" cy="681"/>
                      <a:chOff x="2437" y="935"/>
                      <a:chExt cx="2086" cy="681"/>
                    </a:xfrm>
                  </p:grpSpPr>
                  <p:sp>
                    <p:nvSpPr>
                      <p:cNvPr id="139" name="AutoShape 5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32" y="935"/>
                        <a:ext cx="725" cy="681"/>
                      </a:xfrm>
                      <a:prstGeom prst="flowChartDelay">
                        <a:avLst/>
                      </a:prstGeom>
                      <a:noFill/>
                      <a:ln w="57150">
                        <a:solidFill>
                          <a:srgbClr val="99FF33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40" name="Line 5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437" y="1071"/>
                        <a:ext cx="680" cy="0"/>
                      </a:xfrm>
                      <a:prstGeom prst="line">
                        <a:avLst/>
                      </a:prstGeom>
                      <a:noFill/>
                      <a:ln w="57150">
                        <a:solidFill>
                          <a:srgbClr val="99FF33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41" name="Line 5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437" y="1484"/>
                        <a:ext cx="680" cy="0"/>
                      </a:xfrm>
                      <a:prstGeom prst="line">
                        <a:avLst/>
                      </a:prstGeom>
                      <a:noFill/>
                      <a:ln w="57150">
                        <a:solidFill>
                          <a:srgbClr val="99FF33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42" name="Line 5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843" y="1262"/>
                        <a:ext cx="680" cy="0"/>
                      </a:xfrm>
                      <a:prstGeom prst="line">
                        <a:avLst/>
                      </a:prstGeom>
                      <a:noFill/>
                      <a:ln w="57150">
                        <a:solidFill>
                          <a:srgbClr val="99FF33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  <p:sp>
                  <p:nvSpPr>
                    <p:cNvPr id="136" name="Text Box 5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112" y="869"/>
                      <a:ext cx="324" cy="40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3600" b="1">
                          <a:solidFill>
                            <a:srgbClr val="FF0066"/>
                          </a:solidFill>
                          <a:latin typeface="Times New Roman" pitchFamily="18" charset="0"/>
                        </a:rPr>
                        <a:t>A</a:t>
                      </a:r>
                      <a:endParaRPr lang="en-US"/>
                    </a:p>
                  </p:txBody>
                </p:sp>
                <p:sp>
                  <p:nvSpPr>
                    <p:cNvPr id="137" name="Text Box 56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109" y="1284"/>
                      <a:ext cx="308" cy="40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3600" b="1">
                          <a:solidFill>
                            <a:srgbClr val="FF0066"/>
                          </a:solidFill>
                          <a:latin typeface="Times New Roman" pitchFamily="18" charset="0"/>
                        </a:rPr>
                        <a:t>B</a:t>
                      </a:r>
                      <a:endParaRPr lang="en-US"/>
                    </a:p>
                  </p:txBody>
                </p:sp>
                <p:sp>
                  <p:nvSpPr>
                    <p:cNvPr id="138" name="Text Box 57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604" y="1071"/>
                      <a:ext cx="516" cy="40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3600" b="1">
                          <a:solidFill>
                            <a:srgbClr val="FF0066"/>
                          </a:solidFill>
                          <a:latin typeface="Times New Roman" pitchFamily="18" charset="0"/>
                        </a:rPr>
                        <a:t>AB</a:t>
                      </a:r>
                      <a:endParaRPr lang="en-US"/>
                    </a:p>
                  </p:txBody>
                </p:sp>
              </p:grpSp>
              <p:sp>
                <p:nvSpPr>
                  <p:cNvPr id="132" name="Text Box 5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0868" y="2901"/>
                    <a:ext cx="200" cy="48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pPr algn="ctr"/>
                    <a:r>
                      <a:rPr lang="en-US" sz="2000" b="1">
                        <a:solidFill>
                          <a:srgbClr val="FFFFFF"/>
                        </a:solidFill>
                        <a:latin typeface="Times New Roman" pitchFamily="18" charset="0"/>
                      </a:rPr>
                      <a:t>0</a:t>
                    </a:r>
                    <a:endParaRPr lang="en-US"/>
                  </a:p>
                </p:txBody>
              </p:sp>
              <p:sp>
                <p:nvSpPr>
                  <p:cNvPr id="133" name="Text Box 5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0868" y="1371"/>
                    <a:ext cx="200" cy="48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pPr algn="ctr"/>
                    <a:r>
                      <a:rPr lang="en-US" sz="2000" b="1">
                        <a:solidFill>
                          <a:srgbClr val="FFFFFF"/>
                        </a:solidFill>
                        <a:latin typeface="Times New Roman" pitchFamily="18" charset="0"/>
                      </a:rPr>
                      <a:t>0</a:t>
                    </a:r>
                    <a:endParaRPr lang="en-US"/>
                  </a:p>
                </p:txBody>
              </p:sp>
              <p:sp>
                <p:nvSpPr>
                  <p:cNvPr id="134" name="Text Box 6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388" y="1849"/>
                    <a:ext cx="200" cy="48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pPr algn="ctr"/>
                    <a:r>
                      <a:rPr lang="en-US" sz="2000" b="1">
                        <a:solidFill>
                          <a:srgbClr val="FFFFFF"/>
                        </a:solidFill>
                        <a:latin typeface="Times New Roman" pitchFamily="18" charset="0"/>
                      </a:rPr>
                      <a:t>0</a:t>
                    </a:r>
                    <a:endParaRPr lang="en-US"/>
                  </a:p>
                </p:txBody>
              </p:sp>
            </p:grpSp>
          </p:grpSp>
        </p:grpSp>
        <p:sp>
          <p:nvSpPr>
            <p:cNvPr id="122" name="Text Box 61"/>
            <p:cNvSpPr txBox="1">
              <a:spLocks noChangeArrowheads="1"/>
            </p:cNvSpPr>
            <p:nvPr/>
          </p:nvSpPr>
          <p:spPr bwMode="auto">
            <a:xfrm>
              <a:off x="3576" y="1139"/>
              <a:ext cx="61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r>
                <a:rPr lang="en-US" sz="2000" b="1">
                  <a:latin typeface="Arial" charset="0"/>
                </a:rPr>
                <a:t>0</a:t>
              </a:r>
              <a:r>
                <a:rPr lang="en-US" sz="2000" b="1">
                  <a:latin typeface="Arial" charset="0"/>
                  <a:sym typeface="Wingdings 2" pitchFamily="18" charset="2"/>
                </a:rPr>
                <a:t></a:t>
              </a:r>
              <a:r>
                <a:rPr lang="en-US" sz="2000" b="1">
                  <a:latin typeface="Arial" charset="0"/>
                </a:rPr>
                <a:t>0=0</a:t>
              </a:r>
              <a:endParaRPr lang="en-US"/>
            </a:p>
          </p:txBody>
        </p:sp>
      </p:grpSp>
      <p:graphicFrame>
        <p:nvGraphicFramePr>
          <p:cNvPr id="158" name="Group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3823096"/>
              </p:ext>
            </p:extLst>
          </p:nvPr>
        </p:nvGraphicFramePr>
        <p:xfrm>
          <a:off x="1071563" y="2832102"/>
          <a:ext cx="2447925" cy="3108756"/>
        </p:xfrm>
        <a:graphic>
          <a:graphicData uri="http://schemas.openxmlformats.org/drawingml/2006/table">
            <a:tbl>
              <a:tblPr/>
              <a:tblGrid>
                <a:gridCol w="503237"/>
                <a:gridCol w="576263"/>
                <a:gridCol w="1368425"/>
              </a:tblGrid>
              <a:tr h="518054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Input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6699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6699FF"/>
                        </a:gs>
                        <a:gs pos="100000">
                          <a:srgbClr val="6699FF">
                            <a:gamma/>
                            <a:shade val="46275"/>
                            <a:invGamma/>
                          </a:srgbClr>
                        </a:gs>
                      </a:gsLst>
                      <a:lin ang="189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Output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6699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6699FF"/>
                        </a:gs>
                        <a:gs pos="100000">
                          <a:srgbClr val="6699FF">
                            <a:gamma/>
                            <a:shade val="46275"/>
                            <a:invGamma/>
                          </a:srgbClr>
                        </a:gs>
                      </a:gsLst>
                      <a:lin ang="18900000" scaled="1"/>
                    </a:gradFill>
                  </a:tcPr>
                </a:tc>
              </a:tr>
              <a:tr h="51805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00CC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9900CC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00CC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9900CC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AB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00CC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9900CC"/>
                        </a:gs>
                      </a:gsLst>
                      <a:lin ang="18900000" scaled="1"/>
                    </a:gradFill>
                  </a:tcPr>
                </a:tc>
              </a:tr>
              <a:tr h="51805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</a:tr>
              <a:tr h="51805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</a:tr>
              <a:tr h="51805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</a:tr>
              <a:tr h="51805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03" marB="4570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</a:tr>
            </a:tbl>
          </a:graphicData>
        </a:graphic>
      </p:graphicFrame>
      <p:grpSp>
        <p:nvGrpSpPr>
          <p:cNvPr id="159" name="Group 244"/>
          <p:cNvGrpSpPr>
            <a:grpSpLocks/>
          </p:cNvGrpSpPr>
          <p:nvPr/>
        </p:nvGrpSpPr>
        <p:grpSpPr bwMode="auto">
          <a:xfrm>
            <a:off x="1762125" y="2386014"/>
            <a:ext cx="5967413" cy="3975100"/>
            <a:chOff x="768" y="1611"/>
            <a:chExt cx="3759" cy="2504"/>
          </a:xfrm>
        </p:grpSpPr>
        <p:sp>
          <p:nvSpPr>
            <p:cNvPr id="160" name="Text Box 245"/>
            <p:cNvSpPr txBox="1">
              <a:spLocks noChangeArrowheads="1"/>
            </p:cNvSpPr>
            <p:nvPr/>
          </p:nvSpPr>
          <p:spPr bwMode="auto">
            <a:xfrm>
              <a:off x="2699" y="1611"/>
              <a:ext cx="65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r>
                <a:rPr lang="en-US" b="1"/>
                <a:t>Symbol</a:t>
              </a:r>
              <a:endParaRPr lang="en-US"/>
            </a:p>
          </p:txBody>
        </p:sp>
        <p:sp>
          <p:nvSpPr>
            <p:cNvPr id="161" name="Text Box 246"/>
            <p:cNvSpPr txBox="1">
              <a:spLocks noChangeArrowheads="1"/>
            </p:cNvSpPr>
            <p:nvPr/>
          </p:nvSpPr>
          <p:spPr bwMode="auto">
            <a:xfrm>
              <a:off x="768" y="3879"/>
              <a:ext cx="94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 algn="ctr"/>
              <a:r>
                <a:rPr lang="en-US" b="1"/>
                <a:t>Truth Table</a:t>
              </a:r>
              <a:endParaRPr lang="en-US"/>
            </a:p>
          </p:txBody>
        </p:sp>
        <p:sp>
          <p:nvSpPr>
            <p:cNvPr id="162" name="Text Box 247"/>
            <p:cNvSpPr txBox="1">
              <a:spLocks noChangeArrowheads="1"/>
            </p:cNvSpPr>
            <p:nvPr/>
          </p:nvSpPr>
          <p:spPr bwMode="auto">
            <a:xfrm>
              <a:off x="3362" y="3884"/>
              <a:ext cx="116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 algn="ctr"/>
              <a:r>
                <a:rPr lang="en-US" b="1"/>
                <a:t>Electric Circuit</a:t>
              </a:r>
              <a:endParaRPr lang="en-US"/>
            </a:p>
          </p:txBody>
        </p:sp>
      </p:grpSp>
      <p:sp>
        <p:nvSpPr>
          <p:cNvPr id="163" name="Text Box 254"/>
          <p:cNvSpPr txBox="1">
            <a:spLocks noChangeArrowheads="1"/>
          </p:cNvSpPr>
          <p:nvPr/>
        </p:nvSpPr>
        <p:spPr bwMode="auto">
          <a:xfrm>
            <a:off x="2513013" y="477839"/>
            <a:ext cx="5092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/>
            <a:r>
              <a:rPr lang="en-US" b="1">
                <a:solidFill>
                  <a:schemeClr val="hlink"/>
                </a:solidFill>
              </a:rPr>
              <a:t>Compare between gate and electric circuit</a:t>
            </a:r>
          </a:p>
        </p:txBody>
      </p:sp>
    </p:spTree>
    <p:extLst>
      <p:ext uri="{BB962C8B-B14F-4D97-AF65-F5344CB8AC3E}">
        <p14:creationId xmlns:p14="http://schemas.microsoft.com/office/powerpoint/2010/main" val="3214199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990600"/>
            <a:ext cx="7010400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995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371600"/>
            <a:ext cx="7970614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885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27" t="5499" r="-5880" b="68351"/>
          <a:stretch/>
        </p:blipFill>
        <p:spPr>
          <a:xfrm>
            <a:off x="384464" y="1378297"/>
            <a:ext cx="4400627" cy="1987898"/>
          </a:xfr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215736" y="228600"/>
            <a:ext cx="5098473" cy="990600"/>
          </a:xfrm>
          <a:solidFill>
            <a:schemeClr val="accent6"/>
          </a:solidFill>
        </p:spPr>
        <p:txBody>
          <a:bodyPr>
            <a:noAutofit/>
          </a:bodyPr>
          <a:lstStyle/>
          <a:p>
            <a:pPr algn="ctr"/>
            <a:r>
              <a:rPr lang="en-US" sz="6000" dirty="0" smtClean="0"/>
              <a:t>LOOK AND SAY</a:t>
            </a:r>
            <a:endParaRPr lang="en-US" sz="6000" dirty="0"/>
          </a:p>
        </p:txBody>
      </p:sp>
      <p:sp>
        <p:nvSpPr>
          <p:cNvPr id="7" name="TextBox 6"/>
          <p:cNvSpPr txBox="1"/>
          <p:nvPr/>
        </p:nvSpPr>
        <p:spPr>
          <a:xfrm>
            <a:off x="1066800" y="3505200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OR GATE SYMBLE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4757382" y="4872335"/>
            <a:ext cx="373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TRUTH TABLE OF OR GATE</a:t>
            </a:r>
            <a:endParaRPr lang="en-US" sz="2400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391991"/>
              </p:ext>
            </p:extLst>
          </p:nvPr>
        </p:nvGraphicFramePr>
        <p:xfrm>
          <a:off x="5519382" y="1828800"/>
          <a:ext cx="2971800" cy="28790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914400"/>
                <a:gridCol w="1143000"/>
              </a:tblGrid>
              <a:tr h="686453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INPUT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OUTPUT</a:t>
                      </a:r>
                      <a:endParaRPr lang="en-US" dirty="0"/>
                    </a:p>
                  </a:txBody>
                  <a:tcPr/>
                </a:tc>
              </a:tr>
              <a:tr h="406242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Y=A+B</a:t>
                      </a:r>
                      <a:endParaRPr lang="en-US" dirty="0"/>
                    </a:p>
                  </a:txBody>
                  <a:tcPr/>
                </a:tc>
              </a:tr>
              <a:tr h="406242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67625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06242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06242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041073" y="1676400"/>
            <a:ext cx="1447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Y=A or B</a:t>
            </a:r>
          </a:p>
          <a:p>
            <a:endParaRPr lang="en-US" sz="2800" dirty="0"/>
          </a:p>
          <a:p>
            <a:r>
              <a:rPr lang="en-US" sz="2800" dirty="0" smtClean="0"/>
              <a:t>Y=A + B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20766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/>
      <p:bldP spid="8" grpId="0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2512" b="81543"/>
          <a:stretch/>
        </p:blipFill>
        <p:spPr>
          <a:xfrm>
            <a:off x="893489" y="1143000"/>
            <a:ext cx="2785021" cy="1447800"/>
          </a:xfr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09601" y="228600"/>
            <a:ext cx="5819774" cy="914400"/>
          </a:xfrm>
          <a:solidFill>
            <a:schemeClr val="accent3"/>
          </a:solidFill>
        </p:spPr>
        <p:txBody>
          <a:bodyPr>
            <a:noAutofit/>
          </a:bodyPr>
          <a:lstStyle/>
          <a:p>
            <a:pPr algn="ctr"/>
            <a:r>
              <a:rPr lang="en-US" sz="6000" dirty="0" smtClean="0"/>
              <a:t>LOOK AND SAY</a:t>
            </a:r>
            <a:endParaRPr lang="en-US" sz="6000" dirty="0"/>
          </a:p>
        </p:txBody>
      </p:sp>
      <p:sp>
        <p:nvSpPr>
          <p:cNvPr id="8" name="TextBox 7"/>
          <p:cNvSpPr txBox="1"/>
          <p:nvPr/>
        </p:nvSpPr>
        <p:spPr>
          <a:xfrm>
            <a:off x="2286000" y="4495800"/>
            <a:ext cx="441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2409673"/>
            <a:ext cx="3333750" cy="246114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876800" y="5181600"/>
            <a:ext cx="3105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SWITH CIRCUIT OF OR GATE</a:t>
            </a:r>
            <a:endParaRPr lang="en-US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066686"/>
              </p:ext>
            </p:extLst>
          </p:nvPr>
        </p:nvGraphicFramePr>
        <p:xfrm>
          <a:off x="800100" y="2807913"/>
          <a:ext cx="2971800" cy="25583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914400"/>
                <a:gridCol w="1143000"/>
              </a:tblGrid>
              <a:tr h="153053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INPUT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OUTPUT</a:t>
                      </a:r>
                      <a:endParaRPr lang="en-US" dirty="0"/>
                    </a:p>
                  </a:txBody>
                  <a:tcPr/>
                </a:tc>
              </a:tr>
              <a:tr h="406242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Y=A+B</a:t>
                      </a:r>
                      <a:endParaRPr lang="en-US" dirty="0"/>
                    </a:p>
                  </a:txBody>
                  <a:tcPr/>
                </a:tc>
              </a:tr>
              <a:tr h="406242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67625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06242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06242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888673" y="3484344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0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2888673" y="3985989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sz="3200" dirty="0"/>
          </a:p>
        </p:txBody>
      </p:sp>
      <p:sp>
        <p:nvSpPr>
          <p:cNvPr id="13" name="TextBox 12"/>
          <p:cNvSpPr txBox="1"/>
          <p:nvPr/>
        </p:nvSpPr>
        <p:spPr>
          <a:xfrm>
            <a:off x="2888673" y="4459924"/>
            <a:ext cx="5403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sz="3200" dirty="0"/>
          </a:p>
        </p:txBody>
      </p:sp>
      <p:sp>
        <p:nvSpPr>
          <p:cNvPr id="14" name="TextBox 13"/>
          <p:cNvSpPr txBox="1"/>
          <p:nvPr/>
        </p:nvSpPr>
        <p:spPr>
          <a:xfrm>
            <a:off x="2874814" y="4869172"/>
            <a:ext cx="5403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1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49159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/>
      <p:bldP spid="5" grpId="0"/>
      <p:bldP spid="7" grpId="0"/>
      <p:bldP spid="13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8" name="Group 257"/>
          <p:cNvGrpSpPr>
            <a:grpSpLocks/>
          </p:cNvGrpSpPr>
          <p:nvPr/>
        </p:nvGrpSpPr>
        <p:grpSpPr bwMode="auto">
          <a:xfrm>
            <a:off x="323850" y="1506538"/>
            <a:ext cx="8332788" cy="4867275"/>
            <a:chOff x="204" y="772"/>
            <a:chExt cx="5249" cy="3066"/>
          </a:xfrm>
        </p:grpSpPr>
        <p:grpSp>
          <p:nvGrpSpPr>
            <p:cNvPr id="259" name="Group 258"/>
            <p:cNvGrpSpPr>
              <a:grpSpLocks/>
            </p:cNvGrpSpPr>
            <p:nvPr/>
          </p:nvGrpSpPr>
          <p:grpSpPr bwMode="auto">
            <a:xfrm>
              <a:off x="204" y="772"/>
              <a:ext cx="5249" cy="3066"/>
              <a:chOff x="2900" y="1530"/>
              <a:chExt cx="13123" cy="7666"/>
            </a:xfrm>
          </p:grpSpPr>
          <p:sp>
            <p:nvSpPr>
              <p:cNvPr id="261" name="AutoShape 7"/>
              <p:cNvSpPr>
                <a:spLocks noChangeArrowheads="1"/>
              </p:cNvSpPr>
              <p:nvPr/>
            </p:nvSpPr>
            <p:spPr bwMode="auto">
              <a:xfrm>
                <a:off x="12768" y="7821"/>
                <a:ext cx="1335" cy="1022"/>
              </a:xfrm>
              <a:prstGeom prst="sun">
                <a:avLst>
                  <a:gd name="adj" fmla="val 25000"/>
                </a:avLst>
              </a:prstGeom>
              <a:solidFill>
                <a:srgbClr val="45C984"/>
              </a:solidFill>
              <a:ln w="3175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262" name="Line 8"/>
              <p:cNvSpPr>
                <a:spLocks noChangeShapeType="1"/>
              </p:cNvSpPr>
              <p:nvPr/>
            </p:nvSpPr>
            <p:spPr bwMode="auto">
              <a:xfrm flipV="1">
                <a:off x="12178" y="4541"/>
                <a:ext cx="885" cy="292"/>
              </a:xfrm>
              <a:prstGeom prst="line">
                <a:avLst/>
              </a:prstGeom>
              <a:noFill/>
              <a:ln w="57150">
                <a:solidFill>
                  <a:srgbClr val="18F6E1"/>
                </a:solidFill>
                <a:round/>
                <a:headEnd type="diamond" w="med" len="med"/>
                <a:tailEnd type="diamond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3" name="Line 9"/>
              <p:cNvSpPr>
                <a:spLocks noChangeShapeType="1"/>
              </p:cNvSpPr>
              <p:nvPr/>
            </p:nvSpPr>
            <p:spPr bwMode="auto">
              <a:xfrm flipV="1">
                <a:off x="12178" y="5933"/>
                <a:ext cx="887" cy="350"/>
              </a:xfrm>
              <a:prstGeom prst="line">
                <a:avLst/>
              </a:prstGeom>
              <a:noFill/>
              <a:ln w="57150">
                <a:solidFill>
                  <a:srgbClr val="18F6E1"/>
                </a:solidFill>
                <a:round/>
                <a:headEnd type="diamond" w="med" len="med"/>
                <a:tailEnd type="diamond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64" name="Group 10"/>
              <p:cNvGrpSpPr>
                <a:grpSpLocks/>
              </p:cNvGrpSpPr>
              <p:nvPr/>
            </p:nvGrpSpPr>
            <p:grpSpPr bwMode="auto">
              <a:xfrm>
                <a:off x="3323" y="1530"/>
                <a:ext cx="12700" cy="7666"/>
                <a:chOff x="3323" y="1530"/>
                <a:chExt cx="12700" cy="7666"/>
              </a:xfrm>
            </p:grpSpPr>
            <p:grpSp>
              <p:nvGrpSpPr>
                <p:cNvPr id="266" name="Group 11"/>
                <p:cNvGrpSpPr>
                  <a:grpSpLocks/>
                </p:cNvGrpSpPr>
                <p:nvPr/>
              </p:nvGrpSpPr>
              <p:grpSpPr bwMode="auto">
                <a:xfrm>
                  <a:off x="3323" y="1530"/>
                  <a:ext cx="12588" cy="2123"/>
                  <a:chOff x="3323" y="1530"/>
                  <a:chExt cx="12588" cy="2123"/>
                </a:xfrm>
              </p:grpSpPr>
              <p:sp>
                <p:nvSpPr>
                  <p:cNvPr id="306" name="Text Box 1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323" y="1806"/>
                    <a:ext cx="4400" cy="144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54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OR Gate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grpSp>
                <p:nvGrpSpPr>
                  <p:cNvPr id="307" name="Group 13"/>
                  <p:cNvGrpSpPr>
                    <a:grpSpLocks/>
                  </p:cNvGrpSpPr>
                  <p:nvPr/>
                </p:nvGrpSpPr>
                <p:grpSpPr bwMode="auto">
                  <a:xfrm>
                    <a:off x="7973" y="1601"/>
                    <a:ext cx="7938" cy="2052"/>
                    <a:chOff x="2109" y="867"/>
                    <a:chExt cx="3175" cy="821"/>
                  </a:xfrm>
                </p:grpSpPr>
                <p:sp>
                  <p:nvSpPr>
                    <p:cNvPr id="311" name="Text Box 1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112" y="869"/>
                      <a:ext cx="324" cy="40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3600" b="1">
                          <a:solidFill>
                            <a:srgbClr val="FF0066"/>
                          </a:solidFill>
                          <a:latin typeface="Times New Roman" pitchFamily="18" charset="0"/>
                        </a:rPr>
                        <a:t>A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2" name="Text Box 1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109" y="1284"/>
                      <a:ext cx="308" cy="40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3600" b="1">
                          <a:solidFill>
                            <a:srgbClr val="FF0066"/>
                          </a:solidFill>
                          <a:latin typeface="Times New Roman" pitchFamily="18" charset="0"/>
                        </a:rPr>
                        <a:t>B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13" name="Text Box 16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604" y="1071"/>
                      <a:ext cx="680" cy="40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3600" b="1">
                          <a:solidFill>
                            <a:srgbClr val="FF0066"/>
                          </a:solidFill>
                          <a:latin typeface="Times New Roman" pitchFamily="18" charset="0"/>
                        </a:rPr>
                        <a:t>A+B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  <p:grpSp>
                  <p:nvGrpSpPr>
                    <p:cNvPr id="314" name="Group 1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437" y="867"/>
                      <a:ext cx="2086" cy="783"/>
                      <a:chOff x="2437" y="867"/>
                      <a:chExt cx="2086" cy="783"/>
                    </a:xfrm>
                  </p:grpSpPr>
                  <p:sp>
                    <p:nvSpPr>
                      <p:cNvPr id="315" name="Line 1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437" y="1051"/>
                        <a:ext cx="680" cy="0"/>
                      </a:xfrm>
                      <a:prstGeom prst="line">
                        <a:avLst/>
                      </a:prstGeom>
                      <a:noFill/>
                      <a:ln w="57150">
                        <a:solidFill>
                          <a:srgbClr val="99FF33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316" name="Line 1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437" y="1464"/>
                        <a:ext cx="680" cy="0"/>
                      </a:xfrm>
                      <a:prstGeom prst="line">
                        <a:avLst/>
                      </a:prstGeom>
                      <a:noFill/>
                      <a:ln w="57150">
                        <a:solidFill>
                          <a:srgbClr val="99FF33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317" name="Line 2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843" y="1262"/>
                        <a:ext cx="680" cy="0"/>
                      </a:xfrm>
                      <a:prstGeom prst="line">
                        <a:avLst/>
                      </a:prstGeom>
                      <a:noFill/>
                      <a:ln w="57150">
                        <a:solidFill>
                          <a:srgbClr val="99FF33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318" name="AutoShape 21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3016" y="867"/>
                        <a:ext cx="817" cy="783"/>
                      </a:xfrm>
                      <a:prstGeom prst="moon">
                        <a:avLst>
                          <a:gd name="adj" fmla="val 82130"/>
                        </a:avLst>
                      </a:prstGeom>
                      <a:noFill/>
                      <a:ln w="57150">
                        <a:solidFill>
                          <a:srgbClr val="99FF33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 anchor="ctr"/>
                      <a:lstStyle/>
                      <a:p>
                        <a:endParaRPr lang="en-US"/>
                      </a:p>
                    </p:txBody>
                  </p:sp>
                </p:grpSp>
              </p:grpSp>
              <p:sp>
                <p:nvSpPr>
                  <p:cNvPr id="308" name="Text Box 2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9076" y="1530"/>
                    <a:ext cx="545" cy="5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b="1">
                        <a:solidFill>
                          <a:srgbClr val="FFFFFF"/>
                        </a:solidFill>
                        <a:latin typeface="Times New Roman" pitchFamily="18" charset="0"/>
                      </a:rPr>
                      <a:t>0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09" name="Text Box 2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9106" y="2527"/>
                    <a:ext cx="545" cy="57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b="1">
                        <a:solidFill>
                          <a:srgbClr val="FFFFFF"/>
                        </a:solidFill>
                        <a:latin typeface="Times New Roman" pitchFamily="18" charset="0"/>
                      </a:rPr>
                      <a:t>0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10" name="Text Box 2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848" y="2031"/>
                    <a:ext cx="545" cy="57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b="1">
                        <a:solidFill>
                          <a:srgbClr val="FFFFFF"/>
                        </a:solidFill>
                        <a:latin typeface="Times New Roman" pitchFamily="18" charset="0"/>
                      </a:rPr>
                      <a:t>0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</p:grpSp>
            <p:grpSp>
              <p:nvGrpSpPr>
                <p:cNvPr id="267" name="Group 25"/>
                <p:cNvGrpSpPr>
                  <a:grpSpLocks/>
                </p:cNvGrpSpPr>
                <p:nvPr/>
              </p:nvGrpSpPr>
              <p:grpSpPr bwMode="auto">
                <a:xfrm>
                  <a:off x="3890" y="3769"/>
                  <a:ext cx="12133" cy="5427"/>
                  <a:chOff x="3890" y="3769"/>
                  <a:chExt cx="12133" cy="5427"/>
                </a:xfrm>
              </p:grpSpPr>
              <p:sp>
                <p:nvSpPr>
                  <p:cNvPr id="268" name="Rectangle 26"/>
                  <p:cNvSpPr>
                    <a:spLocks noChangeArrowheads="1"/>
                  </p:cNvSpPr>
                  <p:nvPr/>
                </p:nvSpPr>
                <p:spPr bwMode="auto">
                  <a:xfrm>
                    <a:off x="5590" y="8225"/>
                    <a:ext cx="2155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269" name="Rectangle 27"/>
                  <p:cNvSpPr>
                    <a:spLocks noChangeArrowheads="1"/>
                  </p:cNvSpPr>
                  <p:nvPr/>
                </p:nvSpPr>
                <p:spPr bwMode="auto">
                  <a:xfrm>
                    <a:off x="4683" y="8225"/>
                    <a:ext cx="907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270" name="Rectangle 28"/>
                  <p:cNvSpPr>
                    <a:spLocks noChangeArrowheads="1"/>
                  </p:cNvSpPr>
                  <p:nvPr/>
                </p:nvSpPr>
                <p:spPr bwMode="auto">
                  <a:xfrm>
                    <a:off x="3890" y="8225"/>
                    <a:ext cx="793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271" name="Rectangle 29"/>
                  <p:cNvSpPr>
                    <a:spLocks noChangeArrowheads="1"/>
                  </p:cNvSpPr>
                  <p:nvPr/>
                </p:nvSpPr>
                <p:spPr bwMode="auto">
                  <a:xfrm>
                    <a:off x="5590" y="7315"/>
                    <a:ext cx="2155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272" name="Rectangle 30"/>
                  <p:cNvSpPr>
                    <a:spLocks noChangeArrowheads="1"/>
                  </p:cNvSpPr>
                  <p:nvPr/>
                </p:nvSpPr>
                <p:spPr bwMode="auto">
                  <a:xfrm>
                    <a:off x="4683" y="7315"/>
                    <a:ext cx="907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0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273" name="Rectangle 31"/>
                  <p:cNvSpPr>
                    <a:spLocks noChangeArrowheads="1"/>
                  </p:cNvSpPr>
                  <p:nvPr/>
                </p:nvSpPr>
                <p:spPr bwMode="auto">
                  <a:xfrm>
                    <a:off x="3890" y="7315"/>
                    <a:ext cx="793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274" name="Rectangle 32"/>
                  <p:cNvSpPr>
                    <a:spLocks noChangeArrowheads="1"/>
                  </p:cNvSpPr>
                  <p:nvPr/>
                </p:nvSpPr>
                <p:spPr bwMode="auto">
                  <a:xfrm>
                    <a:off x="5590" y="6404"/>
                    <a:ext cx="2155" cy="911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275" name="Rectangle 33"/>
                  <p:cNvSpPr>
                    <a:spLocks noChangeArrowheads="1"/>
                  </p:cNvSpPr>
                  <p:nvPr/>
                </p:nvSpPr>
                <p:spPr bwMode="auto">
                  <a:xfrm>
                    <a:off x="4683" y="6404"/>
                    <a:ext cx="907" cy="911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276" name="Rectangle 34"/>
                  <p:cNvSpPr>
                    <a:spLocks noChangeArrowheads="1"/>
                  </p:cNvSpPr>
                  <p:nvPr/>
                </p:nvSpPr>
                <p:spPr bwMode="auto">
                  <a:xfrm>
                    <a:off x="3890" y="6404"/>
                    <a:ext cx="793" cy="911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0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277" name="Rectangle 35"/>
                  <p:cNvSpPr>
                    <a:spLocks noChangeArrowheads="1"/>
                  </p:cNvSpPr>
                  <p:nvPr/>
                </p:nvSpPr>
                <p:spPr bwMode="auto">
                  <a:xfrm>
                    <a:off x="5590" y="5494"/>
                    <a:ext cx="2155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FF0066"/>
                        </a:solidFill>
                        <a:latin typeface="Times New Roman" pitchFamily="18" charset="0"/>
                      </a:rPr>
                      <a:t>0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278" name="Rectangle 36"/>
                  <p:cNvSpPr>
                    <a:spLocks noChangeArrowheads="1"/>
                  </p:cNvSpPr>
                  <p:nvPr/>
                </p:nvSpPr>
                <p:spPr bwMode="auto">
                  <a:xfrm>
                    <a:off x="4683" y="5494"/>
                    <a:ext cx="907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FF0066"/>
                        </a:solidFill>
                        <a:latin typeface="Times New Roman" pitchFamily="18" charset="0"/>
                      </a:rPr>
                      <a:t>0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279" name="Rectangle 37"/>
                  <p:cNvSpPr>
                    <a:spLocks noChangeArrowheads="1"/>
                  </p:cNvSpPr>
                  <p:nvPr/>
                </p:nvSpPr>
                <p:spPr bwMode="auto">
                  <a:xfrm>
                    <a:off x="3890" y="5494"/>
                    <a:ext cx="793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FF0066"/>
                        </a:solidFill>
                        <a:latin typeface="Times New Roman" pitchFamily="18" charset="0"/>
                      </a:rPr>
                      <a:t>0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280" name="Rectangle 38"/>
                  <p:cNvSpPr>
                    <a:spLocks noChangeArrowheads="1"/>
                  </p:cNvSpPr>
                  <p:nvPr/>
                </p:nvSpPr>
                <p:spPr bwMode="auto">
                  <a:xfrm>
                    <a:off x="5590" y="4584"/>
                    <a:ext cx="2155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47005E"/>
                      </a:gs>
                      <a:gs pos="100000">
                        <a:srgbClr val="9900CC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FFFFFF"/>
                        </a:solidFill>
                        <a:latin typeface="Times New Roman" pitchFamily="18" charset="0"/>
                      </a:rPr>
                      <a:t>A+B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281" name="Rectangle 39"/>
                  <p:cNvSpPr>
                    <a:spLocks noChangeArrowheads="1"/>
                  </p:cNvSpPr>
                  <p:nvPr/>
                </p:nvSpPr>
                <p:spPr bwMode="auto">
                  <a:xfrm>
                    <a:off x="4683" y="4584"/>
                    <a:ext cx="907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47005E"/>
                      </a:gs>
                      <a:gs pos="100000">
                        <a:srgbClr val="9900CC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FFFFFF"/>
                        </a:solidFill>
                        <a:latin typeface="Times New Roman" pitchFamily="18" charset="0"/>
                      </a:rPr>
                      <a:t>B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282" name="Rectangle 40"/>
                  <p:cNvSpPr>
                    <a:spLocks noChangeArrowheads="1"/>
                  </p:cNvSpPr>
                  <p:nvPr/>
                </p:nvSpPr>
                <p:spPr bwMode="auto">
                  <a:xfrm>
                    <a:off x="3890" y="4584"/>
                    <a:ext cx="793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47005E"/>
                      </a:gs>
                      <a:gs pos="100000">
                        <a:srgbClr val="9900CC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FFFFFF"/>
                        </a:solidFill>
                        <a:latin typeface="Times New Roman" pitchFamily="18" charset="0"/>
                      </a:rPr>
                      <a:t>A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283" name="Rectangle 41"/>
                  <p:cNvSpPr>
                    <a:spLocks noChangeArrowheads="1"/>
                  </p:cNvSpPr>
                  <p:nvPr/>
                </p:nvSpPr>
                <p:spPr bwMode="auto">
                  <a:xfrm>
                    <a:off x="5590" y="3769"/>
                    <a:ext cx="2155" cy="81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2F4776"/>
                      </a:gs>
                      <a:gs pos="50000">
                        <a:srgbClr val="6699FF"/>
                      </a:gs>
                      <a:gs pos="100000">
                        <a:srgbClr val="2F4776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2800" b="1">
                        <a:solidFill>
                          <a:srgbClr val="FFFFFF"/>
                        </a:solidFill>
                        <a:latin typeface="Times New Roman" pitchFamily="18" charset="0"/>
                      </a:rPr>
                      <a:t>Output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284" name="Rectangle 42"/>
                  <p:cNvSpPr>
                    <a:spLocks noChangeArrowheads="1"/>
                  </p:cNvSpPr>
                  <p:nvPr/>
                </p:nvSpPr>
                <p:spPr bwMode="auto">
                  <a:xfrm>
                    <a:off x="3890" y="3769"/>
                    <a:ext cx="1700" cy="81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2F4776"/>
                      </a:gs>
                      <a:gs pos="50000">
                        <a:srgbClr val="6699FF"/>
                      </a:gs>
                      <a:gs pos="100000">
                        <a:srgbClr val="2F4776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2800" b="1">
                        <a:solidFill>
                          <a:srgbClr val="FFFFFF"/>
                        </a:solidFill>
                        <a:latin typeface="Times New Roman" pitchFamily="18" charset="0"/>
                      </a:rPr>
                      <a:t>Input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grpSp>
                <p:nvGrpSpPr>
                  <p:cNvPr id="285" name="Group 43"/>
                  <p:cNvGrpSpPr>
                    <a:grpSpLocks/>
                  </p:cNvGrpSpPr>
                  <p:nvPr/>
                </p:nvGrpSpPr>
                <p:grpSpPr bwMode="auto">
                  <a:xfrm>
                    <a:off x="9221" y="3853"/>
                    <a:ext cx="6802" cy="5343"/>
                    <a:chOff x="2608" y="1768"/>
                    <a:chExt cx="2721" cy="2137"/>
                  </a:xfrm>
                </p:grpSpPr>
                <p:sp>
                  <p:nvSpPr>
                    <p:cNvPr id="286" name="Line 4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608" y="2477"/>
                      <a:ext cx="0" cy="1089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87" name="Line 4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608" y="2478"/>
                      <a:ext cx="651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88" name="Line 4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59" y="2160"/>
                      <a:ext cx="0" cy="59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89" name="Line 4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59" y="2160"/>
                      <a:ext cx="532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0" name="Line 4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59" y="2734"/>
                      <a:ext cx="532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1" name="Line 4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46" y="2160"/>
                      <a:ext cx="532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2" name="Line 5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46" y="2734"/>
                      <a:ext cx="532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3" name="Line 5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678" y="2478"/>
                      <a:ext cx="651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4" name="Line 5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678" y="2160"/>
                      <a:ext cx="0" cy="59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5" name="Line 5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329" y="2477"/>
                      <a:ext cx="0" cy="1089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6" name="Line 5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608" y="3566"/>
                      <a:ext cx="532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7" name="Line 5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59" y="3566"/>
                      <a:ext cx="828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8" name="Line 5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01" y="3566"/>
                      <a:ext cx="828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9" name="Line 5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140" y="3475"/>
                      <a:ext cx="0" cy="18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00" name="Line 5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59" y="3405"/>
                      <a:ext cx="0" cy="317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01" name="Text Box 59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791" y="1768"/>
                      <a:ext cx="278" cy="32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2800" b="1">
                          <a:solidFill>
                            <a:srgbClr val="00FF00"/>
                          </a:solidFill>
                          <a:latin typeface="Times New Roman" pitchFamily="18" charset="0"/>
                        </a:rPr>
                        <a:t>A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2" name="Text Box 60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791" y="2382"/>
                      <a:ext cx="265" cy="32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2800" b="1">
                          <a:solidFill>
                            <a:srgbClr val="00FF00"/>
                          </a:solidFill>
                          <a:latin typeface="Times New Roman" pitchFamily="18" charset="0"/>
                        </a:rPr>
                        <a:t>B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3" name="Text Box 61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819" y="3655"/>
                      <a:ext cx="632" cy="2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2000" b="1">
                          <a:solidFill>
                            <a:srgbClr val="00FF00"/>
                          </a:solidFill>
                          <a:latin typeface="Times New Roman" pitchFamily="18" charset="0"/>
                        </a:rPr>
                        <a:t>Battery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4" name="Text Box 62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289" y="3652"/>
                      <a:ext cx="525" cy="2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2000" b="1">
                          <a:solidFill>
                            <a:srgbClr val="00FF00"/>
                          </a:solidFill>
                          <a:latin typeface="Times New Roman" pitchFamily="18" charset="0"/>
                        </a:rPr>
                        <a:t>Lamp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05" name="Text Box 63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450" y="3332"/>
                      <a:ext cx="398" cy="23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b="1">
                          <a:solidFill>
                            <a:srgbClr val="00FF00"/>
                          </a:solidFill>
                          <a:latin typeface="Times New Roman" pitchFamily="18" charset="0"/>
                        </a:rPr>
                        <a:t>A+B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</p:grpSp>
            </p:grpSp>
          </p:grpSp>
          <p:sp>
            <p:nvSpPr>
              <p:cNvPr id="265" name="AutoShape 64"/>
              <p:cNvSpPr>
                <a:spLocks noChangeArrowheads="1"/>
              </p:cNvSpPr>
              <p:nvPr/>
            </p:nvSpPr>
            <p:spPr bwMode="auto">
              <a:xfrm>
                <a:off x="2900" y="5580"/>
                <a:ext cx="983" cy="785"/>
              </a:xfrm>
              <a:prstGeom prst="rightArrow">
                <a:avLst>
                  <a:gd name="adj1" fmla="val 50000"/>
                  <a:gd name="adj2" fmla="val 31306"/>
                </a:avLst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/>
                <a:r>
                  <a:rPr lang="en-US" sz="1500" b="1">
                    <a:solidFill>
                      <a:srgbClr val="00FFFF"/>
                    </a:solidFill>
                    <a:latin typeface="Times New Roman" pitchFamily="18" charset="0"/>
                  </a:rPr>
                  <a:t>Step 1</a:t>
                </a:r>
                <a:endParaRPr lang="en-US">
                  <a:latin typeface="Times New Roman" pitchFamily="18" charset="0"/>
                </a:endParaRPr>
              </a:p>
            </p:txBody>
          </p:sp>
        </p:grpSp>
        <p:sp>
          <p:nvSpPr>
            <p:cNvPr id="260" name="Text Box 65"/>
            <p:cNvSpPr txBox="1">
              <a:spLocks noChangeArrowheads="1"/>
            </p:cNvSpPr>
            <p:nvPr/>
          </p:nvSpPr>
          <p:spPr bwMode="auto">
            <a:xfrm>
              <a:off x="3309" y="1076"/>
              <a:ext cx="56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r>
                <a:rPr lang="en-US" sz="2000" b="1">
                  <a:latin typeface="Arial" charset="0"/>
                </a:rPr>
                <a:t>0+0=0</a:t>
              </a:r>
            </a:p>
          </p:txBody>
        </p:sp>
      </p:grpSp>
      <p:grpSp>
        <p:nvGrpSpPr>
          <p:cNvPr id="319" name="Group 318"/>
          <p:cNvGrpSpPr>
            <a:grpSpLocks/>
          </p:cNvGrpSpPr>
          <p:nvPr/>
        </p:nvGrpSpPr>
        <p:grpSpPr bwMode="auto">
          <a:xfrm>
            <a:off x="323850" y="1509713"/>
            <a:ext cx="8332788" cy="4867275"/>
            <a:chOff x="204" y="764"/>
            <a:chExt cx="5249" cy="3066"/>
          </a:xfrm>
        </p:grpSpPr>
        <p:grpSp>
          <p:nvGrpSpPr>
            <p:cNvPr id="320" name="Group 319"/>
            <p:cNvGrpSpPr>
              <a:grpSpLocks/>
            </p:cNvGrpSpPr>
            <p:nvPr/>
          </p:nvGrpSpPr>
          <p:grpSpPr bwMode="auto">
            <a:xfrm>
              <a:off x="204" y="764"/>
              <a:ext cx="5249" cy="3066"/>
              <a:chOff x="204" y="772"/>
              <a:chExt cx="5249" cy="3066"/>
            </a:xfrm>
          </p:grpSpPr>
          <p:grpSp>
            <p:nvGrpSpPr>
              <p:cNvPr id="322" name="Group 68"/>
              <p:cNvGrpSpPr>
                <a:grpSpLocks/>
              </p:cNvGrpSpPr>
              <p:nvPr/>
            </p:nvGrpSpPr>
            <p:grpSpPr bwMode="auto">
              <a:xfrm>
                <a:off x="373" y="772"/>
                <a:ext cx="5080" cy="3066"/>
                <a:chOff x="373" y="772"/>
                <a:chExt cx="5080" cy="3066"/>
              </a:xfrm>
            </p:grpSpPr>
            <p:grpSp>
              <p:nvGrpSpPr>
                <p:cNvPr id="327" name="Group 69"/>
                <p:cNvGrpSpPr>
                  <a:grpSpLocks/>
                </p:cNvGrpSpPr>
                <p:nvPr/>
              </p:nvGrpSpPr>
              <p:grpSpPr bwMode="auto">
                <a:xfrm>
                  <a:off x="373" y="772"/>
                  <a:ext cx="5035" cy="849"/>
                  <a:chOff x="3323" y="1530"/>
                  <a:chExt cx="12588" cy="2123"/>
                </a:xfrm>
              </p:grpSpPr>
              <p:sp>
                <p:nvSpPr>
                  <p:cNvPr id="367" name="Text Box 7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323" y="1806"/>
                    <a:ext cx="4400" cy="144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54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OR Gate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grpSp>
                <p:nvGrpSpPr>
                  <p:cNvPr id="368" name="Group 71"/>
                  <p:cNvGrpSpPr>
                    <a:grpSpLocks/>
                  </p:cNvGrpSpPr>
                  <p:nvPr/>
                </p:nvGrpSpPr>
                <p:grpSpPr bwMode="auto">
                  <a:xfrm>
                    <a:off x="7973" y="1601"/>
                    <a:ext cx="7938" cy="2052"/>
                    <a:chOff x="2109" y="867"/>
                    <a:chExt cx="3175" cy="821"/>
                  </a:xfrm>
                </p:grpSpPr>
                <p:sp>
                  <p:nvSpPr>
                    <p:cNvPr id="372" name="Text Box 72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112" y="869"/>
                      <a:ext cx="324" cy="40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3600" b="1">
                          <a:solidFill>
                            <a:srgbClr val="FF0066"/>
                          </a:solidFill>
                          <a:latin typeface="Times New Roman" pitchFamily="18" charset="0"/>
                        </a:rPr>
                        <a:t>A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73" name="Text Box 73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109" y="1284"/>
                      <a:ext cx="308" cy="40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3600" b="1">
                          <a:solidFill>
                            <a:srgbClr val="FF0066"/>
                          </a:solidFill>
                          <a:latin typeface="Times New Roman" pitchFamily="18" charset="0"/>
                        </a:rPr>
                        <a:t>B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74" name="Text Box 7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604" y="1071"/>
                      <a:ext cx="680" cy="40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3600" b="1">
                          <a:solidFill>
                            <a:srgbClr val="FF0066"/>
                          </a:solidFill>
                          <a:latin typeface="Times New Roman" pitchFamily="18" charset="0"/>
                        </a:rPr>
                        <a:t>A+B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  <p:grpSp>
                  <p:nvGrpSpPr>
                    <p:cNvPr id="375" name="Group 7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437" y="867"/>
                      <a:ext cx="2086" cy="783"/>
                      <a:chOff x="2437" y="867"/>
                      <a:chExt cx="2086" cy="783"/>
                    </a:xfrm>
                  </p:grpSpPr>
                  <p:sp>
                    <p:nvSpPr>
                      <p:cNvPr id="376" name="Line 7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437" y="1051"/>
                        <a:ext cx="680" cy="0"/>
                      </a:xfrm>
                      <a:prstGeom prst="line">
                        <a:avLst/>
                      </a:prstGeom>
                      <a:noFill/>
                      <a:ln w="57150">
                        <a:solidFill>
                          <a:srgbClr val="99FF33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377" name="Line 7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437" y="1464"/>
                        <a:ext cx="680" cy="0"/>
                      </a:xfrm>
                      <a:prstGeom prst="line">
                        <a:avLst/>
                      </a:prstGeom>
                      <a:noFill/>
                      <a:ln w="57150">
                        <a:solidFill>
                          <a:srgbClr val="99FF33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378" name="Line 7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843" y="1262"/>
                        <a:ext cx="680" cy="0"/>
                      </a:xfrm>
                      <a:prstGeom prst="line">
                        <a:avLst/>
                      </a:prstGeom>
                      <a:noFill/>
                      <a:ln w="57150">
                        <a:solidFill>
                          <a:srgbClr val="99FF33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379" name="AutoShape 79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3016" y="867"/>
                        <a:ext cx="817" cy="783"/>
                      </a:xfrm>
                      <a:prstGeom prst="moon">
                        <a:avLst>
                          <a:gd name="adj" fmla="val 82130"/>
                        </a:avLst>
                      </a:prstGeom>
                      <a:noFill/>
                      <a:ln w="57150">
                        <a:solidFill>
                          <a:srgbClr val="99FF33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 anchor="ctr"/>
                      <a:lstStyle/>
                      <a:p>
                        <a:endParaRPr lang="en-US"/>
                      </a:p>
                    </p:txBody>
                  </p:sp>
                </p:grpSp>
              </p:grpSp>
              <p:sp>
                <p:nvSpPr>
                  <p:cNvPr id="369" name="Text Box 8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9076" y="1530"/>
                    <a:ext cx="545" cy="5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b="1">
                        <a:solidFill>
                          <a:srgbClr val="FFFFFF"/>
                        </a:solidFill>
                        <a:latin typeface="Times New Roman" pitchFamily="18" charset="0"/>
                      </a:rPr>
                      <a:t>0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70" name="Text Box 8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9106" y="2527"/>
                    <a:ext cx="545" cy="57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b="1">
                        <a:solidFill>
                          <a:srgbClr val="FF0066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solidFill>
                        <a:srgbClr val="FF0066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71" name="Text Box 8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848" y="2031"/>
                    <a:ext cx="545" cy="57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b="1">
                        <a:solidFill>
                          <a:srgbClr val="FF0066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solidFill>
                        <a:srgbClr val="FF0066"/>
                      </a:solidFill>
                      <a:latin typeface="Times New Roman" pitchFamily="18" charset="0"/>
                    </a:endParaRPr>
                  </a:p>
                </p:txBody>
              </p:sp>
            </p:grpSp>
            <p:grpSp>
              <p:nvGrpSpPr>
                <p:cNvPr id="328" name="Group 83"/>
                <p:cNvGrpSpPr>
                  <a:grpSpLocks/>
                </p:cNvGrpSpPr>
                <p:nvPr/>
              </p:nvGrpSpPr>
              <p:grpSpPr bwMode="auto">
                <a:xfrm>
                  <a:off x="600" y="1667"/>
                  <a:ext cx="4853" cy="2171"/>
                  <a:chOff x="3890" y="3769"/>
                  <a:chExt cx="12133" cy="5427"/>
                </a:xfrm>
              </p:grpSpPr>
              <p:sp>
                <p:nvSpPr>
                  <p:cNvPr id="329" name="Rectangle 84"/>
                  <p:cNvSpPr>
                    <a:spLocks noChangeArrowheads="1"/>
                  </p:cNvSpPr>
                  <p:nvPr/>
                </p:nvSpPr>
                <p:spPr bwMode="auto">
                  <a:xfrm>
                    <a:off x="5590" y="8225"/>
                    <a:ext cx="2155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30" name="Rectangle 85"/>
                  <p:cNvSpPr>
                    <a:spLocks noChangeArrowheads="1"/>
                  </p:cNvSpPr>
                  <p:nvPr/>
                </p:nvSpPr>
                <p:spPr bwMode="auto">
                  <a:xfrm>
                    <a:off x="4683" y="8225"/>
                    <a:ext cx="907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31" name="Rectangle 86"/>
                  <p:cNvSpPr>
                    <a:spLocks noChangeArrowheads="1"/>
                  </p:cNvSpPr>
                  <p:nvPr/>
                </p:nvSpPr>
                <p:spPr bwMode="auto">
                  <a:xfrm>
                    <a:off x="3890" y="8225"/>
                    <a:ext cx="793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32" name="Rectangle 87"/>
                  <p:cNvSpPr>
                    <a:spLocks noChangeArrowheads="1"/>
                  </p:cNvSpPr>
                  <p:nvPr/>
                </p:nvSpPr>
                <p:spPr bwMode="auto">
                  <a:xfrm>
                    <a:off x="5590" y="7315"/>
                    <a:ext cx="2155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33" name="Rectangle 88"/>
                  <p:cNvSpPr>
                    <a:spLocks noChangeArrowheads="1"/>
                  </p:cNvSpPr>
                  <p:nvPr/>
                </p:nvSpPr>
                <p:spPr bwMode="auto">
                  <a:xfrm>
                    <a:off x="4683" y="7315"/>
                    <a:ext cx="907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0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34" name="Rectangle 89"/>
                  <p:cNvSpPr>
                    <a:spLocks noChangeArrowheads="1"/>
                  </p:cNvSpPr>
                  <p:nvPr/>
                </p:nvSpPr>
                <p:spPr bwMode="auto">
                  <a:xfrm>
                    <a:off x="3890" y="7315"/>
                    <a:ext cx="793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35" name="Rectangle 90"/>
                  <p:cNvSpPr>
                    <a:spLocks noChangeArrowheads="1"/>
                  </p:cNvSpPr>
                  <p:nvPr/>
                </p:nvSpPr>
                <p:spPr bwMode="auto">
                  <a:xfrm>
                    <a:off x="5590" y="6404"/>
                    <a:ext cx="2155" cy="911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FF0066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solidFill>
                        <a:srgbClr val="FF0066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36" name="Rectangle 91"/>
                  <p:cNvSpPr>
                    <a:spLocks noChangeArrowheads="1"/>
                  </p:cNvSpPr>
                  <p:nvPr/>
                </p:nvSpPr>
                <p:spPr bwMode="auto">
                  <a:xfrm>
                    <a:off x="4683" y="6404"/>
                    <a:ext cx="907" cy="911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FF0066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solidFill>
                        <a:srgbClr val="FF0066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37" name="Rectangle 92"/>
                  <p:cNvSpPr>
                    <a:spLocks noChangeArrowheads="1"/>
                  </p:cNvSpPr>
                  <p:nvPr/>
                </p:nvSpPr>
                <p:spPr bwMode="auto">
                  <a:xfrm>
                    <a:off x="3890" y="6404"/>
                    <a:ext cx="793" cy="911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FF0066"/>
                        </a:solidFill>
                        <a:latin typeface="Times New Roman" pitchFamily="18" charset="0"/>
                      </a:rPr>
                      <a:t>0</a:t>
                    </a:r>
                    <a:endParaRPr lang="en-US">
                      <a:solidFill>
                        <a:srgbClr val="FF0066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38" name="Rectangle 93"/>
                  <p:cNvSpPr>
                    <a:spLocks noChangeArrowheads="1"/>
                  </p:cNvSpPr>
                  <p:nvPr/>
                </p:nvSpPr>
                <p:spPr bwMode="auto">
                  <a:xfrm>
                    <a:off x="5590" y="5494"/>
                    <a:ext cx="2155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0</a:t>
                    </a:r>
                    <a:endParaRPr lang="en-US">
                      <a:solidFill>
                        <a:srgbClr val="00FF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39" name="Rectangle 94"/>
                  <p:cNvSpPr>
                    <a:spLocks noChangeArrowheads="1"/>
                  </p:cNvSpPr>
                  <p:nvPr/>
                </p:nvSpPr>
                <p:spPr bwMode="auto">
                  <a:xfrm>
                    <a:off x="4683" y="5494"/>
                    <a:ext cx="907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0</a:t>
                    </a:r>
                    <a:endParaRPr lang="en-US">
                      <a:solidFill>
                        <a:srgbClr val="00FF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40" name="Rectangle 95"/>
                  <p:cNvSpPr>
                    <a:spLocks noChangeArrowheads="1"/>
                  </p:cNvSpPr>
                  <p:nvPr/>
                </p:nvSpPr>
                <p:spPr bwMode="auto">
                  <a:xfrm>
                    <a:off x="3890" y="5494"/>
                    <a:ext cx="793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0</a:t>
                    </a:r>
                    <a:endParaRPr lang="en-US">
                      <a:solidFill>
                        <a:srgbClr val="00FF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41" name="Rectangle 96"/>
                  <p:cNvSpPr>
                    <a:spLocks noChangeArrowheads="1"/>
                  </p:cNvSpPr>
                  <p:nvPr/>
                </p:nvSpPr>
                <p:spPr bwMode="auto">
                  <a:xfrm>
                    <a:off x="5590" y="4584"/>
                    <a:ext cx="2155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47005E"/>
                      </a:gs>
                      <a:gs pos="100000">
                        <a:srgbClr val="9900CC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FFFFFF"/>
                        </a:solidFill>
                        <a:latin typeface="Times New Roman" pitchFamily="18" charset="0"/>
                      </a:rPr>
                      <a:t>A+B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42" name="Rectangle 97"/>
                  <p:cNvSpPr>
                    <a:spLocks noChangeArrowheads="1"/>
                  </p:cNvSpPr>
                  <p:nvPr/>
                </p:nvSpPr>
                <p:spPr bwMode="auto">
                  <a:xfrm>
                    <a:off x="4683" y="4584"/>
                    <a:ext cx="907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47005E"/>
                      </a:gs>
                      <a:gs pos="100000">
                        <a:srgbClr val="9900CC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FFFFFF"/>
                        </a:solidFill>
                        <a:latin typeface="Times New Roman" pitchFamily="18" charset="0"/>
                      </a:rPr>
                      <a:t>B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43" name="Rectangle 98"/>
                  <p:cNvSpPr>
                    <a:spLocks noChangeArrowheads="1"/>
                  </p:cNvSpPr>
                  <p:nvPr/>
                </p:nvSpPr>
                <p:spPr bwMode="auto">
                  <a:xfrm>
                    <a:off x="3890" y="4584"/>
                    <a:ext cx="793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47005E"/>
                      </a:gs>
                      <a:gs pos="100000">
                        <a:srgbClr val="9900CC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FFFFFF"/>
                        </a:solidFill>
                        <a:latin typeface="Times New Roman" pitchFamily="18" charset="0"/>
                      </a:rPr>
                      <a:t>A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44" name="Rectangle 99"/>
                  <p:cNvSpPr>
                    <a:spLocks noChangeArrowheads="1"/>
                  </p:cNvSpPr>
                  <p:nvPr/>
                </p:nvSpPr>
                <p:spPr bwMode="auto">
                  <a:xfrm>
                    <a:off x="5590" y="3769"/>
                    <a:ext cx="2155" cy="81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2F4776"/>
                      </a:gs>
                      <a:gs pos="50000">
                        <a:srgbClr val="6699FF"/>
                      </a:gs>
                      <a:gs pos="100000">
                        <a:srgbClr val="2F4776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2800" b="1">
                        <a:solidFill>
                          <a:srgbClr val="FFFFFF"/>
                        </a:solidFill>
                        <a:latin typeface="Times New Roman" pitchFamily="18" charset="0"/>
                      </a:rPr>
                      <a:t>Output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45" name="Rectangle 100"/>
                  <p:cNvSpPr>
                    <a:spLocks noChangeArrowheads="1"/>
                  </p:cNvSpPr>
                  <p:nvPr/>
                </p:nvSpPr>
                <p:spPr bwMode="auto">
                  <a:xfrm>
                    <a:off x="3890" y="3769"/>
                    <a:ext cx="1700" cy="81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2F4776"/>
                      </a:gs>
                      <a:gs pos="50000">
                        <a:srgbClr val="6699FF"/>
                      </a:gs>
                      <a:gs pos="100000">
                        <a:srgbClr val="2F4776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2800" b="1">
                        <a:solidFill>
                          <a:srgbClr val="FFFFFF"/>
                        </a:solidFill>
                        <a:latin typeface="Times New Roman" pitchFamily="18" charset="0"/>
                      </a:rPr>
                      <a:t>Input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grpSp>
                <p:nvGrpSpPr>
                  <p:cNvPr id="346" name="Group 101"/>
                  <p:cNvGrpSpPr>
                    <a:grpSpLocks/>
                  </p:cNvGrpSpPr>
                  <p:nvPr/>
                </p:nvGrpSpPr>
                <p:grpSpPr bwMode="auto">
                  <a:xfrm>
                    <a:off x="9221" y="3853"/>
                    <a:ext cx="6802" cy="5343"/>
                    <a:chOff x="2608" y="1768"/>
                    <a:chExt cx="2721" cy="2137"/>
                  </a:xfrm>
                </p:grpSpPr>
                <p:sp>
                  <p:nvSpPr>
                    <p:cNvPr id="347" name="Line 10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608" y="2477"/>
                      <a:ext cx="0" cy="1089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8" name="Line 10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608" y="2478"/>
                      <a:ext cx="651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49" name="Line 10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59" y="2160"/>
                      <a:ext cx="0" cy="59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50" name="Line 10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59" y="2160"/>
                      <a:ext cx="532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51" name="Line 10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59" y="2734"/>
                      <a:ext cx="532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52" name="Line 10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46" y="2160"/>
                      <a:ext cx="532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53" name="Line 10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46" y="2734"/>
                      <a:ext cx="532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54" name="Line 10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678" y="2478"/>
                      <a:ext cx="651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55" name="Line 11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678" y="2160"/>
                      <a:ext cx="0" cy="59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56" name="Line 11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329" y="2477"/>
                      <a:ext cx="0" cy="1089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57" name="Line 11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608" y="3566"/>
                      <a:ext cx="532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58" name="Line 11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59" y="3566"/>
                      <a:ext cx="828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59" name="Line 11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01" y="3566"/>
                      <a:ext cx="828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0" name="Line 11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140" y="3475"/>
                      <a:ext cx="0" cy="18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1" name="Line 11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59" y="3405"/>
                      <a:ext cx="0" cy="317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2" name="Text Box 117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791" y="1768"/>
                      <a:ext cx="278" cy="32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2800" b="1">
                          <a:solidFill>
                            <a:srgbClr val="00FF00"/>
                          </a:solidFill>
                          <a:latin typeface="Times New Roman" pitchFamily="18" charset="0"/>
                        </a:rPr>
                        <a:t>A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63" name="Text Box 118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791" y="2382"/>
                      <a:ext cx="265" cy="32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2800" b="1">
                          <a:solidFill>
                            <a:srgbClr val="00FF00"/>
                          </a:solidFill>
                          <a:latin typeface="Times New Roman" pitchFamily="18" charset="0"/>
                        </a:rPr>
                        <a:t>B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64" name="Text Box 119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819" y="3655"/>
                      <a:ext cx="632" cy="2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2000" b="1">
                          <a:solidFill>
                            <a:srgbClr val="00FF00"/>
                          </a:solidFill>
                          <a:latin typeface="Times New Roman" pitchFamily="18" charset="0"/>
                        </a:rPr>
                        <a:t>Battery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65" name="Text Box 120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289" y="3652"/>
                      <a:ext cx="525" cy="2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2000" b="1">
                          <a:solidFill>
                            <a:srgbClr val="00FF00"/>
                          </a:solidFill>
                          <a:latin typeface="Times New Roman" pitchFamily="18" charset="0"/>
                        </a:rPr>
                        <a:t>Lamp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366" name="Text Box 121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450" y="3332"/>
                      <a:ext cx="398" cy="23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b="1">
                          <a:solidFill>
                            <a:srgbClr val="00FF00"/>
                          </a:solidFill>
                          <a:latin typeface="Times New Roman" pitchFamily="18" charset="0"/>
                        </a:rPr>
                        <a:t>A+B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</p:grpSp>
            </p:grpSp>
          </p:grpSp>
          <p:sp>
            <p:nvSpPr>
              <p:cNvPr id="323" name="AutoShape 122"/>
              <p:cNvSpPr>
                <a:spLocks noChangeArrowheads="1"/>
              </p:cNvSpPr>
              <p:nvPr/>
            </p:nvSpPr>
            <p:spPr bwMode="auto">
              <a:xfrm>
                <a:off x="4151" y="3288"/>
                <a:ext cx="534" cy="409"/>
              </a:xfrm>
              <a:prstGeom prst="sun">
                <a:avLst>
                  <a:gd name="adj" fmla="val 25000"/>
                </a:avLst>
              </a:prstGeom>
              <a:solidFill>
                <a:srgbClr val="FF0066"/>
              </a:solidFill>
              <a:ln w="3175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324" name="Line 123"/>
              <p:cNvSpPr>
                <a:spLocks noChangeShapeType="1"/>
              </p:cNvSpPr>
              <p:nvPr/>
            </p:nvSpPr>
            <p:spPr bwMode="auto">
              <a:xfrm flipV="1">
                <a:off x="3915" y="1976"/>
                <a:ext cx="354" cy="117"/>
              </a:xfrm>
              <a:prstGeom prst="line">
                <a:avLst/>
              </a:prstGeom>
              <a:noFill/>
              <a:ln w="57150">
                <a:solidFill>
                  <a:srgbClr val="18F6E1"/>
                </a:solidFill>
                <a:round/>
                <a:headEnd type="diamond" w="med" len="med"/>
                <a:tailEnd type="diamond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" name="Line 124"/>
              <p:cNvSpPr>
                <a:spLocks noChangeShapeType="1"/>
              </p:cNvSpPr>
              <p:nvPr/>
            </p:nvSpPr>
            <p:spPr bwMode="auto">
              <a:xfrm flipV="1">
                <a:off x="3915" y="2660"/>
                <a:ext cx="365" cy="13"/>
              </a:xfrm>
              <a:prstGeom prst="line">
                <a:avLst/>
              </a:prstGeom>
              <a:noFill/>
              <a:ln w="57150">
                <a:solidFill>
                  <a:srgbClr val="18F6E1"/>
                </a:solidFill>
                <a:round/>
                <a:headEnd type="diamond" w="med" len="med"/>
                <a:tailEnd type="diamond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" name="AutoShape 125"/>
              <p:cNvSpPr>
                <a:spLocks noChangeArrowheads="1"/>
              </p:cNvSpPr>
              <p:nvPr/>
            </p:nvSpPr>
            <p:spPr bwMode="auto">
              <a:xfrm>
                <a:off x="204" y="2728"/>
                <a:ext cx="393" cy="314"/>
              </a:xfrm>
              <a:prstGeom prst="rightArrow">
                <a:avLst>
                  <a:gd name="adj1" fmla="val 50000"/>
                  <a:gd name="adj2" fmla="val 31290"/>
                </a:avLst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/>
                <a:r>
                  <a:rPr lang="en-US" sz="1500" b="1">
                    <a:solidFill>
                      <a:srgbClr val="00FFFF"/>
                    </a:solidFill>
                    <a:latin typeface="Times New Roman" pitchFamily="18" charset="0"/>
                  </a:rPr>
                  <a:t>Step 2</a:t>
                </a:r>
                <a:endParaRPr lang="en-US">
                  <a:latin typeface="Times New Roman" pitchFamily="18" charset="0"/>
                </a:endParaRPr>
              </a:p>
            </p:txBody>
          </p:sp>
        </p:grpSp>
        <p:sp>
          <p:nvSpPr>
            <p:cNvPr id="321" name="Text Box 126"/>
            <p:cNvSpPr txBox="1">
              <a:spLocks noChangeArrowheads="1"/>
            </p:cNvSpPr>
            <p:nvPr/>
          </p:nvSpPr>
          <p:spPr bwMode="auto">
            <a:xfrm>
              <a:off x="3334" y="1063"/>
              <a:ext cx="56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r>
                <a:rPr lang="en-US" sz="2000" b="1">
                  <a:latin typeface="Arial" charset="0"/>
                </a:rPr>
                <a:t>0+</a:t>
              </a:r>
              <a:r>
                <a:rPr lang="en-US" sz="2000" b="1">
                  <a:solidFill>
                    <a:srgbClr val="FF0066"/>
                  </a:solidFill>
                  <a:latin typeface="Arial" charset="0"/>
                </a:rPr>
                <a:t>1</a:t>
              </a:r>
              <a:r>
                <a:rPr lang="en-US" sz="2000" b="1">
                  <a:latin typeface="Arial" charset="0"/>
                </a:rPr>
                <a:t>=</a:t>
              </a:r>
              <a:r>
                <a:rPr lang="en-US" sz="2000" b="1">
                  <a:solidFill>
                    <a:srgbClr val="FF0066"/>
                  </a:solidFill>
                  <a:latin typeface="Arial" charset="0"/>
                </a:rPr>
                <a:t>1</a:t>
              </a:r>
            </a:p>
          </p:txBody>
        </p:sp>
      </p:grpSp>
      <p:grpSp>
        <p:nvGrpSpPr>
          <p:cNvPr id="380" name="Group 379"/>
          <p:cNvGrpSpPr>
            <a:grpSpLocks/>
          </p:cNvGrpSpPr>
          <p:nvPr/>
        </p:nvGrpSpPr>
        <p:grpSpPr bwMode="auto">
          <a:xfrm>
            <a:off x="323850" y="1506538"/>
            <a:ext cx="8332788" cy="4867275"/>
            <a:chOff x="204" y="774"/>
            <a:chExt cx="5249" cy="3066"/>
          </a:xfrm>
        </p:grpSpPr>
        <p:grpSp>
          <p:nvGrpSpPr>
            <p:cNvPr id="381" name="Group 380"/>
            <p:cNvGrpSpPr>
              <a:grpSpLocks/>
            </p:cNvGrpSpPr>
            <p:nvPr/>
          </p:nvGrpSpPr>
          <p:grpSpPr bwMode="auto">
            <a:xfrm>
              <a:off x="204" y="774"/>
              <a:ext cx="5249" cy="3066"/>
              <a:chOff x="204" y="772"/>
              <a:chExt cx="5249" cy="3066"/>
            </a:xfrm>
          </p:grpSpPr>
          <p:grpSp>
            <p:nvGrpSpPr>
              <p:cNvPr id="383" name="Group 129"/>
              <p:cNvGrpSpPr>
                <a:grpSpLocks/>
              </p:cNvGrpSpPr>
              <p:nvPr/>
            </p:nvGrpSpPr>
            <p:grpSpPr bwMode="auto">
              <a:xfrm>
                <a:off x="373" y="772"/>
                <a:ext cx="5080" cy="3066"/>
                <a:chOff x="373" y="772"/>
                <a:chExt cx="5080" cy="3066"/>
              </a:xfrm>
            </p:grpSpPr>
            <p:grpSp>
              <p:nvGrpSpPr>
                <p:cNvPr id="388" name="Group 130"/>
                <p:cNvGrpSpPr>
                  <a:grpSpLocks/>
                </p:cNvGrpSpPr>
                <p:nvPr/>
              </p:nvGrpSpPr>
              <p:grpSpPr bwMode="auto">
                <a:xfrm>
                  <a:off x="373" y="772"/>
                  <a:ext cx="5035" cy="849"/>
                  <a:chOff x="3323" y="1530"/>
                  <a:chExt cx="12588" cy="2123"/>
                </a:xfrm>
              </p:grpSpPr>
              <p:sp>
                <p:nvSpPr>
                  <p:cNvPr id="428" name="Text Box 13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323" y="1806"/>
                    <a:ext cx="4400" cy="144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54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OR Gate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grpSp>
                <p:nvGrpSpPr>
                  <p:cNvPr id="429" name="Group 132"/>
                  <p:cNvGrpSpPr>
                    <a:grpSpLocks/>
                  </p:cNvGrpSpPr>
                  <p:nvPr/>
                </p:nvGrpSpPr>
                <p:grpSpPr bwMode="auto">
                  <a:xfrm>
                    <a:off x="7973" y="1601"/>
                    <a:ext cx="7938" cy="2052"/>
                    <a:chOff x="2109" y="867"/>
                    <a:chExt cx="3175" cy="821"/>
                  </a:xfrm>
                </p:grpSpPr>
                <p:sp>
                  <p:nvSpPr>
                    <p:cNvPr id="433" name="Text Box 133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112" y="869"/>
                      <a:ext cx="324" cy="40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3600" b="1">
                          <a:solidFill>
                            <a:srgbClr val="FF0066"/>
                          </a:solidFill>
                          <a:latin typeface="Times New Roman" pitchFamily="18" charset="0"/>
                        </a:rPr>
                        <a:t>A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34" name="Text Box 13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109" y="1284"/>
                      <a:ext cx="308" cy="40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3600" b="1">
                          <a:solidFill>
                            <a:srgbClr val="FF0066"/>
                          </a:solidFill>
                          <a:latin typeface="Times New Roman" pitchFamily="18" charset="0"/>
                        </a:rPr>
                        <a:t>B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35" name="Text Box 13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604" y="1071"/>
                      <a:ext cx="680" cy="40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3600" b="1">
                          <a:solidFill>
                            <a:srgbClr val="FF0066"/>
                          </a:solidFill>
                          <a:latin typeface="Times New Roman" pitchFamily="18" charset="0"/>
                        </a:rPr>
                        <a:t>A+B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  <p:grpSp>
                  <p:nvGrpSpPr>
                    <p:cNvPr id="436" name="Group 13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437" y="867"/>
                      <a:ext cx="2086" cy="783"/>
                      <a:chOff x="2437" y="867"/>
                      <a:chExt cx="2086" cy="783"/>
                    </a:xfrm>
                  </p:grpSpPr>
                  <p:sp>
                    <p:nvSpPr>
                      <p:cNvPr id="437" name="Line 13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437" y="1051"/>
                        <a:ext cx="680" cy="0"/>
                      </a:xfrm>
                      <a:prstGeom prst="line">
                        <a:avLst/>
                      </a:prstGeom>
                      <a:noFill/>
                      <a:ln w="57150">
                        <a:solidFill>
                          <a:srgbClr val="99FF33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438" name="Line 13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437" y="1464"/>
                        <a:ext cx="680" cy="0"/>
                      </a:xfrm>
                      <a:prstGeom prst="line">
                        <a:avLst/>
                      </a:prstGeom>
                      <a:noFill/>
                      <a:ln w="57150">
                        <a:solidFill>
                          <a:srgbClr val="99FF33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439" name="Line 13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843" y="1262"/>
                        <a:ext cx="680" cy="0"/>
                      </a:xfrm>
                      <a:prstGeom prst="line">
                        <a:avLst/>
                      </a:prstGeom>
                      <a:noFill/>
                      <a:ln w="57150">
                        <a:solidFill>
                          <a:srgbClr val="99FF33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440" name="AutoShape 140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3016" y="867"/>
                        <a:ext cx="817" cy="783"/>
                      </a:xfrm>
                      <a:prstGeom prst="moon">
                        <a:avLst>
                          <a:gd name="adj" fmla="val 82130"/>
                        </a:avLst>
                      </a:prstGeom>
                      <a:noFill/>
                      <a:ln w="57150">
                        <a:solidFill>
                          <a:srgbClr val="99FF33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 anchor="ctr"/>
                      <a:lstStyle/>
                      <a:p>
                        <a:endParaRPr lang="en-US"/>
                      </a:p>
                    </p:txBody>
                  </p:sp>
                </p:grpSp>
              </p:grpSp>
              <p:sp>
                <p:nvSpPr>
                  <p:cNvPr id="430" name="Text Box 14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9076" y="1530"/>
                    <a:ext cx="545" cy="5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b="1">
                        <a:solidFill>
                          <a:srgbClr val="FF3300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solidFill>
                        <a:srgbClr val="FF33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31" name="Text Box 14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9106" y="2527"/>
                    <a:ext cx="545" cy="57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b="1">
                        <a:latin typeface="Times New Roman" pitchFamily="18" charset="0"/>
                      </a:rPr>
                      <a:t>0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32" name="Text Box 14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848" y="2031"/>
                    <a:ext cx="545" cy="57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b="1">
                        <a:solidFill>
                          <a:srgbClr val="FF0066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solidFill>
                        <a:srgbClr val="FF0066"/>
                      </a:solidFill>
                      <a:latin typeface="Times New Roman" pitchFamily="18" charset="0"/>
                    </a:endParaRPr>
                  </a:p>
                </p:txBody>
              </p:sp>
            </p:grpSp>
            <p:grpSp>
              <p:nvGrpSpPr>
                <p:cNvPr id="389" name="Group 144"/>
                <p:cNvGrpSpPr>
                  <a:grpSpLocks/>
                </p:cNvGrpSpPr>
                <p:nvPr/>
              </p:nvGrpSpPr>
              <p:grpSpPr bwMode="auto">
                <a:xfrm>
                  <a:off x="600" y="1667"/>
                  <a:ext cx="4853" cy="2171"/>
                  <a:chOff x="3890" y="3769"/>
                  <a:chExt cx="12133" cy="5427"/>
                </a:xfrm>
              </p:grpSpPr>
              <p:sp>
                <p:nvSpPr>
                  <p:cNvPr id="390" name="Rectangle 145"/>
                  <p:cNvSpPr>
                    <a:spLocks noChangeArrowheads="1"/>
                  </p:cNvSpPr>
                  <p:nvPr/>
                </p:nvSpPr>
                <p:spPr bwMode="auto">
                  <a:xfrm>
                    <a:off x="5590" y="8225"/>
                    <a:ext cx="2155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91" name="Rectangle 146"/>
                  <p:cNvSpPr>
                    <a:spLocks noChangeArrowheads="1"/>
                  </p:cNvSpPr>
                  <p:nvPr/>
                </p:nvSpPr>
                <p:spPr bwMode="auto">
                  <a:xfrm>
                    <a:off x="4683" y="8225"/>
                    <a:ext cx="907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92" name="Rectangle 147"/>
                  <p:cNvSpPr>
                    <a:spLocks noChangeArrowheads="1"/>
                  </p:cNvSpPr>
                  <p:nvPr/>
                </p:nvSpPr>
                <p:spPr bwMode="auto">
                  <a:xfrm>
                    <a:off x="3890" y="8225"/>
                    <a:ext cx="793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93" name="Rectangle 148"/>
                  <p:cNvSpPr>
                    <a:spLocks noChangeArrowheads="1"/>
                  </p:cNvSpPr>
                  <p:nvPr/>
                </p:nvSpPr>
                <p:spPr bwMode="auto">
                  <a:xfrm>
                    <a:off x="5590" y="7315"/>
                    <a:ext cx="2155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FF0066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solidFill>
                        <a:srgbClr val="FF0066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94" name="Rectangle 149"/>
                  <p:cNvSpPr>
                    <a:spLocks noChangeArrowheads="1"/>
                  </p:cNvSpPr>
                  <p:nvPr/>
                </p:nvSpPr>
                <p:spPr bwMode="auto">
                  <a:xfrm>
                    <a:off x="4683" y="7315"/>
                    <a:ext cx="907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FF0066"/>
                        </a:solidFill>
                        <a:latin typeface="Times New Roman" pitchFamily="18" charset="0"/>
                      </a:rPr>
                      <a:t>0</a:t>
                    </a:r>
                    <a:endParaRPr lang="en-US">
                      <a:solidFill>
                        <a:srgbClr val="FF0066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95" name="Rectangle 150"/>
                  <p:cNvSpPr>
                    <a:spLocks noChangeArrowheads="1"/>
                  </p:cNvSpPr>
                  <p:nvPr/>
                </p:nvSpPr>
                <p:spPr bwMode="auto">
                  <a:xfrm>
                    <a:off x="3890" y="7315"/>
                    <a:ext cx="793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FF0066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solidFill>
                        <a:srgbClr val="FF0066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96" name="Rectangle 151"/>
                  <p:cNvSpPr>
                    <a:spLocks noChangeArrowheads="1"/>
                  </p:cNvSpPr>
                  <p:nvPr/>
                </p:nvSpPr>
                <p:spPr bwMode="auto">
                  <a:xfrm>
                    <a:off x="5590" y="6404"/>
                    <a:ext cx="2155" cy="911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solidFill>
                        <a:srgbClr val="00FF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97" name="Rectangle 152"/>
                  <p:cNvSpPr>
                    <a:spLocks noChangeArrowheads="1"/>
                  </p:cNvSpPr>
                  <p:nvPr/>
                </p:nvSpPr>
                <p:spPr bwMode="auto">
                  <a:xfrm>
                    <a:off x="4683" y="6404"/>
                    <a:ext cx="907" cy="911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solidFill>
                        <a:srgbClr val="00FF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98" name="Rectangle 153"/>
                  <p:cNvSpPr>
                    <a:spLocks noChangeArrowheads="1"/>
                  </p:cNvSpPr>
                  <p:nvPr/>
                </p:nvSpPr>
                <p:spPr bwMode="auto">
                  <a:xfrm>
                    <a:off x="3890" y="6404"/>
                    <a:ext cx="793" cy="911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0</a:t>
                    </a:r>
                    <a:endParaRPr lang="en-US">
                      <a:solidFill>
                        <a:srgbClr val="00FF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399" name="Rectangle 154"/>
                  <p:cNvSpPr>
                    <a:spLocks noChangeArrowheads="1"/>
                  </p:cNvSpPr>
                  <p:nvPr/>
                </p:nvSpPr>
                <p:spPr bwMode="auto">
                  <a:xfrm>
                    <a:off x="5590" y="5494"/>
                    <a:ext cx="2155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0</a:t>
                    </a:r>
                    <a:endParaRPr lang="en-US">
                      <a:solidFill>
                        <a:srgbClr val="00FF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00" name="Rectangle 155"/>
                  <p:cNvSpPr>
                    <a:spLocks noChangeArrowheads="1"/>
                  </p:cNvSpPr>
                  <p:nvPr/>
                </p:nvSpPr>
                <p:spPr bwMode="auto">
                  <a:xfrm>
                    <a:off x="4683" y="5494"/>
                    <a:ext cx="907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0</a:t>
                    </a:r>
                    <a:endParaRPr lang="en-US">
                      <a:solidFill>
                        <a:srgbClr val="00FF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01" name="Rectangle 156"/>
                  <p:cNvSpPr>
                    <a:spLocks noChangeArrowheads="1"/>
                  </p:cNvSpPr>
                  <p:nvPr/>
                </p:nvSpPr>
                <p:spPr bwMode="auto">
                  <a:xfrm>
                    <a:off x="3890" y="5494"/>
                    <a:ext cx="793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0</a:t>
                    </a:r>
                    <a:endParaRPr lang="en-US">
                      <a:solidFill>
                        <a:srgbClr val="00FF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02" name="Rectangle 157"/>
                  <p:cNvSpPr>
                    <a:spLocks noChangeArrowheads="1"/>
                  </p:cNvSpPr>
                  <p:nvPr/>
                </p:nvSpPr>
                <p:spPr bwMode="auto">
                  <a:xfrm>
                    <a:off x="5590" y="4584"/>
                    <a:ext cx="2155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47005E"/>
                      </a:gs>
                      <a:gs pos="100000">
                        <a:srgbClr val="9900CC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FFFFFF"/>
                        </a:solidFill>
                        <a:latin typeface="Times New Roman" pitchFamily="18" charset="0"/>
                      </a:rPr>
                      <a:t>A+B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03" name="Rectangle 158"/>
                  <p:cNvSpPr>
                    <a:spLocks noChangeArrowheads="1"/>
                  </p:cNvSpPr>
                  <p:nvPr/>
                </p:nvSpPr>
                <p:spPr bwMode="auto">
                  <a:xfrm>
                    <a:off x="4683" y="4584"/>
                    <a:ext cx="907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47005E"/>
                      </a:gs>
                      <a:gs pos="100000">
                        <a:srgbClr val="9900CC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FFFFFF"/>
                        </a:solidFill>
                        <a:latin typeface="Times New Roman" pitchFamily="18" charset="0"/>
                      </a:rPr>
                      <a:t>B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04" name="Rectangle 159"/>
                  <p:cNvSpPr>
                    <a:spLocks noChangeArrowheads="1"/>
                  </p:cNvSpPr>
                  <p:nvPr/>
                </p:nvSpPr>
                <p:spPr bwMode="auto">
                  <a:xfrm>
                    <a:off x="3890" y="4584"/>
                    <a:ext cx="793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47005E"/>
                      </a:gs>
                      <a:gs pos="100000">
                        <a:srgbClr val="9900CC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FFFFFF"/>
                        </a:solidFill>
                        <a:latin typeface="Times New Roman" pitchFamily="18" charset="0"/>
                      </a:rPr>
                      <a:t>A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05" name="Rectangle 160"/>
                  <p:cNvSpPr>
                    <a:spLocks noChangeArrowheads="1"/>
                  </p:cNvSpPr>
                  <p:nvPr/>
                </p:nvSpPr>
                <p:spPr bwMode="auto">
                  <a:xfrm>
                    <a:off x="5590" y="3769"/>
                    <a:ext cx="2155" cy="81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2F4776"/>
                      </a:gs>
                      <a:gs pos="50000">
                        <a:srgbClr val="6699FF"/>
                      </a:gs>
                      <a:gs pos="100000">
                        <a:srgbClr val="2F4776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2800" b="1">
                        <a:solidFill>
                          <a:srgbClr val="FFFFFF"/>
                        </a:solidFill>
                        <a:latin typeface="Times New Roman" pitchFamily="18" charset="0"/>
                      </a:rPr>
                      <a:t>Output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06" name="Rectangle 161"/>
                  <p:cNvSpPr>
                    <a:spLocks noChangeArrowheads="1"/>
                  </p:cNvSpPr>
                  <p:nvPr/>
                </p:nvSpPr>
                <p:spPr bwMode="auto">
                  <a:xfrm>
                    <a:off x="3890" y="3769"/>
                    <a:ext cx="1700" cy="81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2F4776"/>
                      </a:gs>
                      <a:gs pos="50000">
                        <a:srgbClr val="6699FF"/>
                      </a:gs>
                      <a:gs pos="100000">
                        <a:srgbClr val="2F4776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2800" b="1">
                        <a:solidFill>
                          <a:srgbClr val="FFFFFF"/>
                        </a:solidFill>
                        <a:latin typeface="Times New Roman" pitchFamily="18" charset="0"/>
                      </a:rPr>
                      <a:t>Input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grpSp>
                <p:nvGrpSpPr>
                  <p:cNvPr id="407" name="Group 162"/>
                  <p:cNvGrpSpPr>
                    <a:grpSpLocks/>
                  </p:cNvGrpSpPr>
                  <p:nvPr/>
                </p:nvGrpSpPr>
                <p:grpSpPr bwMode="auto">
                  <a:xfrm>
                    <a:off x="9221" y="3853"/>
                    <a:ext cx="6802" cy="5343"/>
                    <a:chOff x="2608" y="1768"/>
                    <a:chExt cx="2721" cy="2137"/>
                  </a:xfrm>
                </p:grpSpPr>
                <p:sp>
                  <p:nvSpPr>
                    <p:cNvPr id="408" name="Line 16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608" y="2477"/>
                      <a:ext cx="0" cy="1089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09" name="Line 16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608" y="2478"/>
                      <a:ext cx="651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10" name="Line 16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59" y="2160"/>
                      <a:ext cx="0" cy="59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11" name="Line 16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59" y="2160"/>
                      <a:ext cx="532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12" name="Line 16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59" y="2734"/>
                      <a:ext cx="532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13" name="Line 16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46" y="2160"/>
                      <a:ext cx="532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14" name="Line 16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46" y="2734"/>
                      <a:ext cx="532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15" name="Line 17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678" y="2478"/>
                      <a:ext cx="651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16" name="Line 17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678" y="2160"/>
                      <a:ext cx="0" cy="59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17" name="Line 17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329" y="2477"/>
                      <a:ext cx="0" cy="1089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18" name="Line 17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608" y="3566"/>
                      <a:ext cx="532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19" name="Line 17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59" y="3566"/>
                      <a:ext cx="828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20" name="Line 17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01" y="3566"/>
                      <a:ext cx="828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21" name="Line 17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140" y="3475"/>
                      <a:ext cx="0" cy="18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22" name="Line 17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59" y="3405"/>
                      <a:ext cx="0" cy="317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23" name="Text Box 178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791" y="1768"/>
                      <a:ext cx="278" cy="32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2800" b="1">
                          <a:solidFill>
                            <a:srgbClr val="00FF00"/>
                          </a:solidFill>
                          <a:latin typeface="Times New Roman" pitchFamily="18" charset="0"/>
                        </a:rPr>
                        <a:t>A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24" name="Text Box 179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791" y="2382"/>
                      <a:ext cx="265" cy="32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2800" b="1">
                          <a:solidFill>
                            <a:srgbClr val="00FF00"/>
                          </a:solidFill>
                          <a:latin typeface="Times New Roman" pitchFamily="18" charset="0"/>
                        </a:rPr>
                        <a:t>B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25" name="Text Box 180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819" y="3655"/>
                      <a:ext cx="632" cy="2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2000" b="1">
                          <a:solidFill>
                            <a:srgbClr val="00FF00"/>
                          </a:solidFill>
                          <a:latin typeface="Times New Roman" pitchFamily="18" charset="0"/>
                        </a:rPr>
                        <a:t>Battery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26" name="Text Box 181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289" y="3652"/>
                      <a:ext cx="525" cy="2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2000" b="1">
                          <a:solidFill>
                            <a:srgbClr val="00FF00"/>
                          </a:solidFill>
                          <a:latin typeface="Times New Roman" pitchFamily="18" charset="0"/>
                        </a:rPr>
                        <a:t>Lamp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27" name="Text Box 182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450" y="3332"/>
                      <a:ext cx="398" cy="23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b="1">
                          <a:solidFill>
                            <a:srgbClr val="00FF00"/>
                          </a:solidFill>
                          <a:latin typeface="Times New Roman" pitchFamily="18" charset="0"/>
                        </a:rPr>
                        <a:t>A+B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</p:grpSp>
            </p:grpSp>
          </p:grpSp>
          <p:sp>
            <p:nvSpPr>
              <p:cNvPr id="384" name="AutoShape 183"/>
              <p:cNvSpPr>
                <a:spLocks noChangeArrowheads="1"/>
              </p:cNvSpPr>
              <p:nvPr/>
            </p:nvSpPr>
            <p:spPr bwMode="auto">
              <a:xfrm>
                <a:off x="4151" y="3288"/>
                <a:ext cx="534" cy="409"/>
              </a:xfrm>
              <a:prstGeom prst="sun">
                <a:avLst>
                  <a:gd name="adj" fmla="val 25000"/>
                </a:avLst>
              </a:prstGeom>
              <a:solidFill>
                <a:srgbClr val="FF0066"/>
              </a:solidFill>
              <a:ln w="3175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385" name="Line 184"/>
              <p:cNvSpPr>
                <a:spLocks noChangeShapeType="1"/>
              </p:cNvSpPr>
              <p:nvPr/>
            </p:nvSpPr>
            <p:spPr bwMode="auto">
              <a:xfrm flipV="1">
                <a:off x="3915" y="2083"/>
                <a:ext cx="383" cy="10"/>
              </a:xfrm>
              <a:prstGeom prst="line">
                <a:avLst/>
              </a:prstGeom>
              <a:noFill/>
              <a:ln w="57150">
                <a:solidFill>
                  <a:srgbClr val="18F6E1"/>
                </a:solidFill>
                <a:round/>
                <a:headEnd type="diamond" w="med" len="med"/>
                <a:tailEnd type="diamond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6" name="Line 185"/>
              <p:cNvSpPr>
                <a:spLocks noChangeShapeType="1"/>
              </p:cNvSpPr>
              <p:nvPr/>
            </p:nvSpPr>
            <p:spPr bwMode="auto">
              <a:xfrm flipV="1">
                <a:off x="3915" y="2553"/>
                <a:ext cx="365" cy="120"/>
              </a:xfrm>
              <a:prstGeom prst="line">
                <a:avLst/>
              </a:prstGeom>
              <a:noFill/>
              <a:ln w="57150">
                <a:solidFill>
                  <a:srgbClr val="18F6E1"/>
                </a:solidFill>
                <a:round/>
                <a:headEnd type="diamond" w="med" len="med"/>
                <a:tailEnd type="diamond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7" name="AutoShape 186"/>
              <p:cNvSpPr>
                <a:spLocks noChangeArrowheads="1"/>
              </p:cNvSpPr>
              <p:nvPr/>
            </p:nvSpPr>
            <p:spPr bwMode="auto">
              <a:xfrm>
                <a:off x="204" y="3091"/>
                <a:ext cx="393" cy="314"/>
              </a:xfrm>
              <a:prstGeom prst="rightArrow">
                <a:avLst>
                  <a:gd name="adj1" fmla="val 50000"/>
                  <a:gd name="adj2" fmla="val 31290"/>
                </a:avLst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/>
                <a:r>
                  <a:rPr lang="en-US" sz="1500" b="1">
                    <a:solidFill>
                      <a:srgbClr val="00FFFF"/>
                    </a:solidFill>
                    <a:latin typeface="Times New Roman" pitchFamily="18" charset="0"/>
                  </a:rPr>
                  <a:t>Step 3</a:t>
                </a:r>
                <a:endParaRPr lang="en-US">
                  <a:latin typeface="Times New Roman" pitchFamily="18" charset="0"/>
                </a:endParaRPr>
              </a:p>
            </p:txBody>
          </p:sp>
        </p:grpSp>
        <p:sp>
          <p:nvSpPr>
            <p:cNvPr id="382" name="Text Box 187"/>
            <p:cNvSpPr txBox="1">
              <a:spLocks noChangeArrowheads="1"/>
            </p:cNvSpPr>
            <p:nvPr/>
          </p:nvSpPr>
          <p:spPr bwMode="auto">
            <a:xfrm>
              <a:off x="3288" y="1071"/>
              <a:ext cx="56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r>
                <a:rPr lang="en-US" sz="2000" b="1">
                  <a:solidFill>
                    <a:srgbClr val="FF0066"/>
                  </a:solidFill>
                  <a:latin typeface="Arial" charset="0"/>
                </a:rPr>
                <a:t>1</a:t>
              </a:r>
              <a:r>
                <a:rPr lang="en-US" sz="2000" b="1">
                  <a:latin typeface="Arial" charset="0"/>
                </a:rPr>
                <a:t>+0=</a:t>
              </a:r>
              <a:r>
                <a:rPr lang="en-US" sz="2000" b="1">
                  <a:solidFill>
                    <a:srgbClr val="FF0066"/>
                  </a:solidFill>
                  <a:latin typeface="Arial" charset="0"/>
                </a:rPr>
                <a:t>1</a:t>
              </a:r>
            </a:p>
          </p:txBody>
        </p:sp>
      </p:grpSp>
      <p:grpSp>
        <p:nvGrpSpPr>
          <p:cNvPr id="441" name="Group 440"/>
          <p:cNvGrpSpPr>
            <a:grpSpLocks/>
          </p:cNvGrpSpPr>
          <p:nvPr/>
        </p:nvGrpSpPr>
        <p:grpSpPr bwMode="auto">
          <a:xfrm>
            <a:off x="323850" y="1509713"/>
            <a:ext cx="8332788" cy="4867275"/>
            <a:chOff x="204" y="764"/>
            <a:chExt cx="5249" cy="3066"/>
          </a:xfrm>
        </p:grpSpPr>
        <p:grpSp>
          <p:nvGrpSpPr>
            <p:cNvPr id="442" name="Group 441"/>
            <p:cNvGrpSpPr>
              <a:grpSpLocks/>
            </p:cNvGrpSpPr>
            <p:nvPr/>
          </p:nvGrpSpPr>
          <p:grpSpPr bwMode="auto">
            <a:xfrm>
              <a:off x="204" y="764"/>
              <a:ext cx="5249" cy="3066"/>
              <a:chOff x="204" y="772"/>
              <a:chExt cx="5249" cy="3066"/>
            </a:xfrm>
          </p:grpSpPr>
          <p:grpSp>
            <p:nvGrpSpPr>
              <p:cNvPr id="444" name="Group 190"/>
              <p:cNvGrpSpPr>
                <a:grpSpLocks/>
              </p:cNvGrpSpPr>
              <p:nvPr/>
            </p:nvGrpSpPr>
            <p:grpSpPr bwMode="auto">
              <a:xfrm>
                <a:off x="373" y="772"/>
                <a:ext cx="5080" cy="3066"/>
                <a:chOff x="373" y="772"/>
                <a:chExt cx="5080" cy="3066"/>
              </a:xfrm>
            </p:grpSpPr>
            <p:grpSp>
              <p:nvGrpSpPr>
                <p:cNvPr id="449" name="Group 191"/>
                <p:cNvGrpSpPr>
                  <a:grpSpLocks/>
                </p:cNvGrpSpPr>
                <p:nvPr/>
              </p:nvGrpSpPr>
              <p:grpSpPr bwMode="auto">
                <a:xfrm>
                  <a:off x="373" y="772"/>
                  <a:ext cx="5035" cy="849"/>
                  <a:chOff x="3323" y="1530"/>
                  <a:chExt cx="12588" cy="2123"/>
                </a:xfrm>
              </p:grpSpPr>
              <p:sp>
                <p:nvSpPr>
                  <p:cNvPr id="489" name="Text Box 19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323" y="1806"/>
                    <a:ext cx="4400" cy="144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54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OR Gate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grpSp>
                <p:nvGrpSpPr>
                  <p:cNvPr id="490" name="Group 193"/>
                  <p:cNvGrpSpPr>
                    <a:grpSpLocks/>
                  </p:cNvGrpSpPr>
                  <p:nvPr/>
                </p:nvGrpSpPr>
                <p:grpSpPr bwMode="auto">
                  <a:xfrm>
                    <a:off x="7973" y="1601"/>
                    <a:ext cx="7938" cy="2052"/>
                    <a:chOff x="2109" y="867"/>
                    <a:chExt cx="3175" cy="821"/>
                  </a:xfrm>
                </p:grpSpPr>
                <p:sp>
                  <p:nvSpPr>
                    <p:cNvPr id="494" name="Text Box 19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112" y="869"/>
                      <a:ext cx="324" cy="40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3600" b="1">
                          <a:solidFill>
                            <a:srgbClr val="FF0066"/>
                          </a:solidFill>
                          <a:latin typeface="Times New Roman" pitchFamily="18" charset="0"/>
                        </a:rPr>
                        <a:t>A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95" name="Text Box 19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109" y="1284"/>
                      <a:ext cx="308" cy="40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3600" b="1">
                          <a:solidFill>
                            <a:srgbClr val="FF0066"/>
                          </a:solidFill>
                          <a:latin typeface="Times New Roman" pitchFamily="18" charset="0"/>
                        </a:rPr>
                        <a:t>B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96" name="Text Box 196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604" y="1071"/>
                      <a:ext cx="680" cy="40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3600" b="1">
                          <a:solidFill>
                            <a:srgbClr val="FF0066"/>
                          </a:solidFill>
                          <a:latin typeface="Times New Roman" pitchFamily="18" charset="0"/>
                        </a:rPr>
                        <a:t>A+B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  <p:grpSp>
                  <p:nvGrpSpPr>
                    <p:cNvPr id="497" name="Group 19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437" y="867"/>
                      <a:ext cx="2086" cy="783"/>
                      <a:chOff x="2437" y="867"/>
                      <a:chExt cx="2086" cy="783"/>
                    </a:xfrm>
                  </p:grpSpPr>
                  <p:sp>
                    <p:nvSpPr>
                      <p:cNvPr id="498" name="Line 19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437" y="1051"/>
                        <a:ext cx="680" cy="0"/>
                      </a:xfrm>
                      <a:prstGeom prst="line">
                        <a:avLst/>
                      </a:prstGeom>
                      <a:noFill/>
                      <a:ln w="57150">
                        <a:solidFill>
                          <a:srgbClr val="99FF33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499" name="Line 19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437" y="1464"/>
                        <a:ext cx="680" cy="0"/>
                      </a:xfrm>
                      <a:prstGeom prst="line">
                        <a:avLst/>
                      </a:prstGeom>
                      <a:noFill/>
                      <a:ln w="57150">
                        <a:solidFill>
                          <a:srgbClr val="99FF33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500" name="Line 20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843" y="1262"/>
                        <a:ext cx="680" cy="0"/>
                      </a:xfrm>
                      <a:prstGeom prst="line">
                        <a:avLst/>
                      </a:prstGeom>
                      <a:noFill/>
                      <a:ln w="57150">
                        <a:solidFill>
                          <a:srgbClr val="99FF33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501" name="AutoShape 201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3016" y="867"/>
                        <a:ext cx="817" cy="783"/>
                      </a:xfrm>
                      <a:prstGeom prst="moon">
                        <a:avLst>
                          <a:gd name="adj" fmla="val 82130"/>
                        </a:avLst>
                      </a:prstGeom>
                      <a:noFill/>
                      <a:ln w="57150">
                        <a:solidFill>
                          <a:srgbClr val="99FF33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 anchor="ctr"/>
                      <a:lstStyle/>
                      <a:p>
                        <a:endParaRPr lang="en-US"/>
                      </a:p>
                    </p:txBody>
                  </p:sp>
                </p:grpSp>
              </p:grpSp>
              <p:sp>
                <p:nvSpPr>
                  <p:cNvPr id="491" name="Text Box 20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9076" y="1530"/>
                    <a:ext cx="545" cy="5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b="1">
                        <a:solidFill>
                          <a:srgbClr val="FF3300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solidFill>
                        <a:srgbClr val="FF33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2" name="Text Box 20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9106" y="2527"/>
                    <a:ext cx="545" cy="57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b="1">
                        <a:solidFill>
                          <a:srgbClr val="FF0066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solidFill>
                        <a:srgbClr val="FF0066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93" name="Text Box 20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848" y="2031"/>
                    <a:ext cx="545" cy="57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b="1">
                        <a:solidFill>
                          <a:srgbClr val="FF0066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solidFill>
                        <a:srgbClr val="FF0066"/>
                      </a:solidFill>
                      <a:latin typeface="Times New Roman" pitchFamily="18" charset="0"/>
                    </a:endParaRPr>
                  </a:p>
                </p:txBody>
              </p:sp>
            </p:grpSp>
            <p:grpSp>
              <p:nvGrpSpPr>
                <p:cNvPr id="450" name="Group 205"/>
                <p:cNvGrpSpPr>
                  <a:grpSpLocks/>
                </p:cNvGrpSpPr>
                <p:nvPr/>
              </p:nvGrpSpPr>
              <p:grpSpPr bwMode="auto">
                <a:xfrm>
                  <a:off x="600" y="1667"/>
                  <a:ext cx="4853" cy="2171"/>
                  <a:chOff x="3890" y="3769"/>
                  <a:chExt cx="12133" cy="5427"/>
                </a:xfrm>
              </p:grpSpPr>
              <p:sp>
                <p:nvSpPr>
                  <p:cNvPr id="451" name="Rectangle 206"/>
                  <p:cNvSpPr>
                    <a:spLocks noChangeArrowheads="1"/>
                  </p:cNvSpPr>
                  <p:nvPr/>
                </p:nvSpPr>
                <p:spPr bwMode="auto">
                  <a:xfrm>
                    <a:off x="5590" y="8225"/>
                    <a:ext cx="2155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FF0066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solidFill>
                        <a:srgbClr val="FF0066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52" name="Rectangle 207"/>
                  <p:cNvSpPr>
                    <a:spLocks noChangeArrowheads="1"/>
                  </p:cNvSpPr>
                  <p:nvPr/>
                </p:nvSpPr>
                <p:spPr bwMode="auto">
                  <a:xfrm>
                    <a:off x="4683" y="8225"/>
                    <a:ext cx="907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FF0066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solidFill>
                        <a:srgbClr val="FF0066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53" name="Rectangle 208"/>
                  <p:cNvSpPr>
                    <a:spLocks noChangeArrowheads="1"/>
                  </p:cNvSpPr>
                  <p:nvPr/>
                </p:nvSpPr>
                <p:spPr bwMode="auto">
                  <a:xfrm>
                    <a:off x="3890" y="8225"/>
                    <a:ext cx="793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FF0066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solidFill>
                        <a:srgbClr val="FF0066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54" name="Rectangle 209"/>
                  <p:cNvSpPr>
                    <a:spLocks noChangeArrowheads="1"/>
                  </p:cNvSpPr>
                  <p:nvPr/>
                </p:nvSpPr>
                <p:spPr bwMode="auto">
                  <a:xfrm>
                    <a:off x="5590" y="7315"/>
                    <a:ext cx="2155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solidFill>
                        <a:srgbClr val="00FF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55" name="Rectangle 210"/>
                  <p:cNvSpPr>
                    <a:spLocks noChangeArrowheads="1"/>
                  </p:cNvSpPr>
                  <p:nvPr/>
                </p:nvSpPr>
                <p:spPr bwMode="auto">
                  <a:xfrm>
                    <a:off x="4683" y="7315"/>
                    <a:ext cx="907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0</a:t>
                    </a:r>
                    <a:endParaRPr lang="en-US">
                      <a:solidFill>
                        <a:srgbClr val="00FF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56" name="Rectangle 211"/>
                  <p:cNvSpPr>
                    <a:spLocks noChangeArrowheads="1"/>
                  </p:cNvSpPr>
                  <p:nvPr/>
                </p:nvSpPr>
                <p:spPr bwMode="auto">
                  <a:xfrm>
                    <a:off x="3890" y="7315"/>
                    <a:ext cx="793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solidFill>
                        <a:srgbClr val="00FF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57" name="Rectangle 212"/>
                  <p:cNvSpPr>
                    <a:spLocks noChangeArrowheads="1"/>
                  </p:cNvSpPr>
                  <p:nvPr/>
                </p:nvSpPr>
                <p:spPr bwMode="auto">
                  <a:xfrm>
                    <a:off x="5590" y="6404"/>
                    <a:ext cx="2155" cy="911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solidFill>
                        <a:srgbClr val="00FF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58" name="Rectangle 213"/>
                  <p:cNvSpPr>
                    <a:spLocks noChangeArrowheads="1"/>
                  </p:cNvSpPr>
                  <p:nvPr/>
                </p:nvSpPr>
                <p:spPr bwMode="auto">
                  <a:xfrm>
                    <a:off x="4683" y="6404"/>
                    <a:ext cx="907" cy="911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solidFill>
                        <a:srgbClr val="00FF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59" name="Rectangle 214"/>
                  <p:cNvSpPr>
                    <a:spLocks noChangeArrowheads="1"/>
                  </p:cNvSpPr>
                  <p:nvPr/>
                </p:nvSpPr>
                <p:spPr bwMode="auto">
                  <a:xfrm>
                    <a:off x="3890" y="6404"/>
                    <a:ext cx="793" cy="911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0</a:t>
                    </a:r>
                    <a:endParaRPr lang="en-US">
                      <a:solidFill>
                        <a:srgbClr val="00FF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60" name="Rectangle 215"/>
                  <p:cNvSpPr>
                    <a:spLocks noChangeArrowheads="1"/>
                  </p:cNvSpPr>
                  <p:nvPr/>
                </p:nvSpPr>
                <p:spPr bwMode="auto">
                  <a:xfrm>
                    <a:off x="5590" y="5494"/>
                    <a:ext cx="2155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0</a:t>
                    </a:r>
                    <a:endParaRPr lang="en-US">
                      <a:solidFill>
                        <a:srgbClr val="00FF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61" name="Rectangle 216"/>
                  <p:cNvSpPr>
                    <a:spLocks noChangeArrowheads="1"/>
                  </p:cNvSpPr>
                  <p:nvPr/>
                </p:nvSpPr>
                <p:spPr bwMode="auto">
                  <a:xfrm>
                    <a:off x="4683" y="5494"/>
                    <a:ext cx="907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0</a:t>
                    </a:r>
                    <a:endParaRPr lang="en-US">
                      <a:solidFill>
                        <a:srgbClr val="00FF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62" name="Rectangle 217"/>
                  <p:cNvSpPr>
                    <a:spLocks noChangeArrowheads="1"/>
                  </p:cNvSpPr>
                  <p:nvPr/>
                </p:nvSpPr>
                <p:spPr bwMode="auto">
                  <a:xfrm>
                    <a:off x="3890" y="5494"/>
                    <a:ext cx="793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0</a:t>
                    </a:r>
                    <a:endParaRPr lang="en-US">
                      <a:solidFill>
                        <a:srgbClr val="00FF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63" name="Rectangle 218"/>
                  <p:cNvSpPr>
                    <a:spLocks noChangeArrowheads="1"/>
                  </p:cNvSpPr>
                  <p:nvPr/>
                </p:nvSpPr>
                <p:spPr bwMode="auto">
                  <a:xfrm>
                    <a:off x="5590" y="4584"/>
                    <a:ext cx="2155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47005E"/>
                      </a:gs>
                      <a:gs pos="100000">
                        <a:srgbClr val="9900CC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FFFFFF"/>
                        </a:solidFill>
                        <a:latin typeface="Times New Roman" pitchFamily="18" charset="0"/>
                      </a:rPr>
                      <a:t>A+B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64" name="Rectangle 219"/>
                  <p:cNvSpPr>
                    <a:spLocks noChangeArrowheads="1"/>
                  </p:cNvSpPr>
                  <p:nvPr/>
                </p:nvSpPr>
                <p:spPr bwMode="auto">
                  <a:xfrm>
                    <a:off x="4683" y="4584"/>
                    <a:ext cx="907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47005E"/>
                      </a:gs>
                      <a:gs pos="100000">
                        <a:srgbClr val="9900CC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FFFFFF"/>
                        </a:solidFill>
                        <a:latin typeface="Times New Roman" pitchFamily="18" charset="0"/>
                      </a:rPr>
                      <a:t>B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65" name="Rectangle 220"/>
                  <p:cNvSpPr>
                    <a:spLocks noChangeArrowheads="1"/>
                  </p:cNvSpPr>
                  <p:nvPr/>
                </p:nvSpPr>
                <p:spPr bwMode="auto">
                  <a:xfrm>
                    <a:off x="3890" y="4584"/>
                    <a:ext cx="793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47005E"/>
                      </a:gs>
                      <a:gs pos="100000">
                        <a:srgbClr val="9900CC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FFFFFF"/>
                        </a:solidFill>
                        <a:latin typeface="Times New Roman" pitchFamily="18" charset="0"/>
                      </a:rPr>
                      <a:t>A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66" name="Rectangle 221"/>
                  <p:cNvSpPr>
                    <a:spLocks noChangeArrowheads="1"/>
                  </p:cNvSpPr>
                  <p:nvPr/>
                </p:nvSpPr>
                <p:spPr bwMode="auto">
                  <a:xfrm>
                    <a:off x="5590" y="3769"/>
                    <a:ext cx="2155" cy="81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2F4776"/>
                      </a:gs>
                      <a:gs pos="50000">
                        <a:srgbClr val="6699FF"/>
                      </a:gs>
                      <a:gs pos="100000">
                        <a:srgbClr val="2F4776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2800" b="1">
                        <a:solidFill>
                          <a:srgbClr val="FFFFFF"/>
                        </a:solidFill>
                        <a:latin typeface="Times New Roman" pitchFamily="18" charset="0"/>
                      </a:rPr>
                      <a:t>Output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67" name="Rectangle 222"/>
                  <p:cNvSpPr>
                    <a:spLocks noChangeArrowheads="1"/>
                  </p:cNvSpPr>
                  <p:nvPr/>
                </p:nvSpPr>
                <p:spPr bwMode="auto">
                  <a:xfrm>
                    <a:off x="3890" y="3769"/>
                    <a:ext cx="1700" cy="81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2F4776"/>
                      </a:gs>
                      <a:gs pos="50000">
                        <a:srgbClr val="6699FF"/>
                      </a:gs>
                      <a:gs pos="100000">
                        <a:srgbClr val="2F4776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2800" b="1">
                        <a:solidFill>
                          <a:srgbClr val="FFFFFF"/>
                        </a:solidFill>
                        <a:latin typeface="Times New Roman" pitchFamily="18" charset="0"/>
                      </a:rPr>
                      <a:t>Input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grpSp>
                <p:nvGrpSpPr>
                  <p:cNvPr id="468" name="Group 223"/>
                  <p:cNvGrpSpPr>
                    <a:grpSpLocks/>
                  </p:cNvGrpSpPr>
                  <p:nvPr/>
                </p:nvGrpSpPr>
                <p:grpSpPr bwMode="auto">
                  <a:xfrm>
                    <a:off x="9221" y="3853"/>
                    <a:ext cx="6802" cy="5343"/>
                    <a:chOff x="2608" y="1768"/>
                    <a:chExt cx="2721" cy="2137"/>
                  </a:xfrm>
                </p:grpSpPr>
                <p:sp>
                  <p:nvSpPr>
                    <p:cNvPr id="469" name="Line 22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608" y="2477"/>
                      <a:ext cx="0" cy="1089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70" name="Line 22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608" y="2478"/>
                      <a:ext cx="651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71" name="Line 22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59" y="2160"/>
                      <a:ext cx="0" cy="59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72" name="Line 22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59" y="2160"/>
                      <a:ext cx="532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73" name="Line 22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59" y="2734"/>
                      <a:ext cx="532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74" name="Line 22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46" y="2160"/>
                      <a:ext cx="532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75" name="Line 23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46" y="2734"/>
                      <a:ext cx="532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76" name="Line 23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678" y="2478"/>
                      <a:ext cx="651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77" name="Line 23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678" y="2160"/>
                      <a:ext cx="0" cy="59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78" name="Line 23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329" y="2477"/>
                      <a:ext cx="0" cy="1089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79" name="Line 23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608" y="3566"/>
                      <a:ext cx="532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80" name="Line 23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59" y="3566"/>
                      <a:ext cx="828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81" name="Line 23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01" y="3566"/>
                      <a:ext cx="828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82" name="Line 23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140" y="3475"/>
                      <a:ext cx="0" cy="18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83" name="Line 23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59" y="3405"/>
                      <a:ext cx="0" cy="317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84" name="Text Box 239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791" y="1768"/>
                      <a:ext cx="278" cy="32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2800" b="1">
                          <a:solidFill>
                            <a:srgbClr val="00FF00"/>
                          </a:solidFill>
                          <a:latin typeface="Times New Roman" pitchFamily="18" charset="0"/>
                        </a:rPr>
                        <a:t>A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85" name="Text Box 240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791" y="2382"/>
                      <a:ext cx="265" cy="32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2800" b="1">
                          <a:solidFill>
                            <a:srgbClr val="00FF00"/>
                          </a:solidFill>
                          <a:latin typeface="Times New Roman" pitchFamily="18" charset="0"/>
                        </a:rPr>
                        <a:t>B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86" name="Text Box 241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819" y="3655"/>
                      <a:ext cx="632" cy="2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2000" b="1">
                          <a:solidFill>
                            <a:srgbClr val="00FF00"/>
                          </a:solidFill>
                          <a:latin typeface="Times New Roman" pitchFamily="18" charset="0"/>
                        </a:rPr>
                        <a:t>Battery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87" name="Text Box 242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289" y="3652"/>
                      <a:ext cx="525" cy="2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2000" b="1">
                          <a:solidFill>
                            <a:srgbClr val="00FF00"/>
                          </a:solidFill>
                          <a:latin typeface="Times New Roman" pitchFamily="18" charset="0"/>
                        </a:rPr>
                        <a:t>Lamp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88" name="Text Box 243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450" y="3332"/>
                      <a:ext cx="398" cy="23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b="1">
                          <a:solidFill>
                            <a:srgbClr val="00FF00"/>
                          </a:solidFill>
                          <a:latin typeface="Times New Roman" pitchFamily="18" charset="0"/>
                        </a:rPr>
                        <a:t>A+B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</p:grpSp>
            </p:grpSp>
          </p:grpSp>
          <p:sp>
            <p:nvSpPr>
              <p:cNvPr id="445" name="AutoShape 244"/>
              <p:cNvSpPr>
                <a:spLocks noChangeArrowheads="1"/>
              </p:cNvSpPr>
              <p:nvPr/>
            </p:nvSpPr>
            <p:spPr bwMode="auto">
              <a:xfrm>
                <a:off x="4151" y="3288"/>
                <a:ext cx="534" cy="409"/>
              </a:xfrm>
              <a:prstGeom prst="sun">
                <a:avLst>
                  <a:gd name="adj" fmla="val 25000"/>
                </a:avLst>
              </a:prstGeom>
              <a:solidFill>
                <a:srgbClr val="FF0066"/>
              </a:solidFill>
              <a:ln w="3175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446" name="Line 245"/>
              <p:cNvSpPr>
                <a:spLocks noChangeShapeType="1"/>
              </p:cNvSpPr>
              <p:nvPr/>
            </p:nvSpPr>
            <p:spPr bwMode="auto">
              <a:xfrm flipV="1">
                <a:off x="3915" y="2083"/>
                <a:ext cx="383" cy="10"/>
              </a:xfrm>
              <a:prstGeom prst="line">
                <a:avLst/>
              </a:prstGeom>
              <a:noFill/>
              <a:ln w="57150">
                <a:solidFill>
                  <a:srgbClr val="18F6E1"/>
                </a:solidFill>
                <a:round/>
                <a:headEnd type="diamond" w="med" len="med"/>
                <a:tailEnd type="diamond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7" name="Line 246"/>
              <p:cNvSpPr>
                <a:spLocks noChangeShapeType="1"/>
              </p:cNvSpPr>
              <p:nvPr/>
            </p:nvSpPr>
            <p:spPr bwMode="auto">
              <a:xfrm flipV="1">
                <a:off x="3915" y="2660"/>
                <a:ext cx="375" cy="13"/>
              </a:xfrm>
              <a:prstGeom prst="line">
                <a:avLst/>
              </a:prstGeom>
              <a:noFill/>
              <a:ln w="57150">
                <a:solidFill>
                  <a:srgbClr val="18F6E1"/>
                </a:solidFill>
                <a:round/>
                <a:headEnd type="diamond" w="med" len="med"/>
                <a:tailEnd type="diamond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8" name="AutoShape 247"/>
              <p:cNvSpPr>
                <a:spLocks noChangeArrowheads="1"/>
              </p:cNvSpPr>
              <p:nvPr/>
            </p:nvSpPr>
            <p:spPr bwMode="auto">
              <a:xfrm>
                <a:off x="204" y="3474"/>
                <a:ext cx="393" cy="314"/>
              </a:xfrm>
              <a:prstGeom prst="rightArrow">
                <a:avLst>
                  <a:gd name="adj1" fmla="val 50000"/>
                  <a:gd name="adj2" fmla="val 31290"/>
                </a:avLst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/>
                <a:r>
                  <a:rPr lang="en-US" sz="1500" b="1">
                    <a:solidFill>
                      <a:srgbClr val="00FFFF"/>
                    </a:solidFill>
                    <a:latin typeface="Times New Roman" pitchFamily="18" charset="0"/>
                  </a:rPr>
                  <a:t>Step 4</a:t>
                </a:r>
                <a:endParaRPr lang="en-US">
                  <a:latin typeface="Times New Roman" pitchFamily="18" charset="0"/>
                </a:endParaRPr>
              </a:p>
            </p:txBody>
          </p:sp>
        </p:grpSp>
        <p:sp>
          <p:nvSpPr>
            <p:cNvPr id="443" name="Text Box 248"/>
            <p:cNvSpPr txBox="1">
              <a:spLocks noChangeArrowheads="1"/>
            </p:cNvSpPr>
            <p:nvPr/>
          </p:nvSpPr>
          <p:spPr bwMode="auto">
            <a:xfrm>
              <a:off x="3289" y="1074"/>
              <a:ext cx="56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r>
                <a:rPr lang="en-US" sz="2000" b="1">
                  <a:solidFill>
                    <a:srgbClr val="FF0066"/>
                  </a:solidFill>
                  <a:latin typeface="Arial" charset="0"/>
                </a:rPr>
                <a:t>1</a:t>
              </a:r>
              <a:r>
                <a:rPr lang="en-US" sz="2000" b="1">
                  <a:latin typeface="Arial" charset="0"/>
                </a:rPr>
                <a:t>+</a:t>
              </a:r>
              <a:r>
                <a:rPr lang="en-US" sz="2000" b="1">
                  <a:solidFill>
                    <a:srgbClr val="FF0066"/>
                  </a:solidFill>
                  <a:latin typeface="Arial" charset="0"/>
                </a:rPr>
                <a:t>1</a:t>
              </a:r>
              <a:r>
                <a:rPr lang="en-US" sz="2000" b="1">
                  <a:latin typeface="Arial" charset="0"/>
                </a:rPr>
                <a:t>=</a:t>
              </a:r>
              <a:r>
                <a:rPr lang="en-US" sz="2000" b="1">
                  <a:solidFill>
                    <a:srgbClr val="FF0066"/>
                  </a:solidFill>
                  <a:latin typeface="Arial" charset="0"/>
                </a:rPr>
                <a:t>1</a:t>
              </a:r>
            </a:p>
          </p:txBody>
        </p:sp>
      </p:grpSp>
      <p:grpSp>
        <p:nvGrpSpPr>
          <p:cNvPr id="502" name="Group 253"/>
          <p:cNvGrpSpPr>
            <a:grpSpLocks/>
          </p:cNvGrpSpPr>
          <p:nvPr/>
        </p:nvGrpSpPr>
        <p:grpSpPr bwMode="auto">
          <a:xfrm>
            <a:off x="1219200" y="2838450"/>
            <a:ext cx="5967413" cy="3975100"/>
            <a:chOff x="768" y="1611"/>
            <a:chExt cx="3759" cy="2504"/>
          </a:xfrm>
        </p:grpSpPr>
        <p:sp>
          <p:nvSpPr>
            <p:cNvPr id="503" name="Text Box 250"/>
            <p:cNvSpPr txBox="1">
              <a:spLocks noChangeArrowheads="1"/>
            </p:cNvSpPr>
            <p:nvPr/>
          </p:nvSpPr>
          <p:spPr bwMode="auto">
            <a:xfrm>
              <a:off x="2699" y="1611"/>
              <a:ext cx="65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r>
                <a:rPr lang="en-US" b="1"/>
                <a:t>Symbol</a:t>
              </a:r>
            </a:p>
          </p:txBody>
        </p:sp>
        <p:sp>
          <p:nvSpPr>
            <p:cNvPr id="504" name="Text Box 251"/>
            <p:cNvSpPr txBox="1">
              <a:spLocks noChangeArrowheads="1"/>
            </p:cNvSpPr>
            <p:nvPr/>
          </p:nvSpPr>
          <p:spPr bwMode="auto">
            <a:xfrm>
              <a:off x="768" y="3879"/>
              <a:ext cx="94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 algn="ctr"/>
              <a:r>
                <a:rPr lang="en-US" b="1"/>
                <a:t>Truth Table</a:t>
              </a:r>
            </a:p>
          </p:txBody>
        </p:sp>
        <p:sp>
          <p:nvSpPr>
            <p:cNvPr id="505" name="Text Box 252"/>
            <p:cNvSpPr txBox="1">
              <a:spLocks noChangeArrowheads="1"/>
            </p:cNvSpPr>
            <p:nvPr/>
          </p:nvSpPr>
          <p:spPr bwMode="auto">
            <a:xfrm>
              <a:off x="3362" y="3884"/>
              <a:ext cx="116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 algn="ctr"/>
              <a:r>
                <a:rPr lang="en-US" b="1"/>
                <a:t>Electric Circuit</a:t>
              </a:r>
            </a:p>
          </p:txBody>
        </p:sp>
      </p:grpSp>
      <p:sp>
        <p:nvSpPr>
          <p:cNvPr id="506" name="Text Box 254"/>
          <p:cNvSpPr txBox="1">
            <a:spLocks noChangeArrowheads="1"/>
          </p:cNvSpPr>
          <p:nvPr/>
        </p:nvSpPr>
        <p:spPr bwMode="auto">
          <a:xfrm>
            <a:off x="2379663" y="974725"/>
            <a:ext cx="5092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/>
            <a:r>
              <a:rPr lang="en-US" b="1">
                <a:solidFill>
                  <a:schemeClr val="hlink"/>
                </a:solidFill>
              </a:rPr>
              <a:t>Compare between gate and electric circuit</a:t>
            </a:r>
          </a:p>
        </p:txBody>
      </p:sp>
    </p:spTree>
    <p:extLst>
      <p:ext uri="{BB962C8B-B14F-4D97-AF65-F5344CB8AC3E}">
        <p14:creationId xmlns:p14="http://schemas.microsoft.com/office/powerpoint/2010/main" val="1450240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1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1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1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914400"/>
            <a:ext cx="8382000" cy="5651777"/>
          </a:xfrm>
        </p:spPr>
      </p:pic>
    </p:spTree>
    <p:extLst>
      <p:ext uri="{BB962C8B-B14F-4D97-AF65-F5344CB8AC3E}">
        <p14:creationId xmlns:p14="http://schemas.microsoft.com/office/powerpoint/2010/main" val="4250756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914400"/>
            <a:ext cx="6793058" cy="5333999"/>
          </a:xfrm>
        </p:spPr>
      </p:pic>
    </p:spTree>
    <p:extLst>
      <p:ext uri="{BB962C8B-B14F-4D97-AF65-F5344CB8AC3E}">
        <p14:creationId xmlns:p14="http://schemas.microsoft.com/office/powerpoint/2010/main" val="3139332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7734" b="81578"/>
          <a:stretch/>
        </p:blipFill>
        <p:spPr>
          <a:xfrm>
            <a:off x="838200" y="1752600"/>
            <a:ext cx="3160594" cy="12089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000" y="3048000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SYMBLE OF NOT GATE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4953000" y="5410200"/>
            <a:ext cx="403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TRUTH TABLE OF OR GATE</a:t>
            </a:r>
            <a:endParaRPr lang="en-US" sz="24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3461665"/>
              </p:ext>
            </p:extLst>
          </p:nvPr>
        </p:nvGraphicFramePr>
        <p:xfrm>
          <a:off x="4953000" y="2609927"/>
          <a:ext cx="3657600" cy="2224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1828800"/>
              </a:tblGrid>
              <a:tr h="55610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INPUT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OUTPUT</a:t>
                      </a:r>
                      <a:endParaRPr lang="en-US" dirty="0"/>
                    </a:p>
                  </a:txBody>
                  <a:tcPr/>
                </a:tc>
              </a:tr>
              <a:tr h="55610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</a:tr>
              <a:tr h="55610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5610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6515100" cy="990600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6000" dirty="0" smtClean="0"/>
              <a:t>LOOK AND SAY</a:t>
            </a:r>
            <a:endParaRPr lang="en-US" sz="6000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7675415" y="2819400"/>
            <a:ext cx="228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590800" y="1524000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Y= Not(A)=A</a:t>
            </a:r>
            <a:endParaRPr lang="en-US" sz="2800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4246418" y="1600200"/>
            <a:ext cx="3255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6494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 animBg="1"/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94" r="25891" b="88156"/>
          <a:stretch/>
        </p:blipFill>
        <p:spPr>
          <a:xfrm>
            <a:off x="609600" y="1120666"/>
            <a:ext cx="3250525" cy="1031551"/>
          </a:xfr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531918" y="274638"/>
            <a:ext cx="4554682" cy="11430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sz="6000" dirty="0" smtClean="0"/>
              <a:t>LOOK</a:t>
            </a:r>
            <a:r>
              <a:rPr lang="en-US" dirty="0" smtClean="0"/>
              <a:t> </a:t>
            </a:r>
            <a:r>
              <a:rPr lang="en-US" sz="6000" dirty="0" smtClean="0"/>
              <a:t>AND SAY</a:t>
            </a:r>
            <a:endParaRPr lang="en-US" sz="6000" dirty="0"/>
          </a:p>
        </p:txBody>
      </p:sp>
      <p:sp>
        <p:nvSpPr>
          <p:cNvPr id="7" name="TextBox 6"/>
          <p:cNvSpPr txBox="1"/>
          <p:nvPr/>
        </p:nvSpPr>
        <p:spPr>
          <a:xfrm>
            <a:off x="4495800" y="4682836"/>
            <a:ext cx="426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SWITCH CIRCUIT OF NOT GATE</a:t>
            </a:r>
            <a:endParaRPr lang="en-US" sz="2400" dirty="0"/>
          </a:p>
        </p:txBody>
      </p:sp>
      <p:graphicFrame>
        <p:nvGraphicFramePr>
          <p:cNvPr id="9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4480087"/>
              </p:ext>
            </p:extLst>
          </p:nvPr>
        </p:nvGraphicFramePr>
        <p:xfrm>
          <a:off x="228600" y="2654596"/>
          <a:ext cx="3657600" cy="2224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1828800"/>
              </a:tblGrid>
              <a:tr h="55610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INPUT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OUTPUT</a:t>
                      </a:r>
                      <a:endParaRPr lang="en-US" dirty="0"/>
                    </a:p>
                  </a:txBody>
                  <a:tcPr/>
                </a:tc>
              </a:tr>
              <a:tr h="55610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</a:tr>
              <a:tr h="55610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55610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531918" y="3733800"/>
            <a:ext cx="8208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1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2518063" y="4318575"/>
            <a:ext cx="8208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0</a:t>
            </a:r>
            <a:endParaRPr lang="en-US" sz="3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2014105"/>
            <a:ext cx="3810000" cy="241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363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/>
      <p:bldP spid="3" grpId="0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536575" y="1229736"/>
            <a:ext cx="8162925" cy="4692650"/>
            <a:chOff x="323" y="890"/>
            <a:chExt cx="5142" cy="295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323" y="890"/>
              <a:ext cx="5142" cy="2956"/>
              <a:chOff x="323" y="890"/>
              <a:chExt cx="5142" cy="2956"/>
            </a:xfrm>
          </p:grpSpPr>
          <p:sp>
            <p:nvSpPr>
              <p:cNvPr id="7" name="AutoShape 4"/>
              <p:cNvSpPr>
                <a:spLocks noChangeArrowheads="1"/>
              </p:cNvSpPr>
              <p:nvPr/>
            </p:nvSpPr>
            <p:spPr bwMode="auto">
              <a:xfrm>
                <a:off x="4240" y="3289"/>
                <a:ext cx="409" cy="415"/>
              </a:xfrm>
              <a:prstGeom prst="sun">
                <a:avLst>
                  <a:gd name="adj" fmla="val 25000"/>
                </a:avLst>
              </a:prstGeom>
              <a:solidFill>
                <a:srgbClr val="FF0000"/>
              </a:solidFill>
              <a:ln w="28575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/>
              </a:p>
            </p:txBody>
          </p:sp>
          <p:grpSp>
            <p:nvGrpSpPr>
              <p:cNvPr id="8" name="Group 5"/>
              <p:cNvGrpSpPr>
                <a:grpSpLocks/>
              </p:cNvGrpSpPr>
              <p:nvPr/>
            </p:nvGrpSpPr>
            <p:grpSpPr bwMode="auto">
              <a:xfrm>
                <a:off x="530" y="890"/>
                <a:ext cx="4935" cy="2956"/>
                <a:chOff x="1325" y="2225"/>
                <a:chExt cx="12338" cy="7390"/>
              </a:xfrm>
            </p:grpSpPr>
            <p:grpSp>
              <p:nvGrpSpPr>
                <p:cNvPr id="11" name="Group 6"/>
                <p:cNvGrpSpPr>
                  <a:grpSpLocks/>
                </p:cNvGrpSpPr>
                <p:nvPr/>
              </p:nvGrpSpPr>
              <p:grpSpPr bwMode="auto">
                <a:xfrm>
                  <a:off x="1325" y="2225"/>
                  <a:ext cx="11433" cy="1815"/>
                  <a:chOff x="242" y="890"/>
                  <a:chExt cx="4573" cy="726"/>
                </a:xfrm>
              </p:grpSpPr>
              <p:sp>
                <p:nvSpPr>
                  <p:cNvPr id="27" name="Text Box 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42" y="949"/>
                    <a:ext cx="2048" cy="57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54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NOT Gate</a:t>
                    </a:r>
                    <a:endParaRPr lang="en-US"/>
                  </a:p>
                </p:txBody>
              </p:sp>
              <p:grpSp>
                <p:nvGrpSpPr>
                  <p:cNvPr id="28" name="Group 8"/>
                  <p:cNvGrpSpPr>
                    <a:grpSpLocks/>
                  </p:cNvGrpSpPr>
                  <p:nvPr/>
                </p:nvGrpSpPr>
                <p:grpSpPr bwMode="auto">
                  <a:xfrm>
                    <a:off x="2381" y="890"/>
                    <a:ext cx="2434" cy="726"/>
                    <a:chOff x="2381" y="890"/>
                    <a:chExt cx="2434" cy="726"/>
                  </a:xfrm>
                </p:grpSpPr>
                <p:grpSp>
                  <p:nvGrpSpPr>
                    <p:cNvPr id="29" name="Group 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789" y="890"/>
                      <a:ext cx="1633" cy="726"/>
                      <a:chOff x="2789" y="890"/>
                      <a:chExt cx="1633" cy="726"/>
                    </a:xfrm>
                  </p:grpSpPr>
                  <p:sp>
                    <p:nvSpPr>
                      <p:cNvPr id="32" name="AutoShape 10"/>
                      <p:cNvSpPr>
                        <a:spLocks noChangeArrowheads="1"/>
                      </p:cNvSpPr>
                      <p:nvPr/>
                    </p:nvSpPr>
                    <p:spPr bwMode="auto">
                      <a:xfrm rot="5400000">
                        <a:off x="3379" y="890"/>
                        <a:ext cx="726" cy="72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noFill/>
                      <a:ln w="57150">
                        <a:solidFill>
                          <a:srgbClr val="99FF33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33" name="Line 11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2789" y="1253"/>
                        <a:ext cx="590" cy="0"/>
                      </a:xfrm>
                      <a:prstGeom prst="line">
                        <a:avLst/>
                      </a:prstGeom>
                      <a:noFill/>
                      <a:ln w="57150">
                        <a:solidFill>
                          <a:srgbClr val="99FF33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34" name="Line 12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104" y="1253"/>
                        <a:ext cx="318" cy="0"/>
                      </a:xfrm>
                      <a:prstGeom prst="line">
                        <a:avLst/>
                      </a:prstGeom>
                      <a:noFill/>
                      <a:ln w="57150">
                        <a:solidFill>
                          <a:srgbClr val="99FF33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35" name="Oval 1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994" y="1162"/>
                        <a:ext cx="181" cy="181"/>
                      </a:xfrm>
                      <a:prstGeom prst="ellipse">
                        <a:avLst/>
                      </a:prstGeom>
                      <a:noFill/>
                      <a:ln w="57150">
                        <a:solidFill>
                          <a:srgbClr val="99FF33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 anchor="ctr"/>
                      <a:lstStyle/>
                      <a:p>
                        <a:endParaRPr lang="en-US"/>
                      </a:p>
                    </p:txBody>
                  </p:sp>
                </p:grpSp>
                <p:sp>
                  <p:nvSpPr>
                    <p:cNvPr id="30" name="Text Box 1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468" y="1010"/>
                      <a:ext cx="347" cy="44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4000" b="1">
                          <a:solidFill>
                            <a:srgbClr val="FFFFFF"/>
                          </a:solidFill>
                          <a:latin typeface="Times New Roman" pitchFamily="18" charset="0"/>
                        </a:rPr>
                        <a:t>Ā</a:t>
                      </a:r>
                      <a:endParaRPr lang="en-US"/>
                    </a:p>
                  </p:txBody>
                </p:sp>
                <p:sp>
                  <p:nvSpPr>
                    <p:cNvPr id="31" name="Text Box 1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381" y="1026"/>
                      <a:ext cx="347" cy="44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4000" b="1">
                          <a:solidFill>
                            <a:srgbClr val="FFFFFF"/>
                          </a:solidFill>
                          <a:latin typeface="Times New Roman" pitchFamily="18" charset="0"/>
                        </a:rPr>
                        <a:t>A</a:t>
                      </a:r>
                      <a:endParaRPr lang="en-US"/>
                    </a:p>
                  </p:txBody>
                </p:sp>
              </p:grpSp>
            </p:grpSp>
            <p:grpSp>
              <p:nvGrpSpPr>
                <p:cNvPr id="12" name="Group 29"/>
                <p:cNvGrpSpPr>
                  <a:grpSpLocks/>
                </p:cNvGrpSpPr>
                <p:nvPr/>
              </p:nvGrpSpPr>
              <p:grpSpPr bwMode="auto">
                <a:xfrm>
                  <a:off x="6972" y="5513"/>
                  <a:ext cx="6691" cy="4102"/>
                  <a:chOff x="6972" y="5513"/>
                  <a:chExt cx="6691" cy="4102"/>
                </a:xfrm>
              </p:grpSpPr>
              <p:sp>
                <p:nvSpPr>
                  <p:cNvPr id="13" name="Line 30"/>
                  <p:cNvSpPr>
                    <a:spLocks noChangeShapeType="1"/>
                  </p:cNvSpPr>
                  <p:nvPr/>
                </p:nvSpPr>
                <p:spPr bwMode="auto">
                  <a:xfrm>
                    <a:off x="8572" y="8273"/>
                    <a:ext cx="0" cy="93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4" name="Text Box 3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492" y="8990"/>
                    <a:ext cx="1578" cy="6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20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Battery</a:t>
                    </a:r>
                    <a:endParaRPr lang="en-US"/>
                  </a:p>
                </p:txBody>
              </p:sp>
              <p:sp>
                <p:nvSpPr>
                  <p:cNvPr id="15" name="Text Box 3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1108" y="8983"/>
                    <a:ext cx="1315" cy="62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20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Lamp</a:t>
                    </a:r>
                    <a:endParaRPr lang="en-US"/>
                  </a:p>
                </p:txBody>
              </p:sp>
              <p:sp>
                <p:nvSpPr>
                  <p:cNvPr id="16" name="Line 33"/>
                  <p:cNvSpPr>
                    <a:spLocks noChangeShapeType="1"/>
                  </p:cNvSpPr>
                  <p:nvPr/>
                </p:nvSpPr>
                <p:spPr bwMode="auto">
                  <a:xfrm>
                    <a:off x="6972" y="5535"/>
                    <a:ext cx="0" cy="3195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7" name="Line 34"/>
                  <p:cNvSpPr>
                    <a:spLocks noChangeShapeType="1"/>
                  </p:cNvSpPr>
                  <p:nvPr/>
                </p:nvSpPr>
                <p:spPr bwMode="auto">
                  <a:xfrm>
                    <a:off x="6972" y="5538"/>
                    <a:ext cx="6691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" name="Line 35"/>
                  <p:cNvSpPr>
                    <a:spLocks noChangeShapeType="1"/>
                  </p:cNvSpPr>
                  <p:nvPr/>
                </p:nvSpPr>
                <p:spPr bwMode="auto">
                  <a:xfrm>
                    <a:off x="13663" y="5535"/>
                    <a:ext cx="0" cy="3195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9" name="Line 36"/>
                  <p:cNvSpPr>
                    <a:spLocks noChangeShapeType="1"/>
                  </p:cNvSpPr>
                  <p:nvPr/>
                </p:nvSpPr>
                <p:spPr bwMode="auto">
                  <a:xfrm>
                    <a:off x="6972" y="8730"/>
                    <a:ext cx="1308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0" name="Line 37"/>
                  <p:cNvSpPr>
                    <a:spLocks noChangeShapeType="1"/>
                  </p:cNvSpPr>
                  <p:nvPr/>
                </p:nvSpPr>
                <p:spPr bwMode="auto">
                  <a:xfrm>
                    <a:off x="8572" y="8730"/>
                    <a:ext cx="2038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1" name="Line 38"/>
                  <p:cNvSpPr>
                    <a:spLocks noChangeShapeType="1"/>
                  </p:cNvSpPr>
                  <p:nvPr/>
                </p:nvSpPr>
                <p:spPr bwMode="auto">
                  <a:xfrm>
                    <a:off x="11625" y="8730"/>
                    <a:ext cx="2038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2" name="Line 39"/>
                  <p:cNvSpPr>
                    <a:spLocks noChangeShapeType="1"/>
                  </p:cNvSpPr>
                  <p:nvPr/>
                </p:nvSpPr>
                <p:spPr bwMode="auto">
                  <a:xfrm>
                    <a:off x="8280" y="8463"/>
                    <a:ext cx="0" cy="532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3" name="Text Box 4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0260" y="6825"/>
                    <a:ext cx="695" cy="81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28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A</a:t>
                    </a:r>
                    <a:endParaRPr lang="en-US"/>
                  </a:p>
                </p:txBody>
              </p:sp>
              <p:sp>
                <p:nvSpPr>
                  <p:cNvPr id="24" name="Text Box 4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1395" y="7935"/>
                    <a:ext cx="695" cy="81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28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Ā</a:t>
                    </a:r>
                    <a:endParaRPr lang="en-US"/>
                  </a:p>
                </p:txBody>
              </p:sp>
              <p:sp>
                <p:nvSpPr>
                  <p:cNvPr id="25" name="Line 42"/>
                  <p:cNvSpPr>
                    <a:spLocks noChangeShapeType="1"/>
                  </p:cNvSpPr>
                  <p:nvPr/>
                </p:nvSpPr>
                <p:spPr bwMode="auto">
                  <a:xfrm>
                    <a:off x="9920" y="5513"/>
                    <a:ext cx="0" cy="1425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6" name="Line 43"/>
                  <p:cNvSpPr>
                    <a:spLocks noChangeShapeType="1"/>
                  </p:cNvSpPr>
                  <p:nvPr/>
                </p:nvSpPr>
                <p:spPr bwMode="auto">
                  <a:xfrm>
                    <a:off x="9920" y="7393"/>
                    <a:ext cx="0" cy="1372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9" name="Line 44"/>
              <p:cNvSpPr>
                <a:spLocks noChangeShapeType="1"/>
              </p:cNvSpPr>
              <p:nvPr/>
            </p:nvSpPr>
            <p:spPr bwMode="auto">
              <a:xfrm>
                <a:off x="3968" y="2744"/>
                <a:ext cx="130" cy="223"/>
              </a:xfrm>
              <a:prstGeom prst="line">
                <a:avLst/>
              </a:prstGeom>
              <a:noFill/>
              <a:ln w="57150">
                <a:solidFill>
                  <a:srgbClr val="66FF33"/>
                </a:solidFill>
                <a:round/>
                <a:headEnd type="diamond" w="med" len="med"/>
                <a:tailEnd type="diamond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AutoShape 45"/>
              <p:cNvSpPr>
                <a:spLocks noChangeArrowheads="1"/>
              </p:cNvSpPr>
              <p:nvPr/>
            </p:nvSpPr>
            <p:spPr bwMode="auto">
              <a:xfrm>
                <a:off x="323" y="2848"/>
                <a:ext cx="393" cy="313"/>
              </a:xfrm>
              <a:prstGeom prst="rightArrow">
                <a:avLst>
                  <a:gd name="adj1" fmla="val 50000"/>
                  <a:gd name="adj2" fmla="val 31390"/>
                </a:avLst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/>
                <a:r>
                  <a:rPr lang="en-US" sz="1500" b="1">
                    <a:solidFill>
                      <a:srgbClr val="00FFFF"/>
                    </a:solidFill>
                    <a:latin typeface="Times New Roman" pitchFamily="18" charset="0"/>
                  </a:rPr>
                  <a:t>Step 1</a:t>
                </a:r>
                <a:endParaRPr lang="en-US"/>
              </a:p>
            </p:txBody>
          </p:sp>
        </p:grpSp>
        <p:sp>
          <p:nvSpPr>
            <p:cNvPr id="6" name="Text Box 46"/>
            <p:cNvSpPr txBox="1">
              <a:spLocks noChangeArrowheads="1"/>
            </p:cNvSpPr>
            <p:nvPr/>
          </p:nvSpPr>
          <p:spPr bwMode="auto">
            <a:xfrm>
              <a:off x="3684" y="1123"/>
              <a:ext cx="45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r>
                <a:rPr lang="en-US" sz="2000" b="1">
                  <a:latin typeface="Arial" charset="0"/>
                </a:rPr>
                <a:t>0</a:t>
              </a:r>
              <a:r>
                <a:rPr lang="en-US" sz="2000" b="1">
                  <a:latin typeface="Arial" charset="0"/>
                  <a:sym typeface="Wingdings" pitchFamily="2" charset="2"/>
                </a:rPr>
                <a:t></a:t>
              </a:r>
              <a:r>
                <a:rPr lang="en-US" sz="2000" b="1">
                  <a:solidFill>
                    <a:srgbClr val="FF0066"/>
                  </a:solidFill>
                  <a:latin typeface="Arial" charset="0"/>
                </a:rPr>
                <a:t>1</a:t>
              </a:r>
              <a:endParaRPr lang="en-US"/>
            </a:p>
          </p:txBody>
        </p:sp>
      </p:grpSp>
      <p:graphicFrame>
        <p:nvGraphicFramePr>
          <p:cNvPr id="36" name="Group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7407942"/>
              </p:ext>
            </p:extLst>
          </p:nvPr>
        </p:nvGraphicFramePr>
        <p:xfrm>
          <a:off x="1158875" y="3114099"/>
          <a:ext cx="3024188" cy="2438400"/>
        </p:xfrm>
        <a:graphic>
          <a:graphicData uri="http://schemas.openxmlformats.org/drawingml/2006/table">
            <a:tbl>
              <a:tblPr/>
              <a:tblGrid>
                <a:gridCol w="1512888"/>
                <a:gridCol w="1511300"/>
              </a:tblGrid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Input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663300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663300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Output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663300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663300"/>
                        </a:gs>
                      </a:gsLst>
                      <a:lin ang="18900000" scaled="1"/>
                    </a:gra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99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99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Ā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99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99FF"/>
                        </a:gs>
                      </a:gsLst>
                      <a:lin ang="18900000" scaled="1"/>
                    </a:gra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3366FF"/>
                        </a:gs>
                        <a:gs pos="10000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3366FF"/>
                        </a:gs>
                        <a:gs pos="10000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</a:gsLst>
                      <a:lin ang="18900000" scaled="1"/>
                    </a:gra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3366FF"/>
                        </a:gs>
                        <a:gs pos="10000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3366FF"/>
                        </a:gs>
                        <a:gs pos="10000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</a:gsLst>
                      <a:lin ang="18900000" scaled="1"/>
                    </a:gradFill>
                  </a:tcPr>
                </a:tc>
              </a:tr>
            </a:tbl>
          </a:graphicData>
        </a:graphic>
      </p:graphicFrame>
      <p:grpSp>
        <p:nvGrpSpPr>
          <p:cNvPr id="37" name="Group 47"/>
          <p:cNvGrpSpPr>
            <a:grpSpLocks/>
          </p:cNvGrpSpPr>
          <p:nvPr/>
        </p:nvGrpSpPr>
        <p:grpSpPr bwMode="auto">
          <a:xfrm>
            <a:off x="536575" y="1229736"/>
            <a:ext cx="8162925" cy="4692650"/>
            <a:chOff x="323" y="890"/>
            <a:chExt cx="5142" cy="2956"/>
          </a:xfrm>
        </p:grpSpPr>
        <p:sp>
          <p:nvSpPr>
            <p:cNvPr id="38" name="AutoShape 48"/>
            <p:cNvSpPr>
              <a:spLocks noChangeArrowheads="1"/>
            </p:cNvSpPr>
            <p:nvPr/>
          </p:nvSpPr>
          <p:spPr bwMode="auto">
            <a:xfrm>
              <a:off x="4240" y="3289"/>
              <a:ext cx="409" cy="415"/>
            </a:xfrm>
            <a:prstGeom prst="sun">
              <a:avLst>
                <a:gd name="adj" fmla="val 25000"/>
              </a:avLst>
            </a:prstGeom>
            <a:solidFill>
              <a:srgbClr val="008000"/>
            </a:solidFill>
            <a:ln w="28575">
              <a:solidFill>
                <a:srgbClr val="0066FF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9" name="Line 49"/>
            <p:cNvSpPr>
              <a:spLocks noChangeShapeType="1"/>
            </p:cNvSpPr>
            <p:nvPr/>
          </p:nvSpPr>
          <p:spPr bwMode="auto">
            <a:xfrm flipH="1">
              <a:off x="3955" y="2744"/>
              <a:ext cx="13" cy="232"/>
            </a:xfrm>
            <a:prstGeom prst="line">
              <a:avLst/>
            </a:prstGeom>
            <a:noFill/>
            <a:ln w="57150">
              <a:solidFill>
                <a:srgbClr val="FF0066"/>
              </a:solidFill>
              <a:round/>
              <a:headEnd type="diamond" w="med" len="med"/>
              <a:tailEnd type="diamond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AutoShape 50"/>
            <p:cNvSpPr>
              <a:spLocks noChangeArrowheads="1"/>
            </p:cNvSpPr>
            <p:nvPr/>
          </p:nvSpPr>
          <p:spPr bwMode="auto">
            <a:xfrm>
              <a:off x="323" y="3208"/>
              <a:ext cx="393" cy="313"/>
            </a:xfrm>
            <a:prstGeom prst="rightArrow">
              <a:avLst>
                <a:gd name="adj1" fmla="val 50000"/>
                <a:gd name="adj2" fmla="val 31390"/>
              </a:avLst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en-US" sz="1500" b="1">
                  <a:solidFill>
                    <a:srgbClr val="00FFFF"/>
                  </a:solidFill>
                  <a:latin typeface="Times New Roman" pitchFamily="18" charset="0"/>
                </a:rPr>
                <a:t>Step 2</a:t>
              </a:r>
              <a:endParaRPr lang="en-US"/>
            </a:p>
          </p:txBody>
        </p:sp>
        <p:grpSp>
          <p:nvGrpSpPr>
            <p:cNvPr id="41" name="Group 51"/>
            <p:cNvGrpSpPr>
              <a:grpSpLocks/>
            </p:cNvGrpSpPr>
            <p:nvPr/>
          </p:nvGrpSpPr>
          <p:grpSpPr bwMode="auto">
            <a:xfrm>
              <a:off x="530" y="890"/>
              <a:ext cx="4935" cy="2956"/>
              <a:chOff x="530" y="890"/>
              <a:chExt cx="4935" cy="2956"/>
            </a:xfrm>
          </p:grpSpPr>
          <p:grpSp>
            <p:nvGrpSpPr>
              <p:cNvPr id="42" name="Group 52"/>
              <p:cNvGrpSpPr>
                <a:grpSpLocks/>
              </p:cNvGrpSpPr>
              <p:nvPr/>
            </p:nvGrpSpPr>
            <p:grpSpPr bwMode="auto">
              <a:xfrm>
                <a:off x="530" y="890"/>
                <a:ext cx="4935" cy="2956"/>
                <a:chOff x="1325" y="2225"/>
                <a:chExt cx="12338" cy="7390"/>
              </a:xfrm>
            </p:grpSpPr>
            <p:grpSp>
              <p:nvGrpSpPr>
                <p:cNvPr id="44" name="Group 53"/>
                <p:cNvGrpSpPr>
                  <a:grpSpLocks/>
                </p:cNvGrpSpPr>
                <p:nvPr/>
              </p:nvGrpSpPr>
              <p:grpSpPr bwMode="auto">
                <a:xfrm>
                  <a:off x="1325" y="2225"/>
                  <a:ext cx="11433" cy="1815"/>
                  <a:chOff x="242" y="890"/>
                  <a:chExt cx="4573" cy="726"/>
                </a:xfrm>
              </p:grpSpPr>
              <p:sp>
                <p:nvSpPr>
                  <p:cNvPr id="60" name="Text Box 5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42" y="949"/>
                    <a:ext cx="2048" cy="57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54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NOT Gate</a:t>
                    </a:r>
                    <a:endParaRPr lang="en-US"/>
                  </a:p>
                </p:txBody>
              </p:sp>
              <p:grpSp>
                <p:nvGrpSpPr>
                  <p:cNvPr id="61" name="Group 55"/>
                  <p:cNvGrpSpPr>
                    <a:grpSpLocks/>
                  </p:cNvGrpSpPr>
                  <p:nvPr/>
                </p:nvGrpSpPr>
                <p:grpSpPr bwMode="auto">
                  <a:xfrm>
                    <a:off x="2381" y="890"/>
                    <a:ext cx="2434" cy="726"/>
                    <a:chOff x="2381" y="890"/>
                    <a:chExt cx="2434" cy="726"/>
                  </a:xfrm>
                </p:grpSpPr>
                <p:grpSp>
                  <p:nvGrpSpPr>
                    <p:cNvPr id="62" name="Group 5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789" y="890"/>
                      <a:ext cx="1633" cy="726"/>
                      <a:chOff x="2789" y="890"/>
                      <a:chExt cx="1633" cy="726"/>
                    </a:xfrm>
                  </p:grpSpPr>
                  <p:sp>
                    <p:nvSpPr>
                      <p:cNvPr id="65" name="AutoShape 57"/>
                      <p:cNvSpPr>
                        <a:spLocks noChangeArrowheads="1"/>
                      </p:cNvSpPr>
                      <p:nvPr/>
                    </p:nvSpPr>
                    <p:spPr bwMode="auto">
                      <a:xfrm rot="5400000">
                        <a:off x="3379" y="890"/>
                        <a:ext cx="726" cy="72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noFill/>
                      <a:ln w="57150">
                        <a:solidFill>
                          <a:srgbClr val="99FF33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66" name="Line 58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2789" y="1253"/>
                        <a:ext cx="590" cy="0"/>
                      </a:xfrm>
                      <a:prstGeom prst="line">
                        <a:avLst/>
                      </a:prstGeom>
                      <a:noFill/>
                      <a:ln w="57150">
                        <a:solidFill>
                          <a:srgbClr val="99FF33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67" name="Line 59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104" y="1253"/>
                        <a:ext cx="318" cy="0"/>
                      </a:xfrm>
                      <a:prstGeom prst="line">
                        <a:avLst/>
                      </a:prstGeom>
                      <a:noFill/>
                      <a:ln w="57150">
                        <a:solidFill>
                          <a:srgbClr val="99FF33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68" name="Oval 6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994" y="1162"/>
                        <a:ext cx="181" cy="181"/>
                      </a:xfrm>
                      <a:prstGeom prst="ellipse">
                        <a:avLst/>
                      </a:prstGeom>
                      <a:noFill/>
                      <a:ln w="57150">
                        <a:solidFill>
                          <a:srgbClr val="99FF33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 anchor="ctr"/>
                      <a:lstStyle/>
                      <a:p>
                        <a:endParaRPr lang="en-US"/>
                      </a:p>
                    </p:txBody>
                  </p:sp>
                </p:grpSp>
                <p:sp>
                  <p:nvSpPr>
                    <p:cNvPr id="63" name="Text Box 61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468" y="1010"/>
                      <a:ext cx="347" cy="44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4000" b="1">
                          <a:solidFill>
                            <a:srgbClr val="FFFFFF"/>
                          </a:solidFill>
                          <a:latin typeface="Times New Roman" pitchFamily="18" charset="0"/>
                        </a:rPr>
                        <a:t>Ā</a:t>
                      </a:r>
                      <a:endParaRPr lang="en-US"/>
                    </a:p>
                  </p:txBody>
                </p:sp>
                <p:sp>
                  <p:nvSpPr>
                    <p:cNvPr id="64" name="Text Box 62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381" y="1026"/>
                      <a:ext cx="347" cy="44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4000" b="1">
                          <a:solidFill>
                            <a:srgbClr val="FFFFFF"/>
                          </a:solidFill>
                          <a:latin typeface="Times New Roman" pitchFamily="18" charset="0"/>
                        </a:rPr>
                        <a:t>A</a:t>
                      </a:r>
                      <a:endParaRPr lang="en-US"/>
                    </a:p>
                  </p:txBody>
                </p:sp>
              </p:grpSp>
            </p:grpSp>
            <p:grpSp>
              <p:nvGrpSpPr>
                <p:cNvPr id="45" name="Group 76"/>
                <p:cNvGrpSpPr>
                  <a:grpSpLocks/>
                </p:cNvGrpSpPr>
                <p:nvPr/>
              </p:nvGrpSpPr>
              <p:grpSpPr bwMode="auto">
                <a:xfrm>
                  <a:off x="6972" y="5513"/>
                  <a:ext cx="6691" cy="4102"/>
                  <a:chOff x="6972" y="5513"/>
                  <a:chExt cx="6691" cy="4102"/>
                </a:xfrm>
              </p:grpSpPr>
              <p:sp>
                <p:nvSpPr>
                  <p:cNvPr id="46" name="Line 77"/>
                  <p:cNvSpPr>
                    <a:spLocks noChangeShapeType="1"/>
                  </p:cNvSpPr>
                  <p:nvPr/>
                </p:nvSpPr>
                <p:spPr bwMode="auto">
                  <a:xfrm>
                    <a:off x="8572" y="8273"/>
                    <a:ext cx="0" cy="93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7" name="Text Box 7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492" y="8990"/>
                    <a:ext cx="1578" cy="6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20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Battery</a:t>
                    </a:r>
                    <a:endParaRPr lang="en-US"/>
                  </a:p>
                </p:txBody>
              </p:sp>
              <p:sp>
                <p:nvSpPr>
                  <p:cNvPr id="48" name="Text Box 7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1108" y="8983"/>
                    <a:ext cx="1315" cy="62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20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Lamp</a:t>
                    </a:r>
                    <a:endParaRPr lang="en-US"/>
                  </a:p>
                </p:txBody>
              </p:sp>
              <p:sp>
                <p:nvSpPr>
                  <p:cNvPr id="49" name="Line 80"/>
                  <p:cNvSpPr>
                    <a:spLocks noChangeShapeType="1"/>
                  </p:cNvSpPr>
                  <p:nvPr/>
                </p:nvSpPr>
                <p:spPr bwMode="auto">
                  <a:xfrm>
                    <a:off x="6972" y="5535"/>
                    <a:ext cx="0" cy="3195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0" name="Line 81"/>
                  <p:cNvSpPr>
                    <a:spLocks noChangeShapeType="1"/>
                  </p:cNvSpPr>
                  <p:nvPr/>
                </p:nvSpPr>
                <p:spPr bwMode="auto">
                  <a:xfrm>
                    <a:off x="6972" y="5538"/>
                    <a:ext cx="6691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1" name="Line 82"/>
                  <p:cNvSpPr>
                    <a:spLocks noChangeShapeType="1"/>
                  </p:cNvSpPr>
                  <p:nvPr/>
                </p:nvSpPr>
                <p:spPr bwMode="auto">
                  <a:xfrm>
                    <a:off x="13663" y="5535"/>
                    <a:ext cx="0" cy="3195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2" name="Line 83"/>
                  <p:cNvSpPr>
                    <a:spLocks noChangeShapeType="1"/>
                  </p:cNvSpPr>
                  <p:nvPr/>
                </p:nvSpPr>
                <p:spPr bwMode="auto">
                  <a:xfrm>
                    <a:off x="6972" y="8730"/>
                    <a:ext cx="1308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3" name="Line 84"/>
                  <p:cNvSpPr>
                    <a:spLocks noChangeShapeType="1"/>
                  </p:cNvSpPr>
                  <p:nvPr/>
                </p:nvSpPr>
                <p:spPr bwMode="auto">
                  <a:xfrm>
                    <a:off x="8572" y="8730"/>
                    <a:ext cx="2038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4" name="Line 85"/>
                  <p:cNvSpPr>
                    <a:spLocks noChangeShapeType="1"/>
                  </p:cNvSpPr>
                  <p:nvPr/>
                </p:nvSpPr>
                <p:spPr bwMode="auto">
                  <a:xfrm>
                    <a:off x="11625" y="8730"/>
                    <a:ext cx="2038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5" name="Line 86"/>
                  <p:cNvSpPr>
                    <a:spLocks noChangeShapeType="1"/>
                  </p:cNvSpPr>
                  <p:nvPr/>
                </p:nvSpPr>
                <p:spPr bwMode="auto">
                  <a:xfrm>
                    <a:off x="8280" y="8463"/>
                    <a:ext cx="0" cy="532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6" name="Text Box 8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0260" y="6825"/>
                    <a:ext cx="695" cy="81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28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A</a:t>
                    </a:r>
                    <a:endParaRPr lang="en-US"/>
                  </a:p>
                </p:txBody>
              </p:sp>
              <p:sp>
                <p:nvSpPr>
                  <p:cNvPr id="57" name="Text Box 8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1395" y="7935"/>
                    <a:ext cx="695" cy="81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28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Ā</a:t>
                    </a:r>
                    <a:endParaRPr lang="en-US"/>
                  </a:p>
                </p:txBody>
              </p:sp>
              <p:sp>
                <p:nvSpPr>
                  <p:cNvPr id="58" name="Line 89"/>
                  <p:cNvSpPr>
                    <a:spLocks noChangeShapeType="1"/>
                  </p:cNvSpPr>
                  <p:nvPr/>
                </p:nvSpPr>
                <p:spPr bwMode="auto">
                  <a:xfrm>
                    <a:off x="9920" y="5513"/>
                    <a:ext cx="0" cy="1425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9" name="Line 90"/>
                  <p:cNvSpPr>
                    <a:spLocks noChangeShapeType="1"/>
                  </p:cNvSpPr>
                  <p:nvPr/>
                </p:nvSpPr>
                <p:spPr bwMode="auto">
                  <a:xfrm>
                    <a:off x="9920" y="7393"/>
                    <a:ext cx="0" cy="1372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43" name="Text Box 91"/>
              <p:cNvSpPr txBox="1">
                <a:spLocks noChangeArrowheads="1"/>
              </p:cNvSpPr>
              <p:nvPr/>
            </p:nvSpPr>
            <p:spPr bwMode="auto">
              <a:xfrm>
                <a:off x="3684" y="1123"/>
                <a:ext cx="451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r>
                  <a:rPr lang="en-US" sz="2000" b="1">
                    <a:solidFill>
                      <a:srgbClr val="FF0066"/>
                    </a:solidFill>
                    <a:latin typeface="Arial" charset="0"/>
                  </a:rPr>
                  <a:t>1</a:t>
                </a:r>
                <a:r>
                  <a:rPr lang="en-US" sz="2000" b="1">
                    <a:latin typeface="Arial" charset="0"/>
                    <a:sym typeface="Wingdings" pitchFamily="2" charset="2"/>
                  </a:rPr>
                  <a:t></a:t>
                </a:r>
                <a:r>
                  <a:rPr lang="en-US" sz="2000" b="1">
                    <a:latin typeface="Arial" charset="0"/>
                  </a:rPr>
                  <a:t>0</a:t>
                </a:r>
                <a:endParaRPr lang="en-US"/>
              </a:p>
            </p:txBody>
          </p:sp>
        </p:grpSp>
      </p:grpSp>
      <p:graphicFrame>
        <p:nvGraphicFramePr>
          <p:cNvPr id="69" name="Group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5715353"/>
              </p:ext>
            </p:extLst>
          </p:nvPr>
        </p:nvGraphicFramePr>
        <p:xfrm>
          <a:off x="1158875" y="3114099"/>
          <a:ext cx="3024188" cy="2438400"/>
        </p:xfrm>
        <a:graphic>
          <a:graphicData uri="http://schemas.openxmlformats.org/drawingml/2006/table">
            <a:tbl>
              <a:tblPr/>
              <a:tblGrid>
                <a:gridCol w="1512888"/>
                <a:gridCol w="1511300"/>
              </a:tblGrid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Input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663300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663300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Output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663300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663300"/>
                        </a:gs>
                      </a:gsLst>
                      <a:lin ang="18900000" scaled="1"/>
                    </a:gra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99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99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Ā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99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99FF"/>
                        </a:gs>
                      </a:gsLst>
                      <a:lin ang="18900000" scaled="1"/>
                    </a:gra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3366FF"/>
                        </a:gs>
                        <a:gs pos="10000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3366FF"/>
                        </a:gs>
                        <a:gs pos="10000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</a:gsLst>
                      <a:lin ang="18900000" scaled="1"/>
                    </a:gra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3366FF"/>
                        </a:gs>
                        <a:gs pos="10000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3366FF"/>
                        </a:gs>
                        <a:gs pos="10000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</a:gsLst>
                      <a:lin ang="18900000" scaled="1"/>
                    </a:gradFill>
                  </a:tcPr>
                </a:tc>
              </a:tr>
            </a:tbl>
          </a:graphicData>
        </a:graphic>
      </p:graphicFrame>
      <p:sp>
        <p:nvSpPr>
          <p:cNvPr id="70" name="Text Box 254"/>
          <p:cNvSpPr txBox="1">
            <a:spLocks noChangeArrowheads="1"/>
          </p:cNvSpPr>
          <p:nvPr/>
        </p:nvSpPr>
        <p:spPr bwMode="auto">
          <a:xfrm>
            <a:off x="2179638" y="601086"/>
            <a:ext cx="5092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/>
            <a:r>
              <a:rPr lang="en-US" b="1">
                <a:solidFill>
                  <a:schemeClr val="hlink"/>
                </a:solidFill>
              </a:rPr>
              <a:t>Compare between gate and electric circuit</a:t>
            </a:r>
          </a:p>
        </p:txBody>
      </p:sp>
      <p:grpSp>
        <p:nvGrpSpPr>
          <p:cNvPr id="71" name="Group 92"/>
          <p:cNvGrpSpPr>
            <a:grpSpLocks/>
          </p:cNvGrpSpPr>
          <p:nvPr/>
        </p:nvGrpSpPr>
        <p:grpSpPr bwMode="auto">
          <a:xfrm>
            <a:off x="2012950" y="2366386"/>
            <a:ext cx="5967413" cy="3975100"/>
            <a:chOff x="768" y="1611"/>
            <a:chExt cx="3759" cy="2504"/>
          </a:xfrm>
        </p:grpSpPr>
        <p:sp>
          <p:nvSpPr>
            <p:cNvPr id="72" name="Text Box 93"/>
            <p:cNvSpPr txBox="1">
              <a:spLocks noChangeArrowheads="1"/>
            </p:cNvSpPr>
            <p:nvPr/>
          </p:nvSpPr>
          <p:spPr bwMode="auto">
            <a:xfrm>
              <a:off x="2699" y="1611"/>
              <a:ext cx="65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r>
                <a:rPr lang="en-US" b="1"/>
                <a:t>Symbol</a:t>
              </a:r>
              <a:endParaRPr lang="en-US"/>
            </a:p>
          </p:txBody>
        </p:sp>
        <p:sp>
          <p:nvSpPr>
            <p:cNvPr id="73" name="Text Box 94"/>
            <p:cNvSpPr txBox="1">
              <a:spLocks noChangeArrowheads="1"/>
            </p:cNvSpPr>
            <p:nvPr/>
          </p:nvSpPr>
          <p:spPr bwMode="auto">
            <a:xfrm>
              <a:off x="768" y="3879"/>
              <a:ext cx="94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 algn="ctr"/>
              <a:r>
                <a:rPr lang="en-US" b="1"/>
                <a:t>Truth Table</a:t>
              </a:r>
              <a:endParaRPr lang="en-US"/>
            </a:p>
          </p:txBody>
        </p:sp>
        <p:sp>
          <p:nvSpPr>
            <p:cNvPr id="74" name="Text Box 95"/>
            <p:cNvSpPr txBox="1">
              <a:spLocks noChangeArrowheads="1"/>
            </p:cNvSpPr>
            <p:nvPr/>
          </p:nvSpPr>
          <p:spPr bwMode="auto">
            <a:xfrm>
              <a:off x="3362" y="3884"/>
              <a:ext cx="116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 algn="ctr"/>
              <a:r>
                <a:rPr lang="en-US" b="1"/>
                <a:t>Electric Circuit</a:t>
              </a: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88497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1676400"/>
            <a:ext cx="3657600" cy="630182"/>
          </a:xfrm>
        </p:spPr>
        <p:txBody>
          <a:bodyPr>
            <a:noAutofit/>
          </a:bodyPr>
          <a:lstStyle/>
          <a:p>
            <a:r>
              <a:rPr lang="bn-BD" sz="4400" dirty="0" smtClean="0">
                <a:solidFill>
                  <a:schemeClr val="accent5">
                    <a:lumMod val="75000"/>
                  </a:schemeClr>
                </a:solidFill>
              </a:rPr>
              <a:t>গ্রুপ-ক</a:t>
            </a:r>
            <a:endParaRPr lang="en-US" sz="44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1219200" y="4159827"/>
            <a:ext cx="1361475" cy="2052526"/>
          </a:xfrm>
          <a:solidFill>
            <a:schemeClr val="tx1">
              <a:lumMod val="25000"/>
              <a:lumOff val="75000"/>
            </a:schemeClr>
          </a:soli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28600"/>
            <a:ext cx="4800600" cy="10668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bn-BD" sz="6000" dirty="0" smtClean="0"/>
              <a:t>দলীয় কাজ</a:t>
            </a:r>
            <a:endParaRPr lang="en-US" sz="6000" dirty="0"/>
          </a:p>
        </p:txBody>
      </p:sp>
      <p:pic>
        <p:nvPicPr>
          <p:cNvPr id="9" name="Content Placeholder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710" t="83635" r="44620" b="-5230"/>
          <a:stretch/>
        </p:blipFill>
        <p:spPr>
          <a:xfrm>
            <a:off x="4052454" y="4159827"/>
            <a:ext cx="1917800" cy="191885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  <p:sp>
        <p:nvSpPr>
          <p:cNvPr id="6" name="TextBox 5"/>
          <p:cNvSpPr txBox="1"/>
          <p:nvPr/>
        </p:nvSpPr>
        <p:spPr>
          <a:xfrm>
            <a:off x="318654" y="2667000"/>
            <a:ext cx="7467600" cy="107721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নিচের গেইটগুলর নাম লিখ এবং ইনপুট ও আউটপুট লিখ।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08435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77982" y="139850"/>
            <a:ext cx="2667000" cy="707886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/>
              <a:t>খ দল</a:t>
            </a:r>
            <a:endParaRPr lang="en-US" sz="4000" dirty="0"/>
          </a:p>
        </p:txBody>
      </p:sp>
      <p:sp>
        <p:nvSpPr>
          <p:cNvPr id="8" name="TextBox 7"/>
          <p:cNvSpPr txBox="1"/>
          <p:nvPr/>
        </p:nvSpPr>
        <p:spPr>
          <a:xfrm>
            <a:off x="990600" y="1359932"/>
            <a:ext cx="6400800" cy="5847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নিচের সুইচসার্কিটি অংকন করঃ</a:t>
            </a:r>
            <a:endParaRPr lang="en-US" sz="3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518" y="2314574"/>
            <a:ext cx="5556657" cy="3476625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338" y="4330700"/>
            <a:ext cx="4249737" cy="36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0608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782" y="304800"/>
            <a:ext cx="2590800" cy="769441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/>
              <a:t>গ - দল</a:t>
            </a:r>
            <a:endParaRPr lang="en-US" sz="44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7" t="8661" r="-5387"/>
          <a:stretch/>
        </p:blipFill>
        <p:spPr>
          <a:xfrm>
            <a:off x="2438400" y="1920949"/>
            <a:ext cx="4114800" cy="453130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30382" y="1295400"/>
            <a:ext cx="7315200" cy="64633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৪।নিচের সত্যক সারণীগুলো ব্যাখ্যা কর।</a:t>
            </a:r>
            <a:r>
              <a:rPr lang="bn-BD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681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05000"/>
            <a:ext cx="8153400" cy="4495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n-BD" sz="3200" dirty="0" smtClean="0"/>
              <a:t>১</a:t>
            </a:r>
            <a:r>
              <a:rPr lang="en-US" sz="3200" dirty="0" smtClean="0"/>
              <a:t>.</a:t>
            </a:r>
            <a:r>
              <a:rPr lang="bn-BD" sz="3200" dirty="0" smtClean="0"/>
              <a:t>লজিক  গেইট কাকে বলে ?</a:t>
            </a:r>
          </a:p>
          <a:p>
            <a:pPr marL="0" indent="0">
              <a:buNone/>
            </a:pPr>
            <a:r>
              <a:rPr lang="bn-BD" sz="3200" dirty="0" smtClean="0">
                <a:solidFill>
                  <a:srgbClr val="C00000"/>
                </a:solidFill>
              </a:rPr>
              <a:t>২</a:t>
            </a:r>
            <a:r>
              <a:rPr lang="en-US" sz="3200" dirty="0" smtClean="0">
                <a:solidFill>
                  <a:srgbClr val="C00000"/>
                </a:solidFill>
              </a:rPr>
              <a:t>.</a:t>
            </a:r>
            <a:r>
              <a:rPr lang="bn-BD" sz="3200" dirty="0" smtClean="0">
                <a:solidFill>
                  <a:srgbClr val="C00000"/>
                </a:solidFill>
              </a:rPr>
              <a:t>মৌলিক গেইট কত প্রকার ও কী কী ?</a:t>
            </a:r>
          </a:p>
          <a:p>
            <a:pPr marL="0" indent="0">
              <a:buNone/>
            </a:pPr>
            <a:r>
              <a:rPr lang="bn-BD" sz="3200" dirty="0" smtClean="0"/>
              <a:t>৩</a:t>
            </a:r>
            <a:r>
              <a:rPr lang="en-US" sz="3200" dirty="0" smtClean="0"/>
              <a:t>.</a:t>
            </a:r>
            <a:r>
              <a:rPr lang="bn-BD" sz="3200" dirty="0">
                <a:solidFill>
                  <a:srgbClr val="C00000"/>
                </a:solidFill>
              </a:rPr>
              <a:t> </a:t>
            </a:r>
            <a:r>
              <a:rPr lang="bn-BD" sz="3200" dirty="0" smtClean="0">
                <a:solidFill>
                  <a:srgbClr val="C00000"/>
                </a:solidFill>
              </a:rPr>
              <a:t>গেইটটির নাম বল </a:t>
            </a:r>
            <a:endParaRPr lang="en-US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685800"/>
            <a:ext cx="3352800" cy="1066800"/>
          </a:xfrm>
          <a:solidFill>
            <a:srgbClr val="FFC000"/>
          </a:solidFill>
        </p:spPr>
        <p:txBody>
          <a:bodyPr>
            <a:noAutofit/>
          </a:bodyPr>
          <a:lstStyle/>
          <a:p>
            <a:r>
              <a:rPr lang="bn-BD" sz="6000" dirty="0" smtClean="0"/>
              <a:t>মূল্যায়ন</a:t>
            </a:r>
            <a:endParaRPr lang="en-US" sz="6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953000" y="4622677"/>
            <a:ext cx="1943100" cy="1943100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3810000" y="4599524"/>
            <a:ext cx="990600" cy="4065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61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2.59259E-6 C 0.01424 0.00208 0.02674 0.0081 0.04097 0.01018 C 0.05052 0.01852 0.05486 0.01667 0.06823 0.01829 C 0.07986 0.02292 0.06354 0.01574 0.08038 0.02616 C 0.08472 0.0287 0.08941 0.03055 0.09392 0.03241 C 0.09705 0.0338 0.1 0.03495 0.10313 0.03634 C 0.10469 0.03704 0.10764 0.03842 0.10764 0.03842 " pathEditMode="relative" ptsTypes="ffffffA">
                                      <p:cBhvr>
                                        <p:cTn id="3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 animBg="1"/>
      <p:bldP spid="6" grpId="0" animBg="1"/>
      <p:bldP spid="6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331478"/>
            <a:ext cx="7391400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৪।নিচের সত্যক সারণীটির </a:t>
            </a:r>
            <a:r>
              <a:rPr lang="en-US" sz="3200" dirty="0" smtClean="0"/>
              <a:t>OUTPUT </a:t>
            </a:r>
            <a:r>
              <a:rPr lang="bn-BD" sz="3200" dirty="0" smtClean="0"/>
              <a:t>গুলো বল।  </a:t>
            </a:r>
            <a:endParaRPr lang="en-US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9475846"/>
              </p:ext>
            </p:extLst>
          </p:nvPr>
        </p:nvGraphicFramePr>
        <p:xfrm>
          <a:off x="1219200" y="2438400"/>
          <a:ext cx="6276108" cy="425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9027"/>
                <a:gridCol w="1569027"/>
                <a:gridCol w="1569027"/>
                <a:gridCol w="1569027"/>
              </a:tblGrid>
              <a:tr h="533400">
                <a:tc gridSpan="3"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INPUT</a:t>
                      </a:r>
                      <a:endParaRPr lang="en-US" sz="3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OUTPUT</a:t>
                      </a:r>
                      <a:endParaRPr lang="en-US" sz="2800" dirty="0"/>
                    </a:p>
                  </a:txBody>
                  <a:tcPr/>
                </a:tc>
              </a:tr>
              <a:tr h="4597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Y=A+B+C</a:t>
                      </a:r>
                      <a:endParaRPr lang="en-US" dirty="0"/>
                    </a:p>
                  </a:txBody>
                  <a:tcPr/>
                </a:tc>
              </a:tr>
              <a:tr h="4597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4597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4597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4597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4597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4597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4597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1921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819400"/>
            <a:ext cx="8305800" cy="2667000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bn-BD" sz="4400" dirty="0" smtClean="0"/>
              <a:t>১</a:t>
            </a:r>
            <a:r>
              <a:rPr lang="en-US" sz="4400" dirty="0" smtClean="0"/>
              <a:t>. </a:t>
            </a:r>
            <a:r>
              <a:rPr lang="bn-BD" sz="4400" dirty="0" smtClean="0"/>
              <a:t>লজিক  গেইটের প্রয়োজনীয়তা </a:t>
            </a:r>
            <a:r>
              <a:rPr lang="en-US" sz="4400" dirty="0" smtClean="0"/>
              <a:t> 	</a:t>
            </a:r>
            <a:r>
              <a:rPr lang="bn-BD" sz="4400" dirty="0" smtClean="0"/>
              <a:t>ব্যাখ্যা কর।</a:t>
            </a:r>
          </a:p>
          <a:p>
            <a:pPr marL="514350" indent="-514350">
              <a:buAutoNum type="arabicPeriod"/>
            </a:pPr>
            <a:endParaRPr lang="bn-BD" sz="3600" dirty="0" smtClean="0"/>
          </a:p>
          <a:p>
            <a:pPr marL="514350" indent="-514350">
              <a:buAutoNum type="arabicPeriod"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609600"/>
            <a:ext cx="4800600" cy="914400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bn-BD" sz="6000" dirty="0" smtClean="0"/>
              <a:t>বাড়ির কাজ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618928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772" y="3429000"/>
            <a:ext cx="6255330" cy="27432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772" y="750331"/>
            <a:ext cx="5960828" cy="2838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223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omposite">
  <a:themeElements>
    <a:clrScheme name="Composite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Composit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mpos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10000"/>
                <a:lumMod val="80000"/>
              </a:schemeClr>
            </a:gs>
            <a:gs pos="79000">
              <a:schemeClr val="phClr">
                <a:tint val="100000"/>
                <a:shade val="90000"/>
                <a:satMod val="105000"/>
                <a:lumMod val="10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1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hade val="100000"/>
                <a:satMod val="100000"/>
                <a:lumMod val="110000"/>
              </a:schemeClr>
            </a:gs>
            <a:gs pos="83000">
              <a:schemeClr val="phClr">
                <a:shade val="75000"/>
                <a:satMod val="200000"/>
              </a:schemeClr>
            </a:gs>
            <a:gs pos="100000">
              <a:schemeClr val="phClr">
                <a:shade val="90000"/>
                <a:satMod val="200000"/>
              </a:schemeClr>
            </a:gs>
          </a:gsLst>
          <a:path path="circle">
            <a:fillToRect l="75000" t="100000" b="3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omposite">
  <a:themeElements>
    <a:clrScheme name="Composite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Composit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mpos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10000"/>
                <a:lumMod val="80000"/>
              </a:schemeClr>
            </a:gs>
            <a:gs pos="79000">
              <a:schemeClr val="phClr">
                <a:tint val="100000"/>
                <a:shade val="90000"/>
                <a:satMod val="105000"/>
                <a:lumMod val="10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1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hade val="100000"/>
                <a:satMod val="100000"/>
                <a:lumMod val="110000"/>
              </a:schemeClr>
            </a:gs>
            <a:gs pos="83000">
              <a:schemeClr val="phClr">
                <a:shade val="75000"/>
                <a:satMod val="200000"/>
              </a:schemeClr>
            </a:gs>
            <a:gs pos="100000">
              <a:schemeClr val="phClr">
                <a:shade val="90000"/>
                <a:satMod val="200000"/>
              </a:schemeClr>
            </a:gs>
          </a:gsLst>
          <a:path path="circle">
            <a:fillToRect l="75000" t="100000" b="3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Composite</Template>
  <TotalTime>1023</TotalTime>
  <Words>733</Words>
  <Application>Microsoft Office PowerPoint</Application>
  <PresentationFormat>On-screen Show (4:3)</PresentationFormat>
  <Paragraphs>479</Paragraphs>
  <Slides>32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34" baseType="lpstr">
      <vt:lpstr>Composite</vt:lpstr>
      <vt:lpstr>1_Composite</vt:lpstr>
      <vt:lpstr>PowerPoint Presentation</vt:lpstr>
      <vt:lpstr>পরিচিতি</vt:lpstr>
      <vt:lpstr>পাঠ পরিচিতি</vt:lpstr>
      <vt:lpstr> শিখনফল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LOOK AND SAY</vt:lpstr>
      <vt:lpstr>LOOK AND SAY</vt:lpstr>
      <vt:lpstr>PowerPoint Presentation</vt:lpstr>
      <vt:lpstr>PowerPoint Presentation</vt:lpstr>
      <vt:lpstr>PowerPoint Presentation</vt:lpstr>
      <vt:lpstr>LOOK AND SAY</vt:lpstr>
      <vt:lpstr>LOOK AND SAY</vt:lpstr>
      <vt:lpstr>PowerPoint Presentation</vt:lpstr>
      <vt:lpstr>PowerPoint Presentation</vt:lpstr>
      <vt:lpstr>PowerPoint Presentation</vt:lpstr>
      <vt:lpstr>LOOK AND SAY</vt:lpstr>
      <vt:lpstr>LOOK AND SAY</vt:lpstr>
      <vt:lpstr>PowerPoint Presentation</vt:lpstr>
      <vt:lpstr>দলীয় কাজ</vt:lpstr>
      <vt:lpstr>PowerPoint Presentation</vt:lpstr>
      <vt:lpstr>PowerPoint Presentation</vt:lpstr>
      <vt:lpstr>মূল্যায়ন</vt:lpstr>
      <vt:lpstr>PowerPoint Presentation</vt:lpstr>
      <vt:lpstr>বাড়ির কাজ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 </dc:title>
  <dc:creator>TSS</dc:creator>
  <cp:lastModifiedBy>TSS</cp:lastModifiedBy>
  <cp:revision>252</cp:revision>
  <dcterms:created xsi:type="dcterms:W3CDTF">2013-02-05T03:15:52Z</dcterms:created>
  <dcterms:modified xsi:type="dcterms:W3CDTF">2013-09-14T07:05:37Z</dcterms:modified>
</cp:coreProperties>
</file>