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9" r:id="rId14"/>
    <p:sldId id="268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2" d="100"/>
          <a:sy n="112" d="100"/>
        </p:scale>
        <p:origin x="-156" y="16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3533-1B93-47E2-9988-566FFD3D2711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1C7-59B1-4C00-825D-1698E180B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05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3533-1B93-47E2-9988-566FFD3D2711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1C7-59B1-4C00-825D-1698E180B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56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3533-1B93-47E2-9988-566FFD3D2711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1C7-59B1-4C00-825D-1698E180B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584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3533-1B93-47E2-9988-566FFD3D2711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1C7-59B1-4C00-825D-1698E180B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32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3533-1B93-47E2-9988-566FFD3D2711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1C7-59B1-4C00-825D-1698E180B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766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3533-1B93-47E2-9988-566FFD3D2711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1C7-59B1-4C00-825D-1698E180B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746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3533-1B93-47E2-9988-566FFD3D2711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1C7-59B1-4C00-825D-1698E180B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592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3533-1B93-47E2-9988-566FFD3D2711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1C7-59B1-4C00-825D-1698E180B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228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3533-1B93-47E2-9988-566FFD3D2711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1C7-59B1-4C00-825D-1698E180B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2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3533-1B93-47E2-9988-566FFD3D2711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1C7-59B1-4C00-825D-1698E180B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91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3533-1B93-47E2-9988-566FFD3D2711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B1C7-59B1-4C00-825D-1698E180B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96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E3533-1B93-47E2-9988-566FFD3D2711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B1C7-59B1-4C00-825D-1698E180B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330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takandihighschool.com/" TargetMode="External"/><Relationship Id="rId2" Type="http://schemas.openxmlformats.org/officeDocument/2006/relationships/hyperlink" Target="mailto:mshazaman@yahoo.co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সুস্বাগতম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81000" y="1828800"/>
            <a:ext cx="8305800" cy="5029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 descr="Golab ful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905000"/>
            <a:ext cx="8305801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15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520031"/>
            <a:ext cx="6477000" cy="4857750"/>
          </a:xfr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400" b="0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পরিচিতি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68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মোহাম্মদ শাহজামান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>
              <a:buNone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বাতাকান্দি উচ্চ বিদ্যালয়</a:t>
            </a:r>
          </a:p>
          <a:p>
            <a:pPr>
              <a:buNone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তিতাস, কুমিল্লা।</a:t>
            </a:r>
          </a:p>
          <a:p>
            <a:pPr>
              <a:buNone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01933013841</a:t>
            </a:r>
          </a:p>
          <a:p>
            <a:pPr>
              <a:buNone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Email: </a:t>
            </a:r>
            <a:r>
              <a:rPr lang="en-US" sz="2400" dirty="0" smtClean="0">
                <a:latin typeface="NikoshBAN" pitchFamily="2" charset="0"/>
                <a:cs typeface="NikoshBAN" pitchFamily="2" charset="0"/>
                <a:hlinkClick r:id="rId2"/>
              </a:rPr>
              <a:t>mshazaman@yahoo.com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400" smtClean="0">
                <a:latin typeface="Academy Engraved LET" pitchFamily="2" charset="0"/>
                <a:cs typeface="NikoshBAN" pitchFamily="2" charset="0"/>
              </a:rPr>
              <a:t>Web:www.shuvoh24.apollowebservices.com</a:t>
            </a:r>
            <a:r>
              <a:rPr lang="en-US" sz="2400" smtClean="0"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en-US" sz="2400" dirty="0" smtClean="0">
                <a:latin typeface="NikoshBAN" pitchFamily="2" charset="0"/>
                <a:cs typeface="NikoshBAN" pitchFamily="2" charset="0"/>
                <a:hlinkClick r:id="rId3"/>
              </a:rPr>
              <a:t>www.batakandihighschool.com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www.ictinedubd.ning.com/mohammadshahzaman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97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শিখণফলঃ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১। বঙবন্ধুর জীবনাদর্শণ সম্পর্কে লিখতে পারবে। 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২। জসীম উদ্দীন-এর জীবন চরিত্র লিখতে পারবে।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৩। শব্দার্থ বা টীকা বলতে পারবে।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৪। সারাংশ লিখতে পারবে।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৫। বঙ্গবন্ধুকে বাংলাদেশের “মুকুটবিহীন প্রমূর্তরাজ”  বলা হয়            কেন?</a:t>
            </a:r>
          </a:p>
          <a:p>
            <a:pPr marL="0" indent="0"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55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ছবিটি কার?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600200"/>
            <a:ext cx="5791200" cy="5203936"/>
          </a:xfrm>
        </p:spPr>
      </p:pic>
    </p:spTree>
    <p:extLst>
      <p:ext uri="{BB962C8B-B14F-4D97-AF65-F5344CB8AC3E}">
        <p14:creationId xmlns:p14="http://schemas.microsoft.com/office/powerpoint/2010/main" val="278070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আস আমরা “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বঙ্গবন্ধু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” কবিতা পড়ি 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bn-BD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বঙ্গবন্ধু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4400" i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জসীম উদ্দীন</a:t>
            </a:r>
          </a:p>
          <a:p>
            <a:pPr marL="0" indent="0"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সপ্তম শ্রেণি  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সময়ঃ ৫০ মিনিট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27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ছবির লোকটি চিনতে পেরেছ?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524000"/>
            <a:ext cx="5334000" cy="5334000"/>
          </a:xfrm>
        </p:spPr>
      </p:pic>
    </p:spTree>
    <p:extLst>
      <p:ext uri="{BB962C8B-B14F-4D97-AF65-F5344CB8AC3E}">
        <p14:creationId xmlns:p14="http://schemas.microsoft.com/office/powerpoint/2010/main" val="354396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কবি জসীম উদ্দীন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514600"/>
            <a:ext cx="1905000" cy="2676525"/>
          </a:xfrm>
        </p:spPr>
      </p:pic>
      <p:sp>
        <p:nvSpPr>
          <p:cNvPr id="5" name="Right Arrow 4"/>
          <p:cNvSpPr/>
          <p:nvPr/>
        </p:nvSpPr>
        <p:spPr>
          <a:xfrm>
            <a:off x="5638800" y="1981200"/>
            <a:ext cx="1219200" cy="8896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>
                <a:solidFill>
                  <a:srgbClr val="FF0000"/>
                </a:solidFill>
              </a:rPr>
              <a:t>মৃত্যু</a:t>
            </a:r>
            <a:r>
              <a:rPr lang="bn-BD" dirty="0"/>
              <a:t> 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5638800" y="4570970"/>
            <a:ext cx="2209800" cy="1143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/>
              <a:t>“</a:t>
            </a:r>
            <a:r>
              <a:rPr lang="bn-BD" dirty="0">
                <a:solidFill>
                  <a:srgbClr val="FF0000"/>
                </a:solidFill>
              </a:rPr>
              <a:t>ডালিম কুমার”</a:t>
            </a:r>
            <a:r>
              <a:rPr lang="en-US" dirty="0">
                <a:solidFill>
                  <a:srgbClr val="FF0000"/>
                </a:solidFill>
              </a:rPr>
              <a:t>…?</a:t>
            </a:r>
          </a:p>
        </p:txBody>
      </p:sp>
      <p:sp>
        <p:nvSpPr>
          <p:cNvPr id="7" name="Left Arrow 6"/>
          <p:cNvSpPr/>
          <p:nvPr/>
        </p:nvSpPr>
        <p:spPr>
          <a:xfrm>
            <a:off x="1524000" y="2819400"/>
            <a:ext cx="1676400" cy="1143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>
                <a:solidFill>
                  <a:srgbClr val="FF0000"/>
                </a:solidFill>
              </a:rPr>
              <a:t>জন্ম</a:t>
            </a:r>
            <a:r>
              <a:rPr lang="bn-BD" dirty="0"/>
              <a:t> </a:t>
            </a:r>
            <a:endParaRPr lang="en-US" dirty="0"/>
          </a:p>
        </p:txBody>
      </p:sp>
      <p:sp>
        <p:nvSpPr>
          <p:cNvPr id="8" name="Left Arrow 7"/>
          <p:cNvSpPr/>
          <p:nvPr/>
        </p:nvSpPr>
        <p:spPr>
          <a:xfrm>
            <a:off x="1524000" y="4495800"/>
            <a:ext cx="1676400" cy="1143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>
                <a:solidFill>
                  <a:srgbClr val="FF0000"/>
                </a:solidFill>
              </a:rPr>
              <a:t>বিখ্যাত বই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09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সরব পাঠ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r>
              <a:rPr lang="bn-BD" dirty="0"/>
              <a:t>বঙ্গবন্ধু</a:t>
            </a:r>
            <a:endParaRPr lang="en-US" dirty="0"/>
          </a:p>
          <a:p>
            <a:r>
              <a:rPr lang="bn-BD" b="1" dirty="0"/>
              <a:t>জসীমউদ্দীন</a:t>
            </a:r>
            <a:endParaRPr lang="en-US" dirty="0"/>
          </a:p>
          <a:p>
            <a:r>
              <a:rPr lang="bn-BD" dirty="0"/>
              <a:t>মুজিবুর রহমান</a:t>
            </a:r>
            <a:endParaRPr lang="en-US" dirty="0"/>
          </a:p>
          <a:p>
            <a:r>
              <a:rPr lang="bn-BD" dirty="0"/>
              <a:t>ওই নামে যেন বিসুভিয়াসের অগ্নি-উগারী বান।</a:t>
            </a:r>
            <a:endParaRPr lang="en-US" dirty="0"/>
          </a:p>
          <a:p>
            <a:r>
              <a:rPr lang="bn-BD" dirty="0"/>
              <a:t>বঙ্গদেশের এ প্রান্ত হতে সকল প্রান্ত ছেয়ে,</a:t>
            </a:r>
            <a:endParaRPr lang="en-US" dirty="0"/>
          </a:p>
          <a:p>
            <a:r>
              <a:rPr lang="bn-BD" dirty="0"/>
              <a:t>জ্বালায়  জ্বলিছে মহাকালানল ঝঞ্ঝা-অশনি বেয়ে।</a:t>
            </a:r>
            <a:endParaRPr lang="en-US" dirty="0"/>
          </a:p>
          <a:p>
            <a:r>
              <a:rPr lang="bn-BD" dirty="0"/>
              <a:t>মায়ের বুকের ভায়ের বুকের বোনের বুকের জ্বালা,</a:t>
            </a:r>
            <a:endParaRPr lang="en-US" dirty="0"/>
          </a:p>
          <a:p>
            <a:r>
              <a:rPr lang="bn-BD" dirty="0"/>
              <a:t>তব সম্মুখ পথে পথে আজ দেখায়ে চলিছে আলা।</a:t>
            </a:r>
            <a:endParaRPr lang="en-US" dirty="0"/>
          </a:p>
          <a:p>
            <a:r>
              <a:rPr lang="bn-BD" dirty="0"/>
              <a:t>জীবন দানের প্রতিজ্ঞা লয়ে লক্ষ সেনানী পাছে,</a:t>
            </a:r>
            <a:endParaRPr lang="en-US" dirty="0"/>
          </a:p>
          <a:p>
            <a:r>
              <a:rPr lang="bn-BD" dirty="0"/>
              <a:t>তোমার হুকুম তামিলের লাগি সাথে তব চলিয়াছে।</a:t>
            </a:r>
            <a:endParaRPr lang="en-US" dirty="0"/>
          </a:p>
          <a:p>
            <a:r>
              <a:rPr lang="bn-BD" dirty="0"/>
              <a:t>রাজ ভয় আর কারাশৃঙ্খলা হেলায় করেছে জয়</a:t>
            </a:r>
            <a:endParaRPr lang="en-US" dirty="0"/>
          </a:p>
          <a:p>
            <a:r>
              <a:rPr lang="bn-BD" dirty="0"/>
              <a:t>ফা্ঁসির মঞ্চে মহত্ত্ব তব কখনো হয় নি ক্ষয়।</a:t>
            </a:r>
            <a:endParaRPr lang="en-US" dirty="0"/>
          </a:p>
          <a:p>
            <a:r>
              <a:rPr lang="bn-BD" dirty="0"/>
              <a:t>বাংলাদেশের মুকুটবিহীন তুমি প্রমূর্ত রাজ,</a:t>
            </a:r>
            <a:endParaRPr lang="en-US" dirty="0"/>
          </a:p>
          <a:p>
            <a:r>
              <a:rPr lang="bn-BD" dirty="0"/>
              <a:t>প্রতি বাঙালির হৃদয়ে হৃদয়ে তোমার তক্ত-তাজ।</a:t>
            </a:r>
            <a:endParaRPr lang="en-US" dirty="0"/>
          </a:p>
          <a:p>
            <a:r>
              <a:rPr lang="bn-BD" dirty="0"/>
              <a:t>তোমার একটি আঙুল হেলনে অচল যে সরকার</a:t>
            </a:r>
            <a:endParaRPr lang="en-US" dirty="0"/>
          </a:p>
          <a:p>
            <a:r>
              <a:rPr lang="bn-BD" dirty="0"/>
              <a:t>অফিসে অফিসে তালা লেগে গেছে-স্তব্ধ হুকুমদার।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bn-BD" dirty="0"/>
              <a:t>এই বাঙলায় শুনেছি আমরা সকল করিয়া ত্যাগ,</a:t>
            </a:r>
            <a:endParaRPr lang="en-US" dirty="0"/>
          </a:p>
          <a:p>
            <a:r>
              <a:rPr lang="bn-BD" dirty="0"/>
              <a:t>সন্ন্যাসী বেশে দেশ-বন্ধুর শান্ত-মুধুর ডাক।</a:t>
            </a:r>
            <a:endParaRPr lang="en-US" dirty="0"/>
          </a:p>
          <a:p>
            <a:r>
              <a:rPr lang="bn-BD" dirty="0"/>
              <a:t>শুনেছি আমরা গান্ধীর বাণী জীবন করিয়া দান,</a:t>
            </a:r>
            <a:endParaRPr lang="en-US" dirty="0"/>
          </a:p>
          <a:p>
            <a:r>
              <a:rPr lang="bn-BD" dirty="0"/>
              <a:t>মিলাতে পারেনি প্রেম-বন্ধনে হিন্দু-মুসলমান।</a:t>
            </a:r>
            <a:endParaRPr lang="en-US" dirty="0"/>
          </a:p>
          <a:p>
            <a:r>
              <a:rPr lang="bn-BD" dirty="0"/>
              <a:t>তারা যা পারেনি তুমি তা করেছ, ধর্মে ধর্মে আর, </a:t>
            </a:r>
            <a:endParaRPr lang="en-US" dirty="0"/>
          </a:p>
          <a:p>
            <a:r>
              <a:rPr lang="bn-BD" dirty="0"/>
              <a:t>জাতিতে জাতিতে ভুলিয়াছে ভেদ সন্তান বাঙলার।</a:t>
            </a:r>
            <a:endParaRPr lang="en-US" dirty="0"/>
          </a:p>
          <a:p>
            <a:r>
              <a:rPr lang="bn-BD" dirty="0"/>
              <a:t>তোমার হুকুমে রেল-জাহাজের চাকা যে চলেনি আর</a:t>
            </a:r>
            <a:endParaRPr lang="en-US" dirty="0"/>
          </a:p>
          <a:p>
            <a:r>
              <a:rPr lang="bn-BD" dirty="0"/>
              <a:t>হাইকোর্টের বন্ধ দরজা খুলিবে সাধ্য কার।</a:t>
            </a:r>
            <a:endParaRPr lang="en-US" dirty="0"/>
          </a:p>
          <a:p>
            <a:r>
              <a:rPr lang="bn-BD" dirty="0"/>
              <a:t>তোমার হুকুমে তুচ্ছ করিয়া শাসন-ত্রাসন-ভয়,</a:t>
            </a:r>
            <a:endParaRPr lang="en-US" dirty="0"/>
          </a:p>
          <a:p>
            <a:r>
              <a:rPr lang="bn-BD" dirty="0"/>
              <a:t>আমরা বাঙালি মৃত্যুর পথে চলেছে আনিতে জয়।</a:t>
            </a:r>
            <a:endParaRPr lang="en-US" dirty="0"/>
          </a:p>
          <a:p>
            <a:r>
              <a:rPr lang="bn-BD" dirty="0"/>
              <a:t>পথে পথে তারা লিখিল লিখন বুকের রক্ত দিয়ে,</a:t>
            </a:r>
            <a:endParaRPr lang="en-US" dirty="0"/>
          </a:p>
          <a:p>
            <a:r>
              <a:rPr lang="bn-BD" dirty="0"/>
              <a:t>লক্ষ লক্ষ ছুটিল বাঙালি সেই বাণী ফুকারিয়ে।</a:t>
            </a:r>
            <a:endParaRPr lang="en-US" dirty="0"/>
          </a:p>
          <a:p>
            <a:r>
              <a:rPr lang="bn-BD" dirty="0"/>
              <a:t>মরিবার সে কী উন্মাদনা যে, ভয় পালাইলে ভয়ে,</a:t>
            </a:r>
            <a:endParaRPr lang="en-US" dirty="0"/>
          </a:p>
          <a:p>
            <a:r>
              <a:rPr lang="bn-BD" dirty="0"/>
              <a:t>পাগলের মতো ছোটে নর-নারী মৃত্যুরে হাতে লয়ে।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bn-BD" dirty="0"/>
              <a:t>আরো একদিন ধন্য হইব ধন-ধান্যতে ভরা,</a:t>
            </a:r>
            <a:endParaRPr lang="en-US" dirty="0"/>
          </a:p>
          <a:p>
            <a:r>
              <a:rPr lang="bn-BD" dirty="0"/>
              <a:t>জ্ঞানে-গরিমায় হাসিবে এদেশে সীমিত-বসুন্ধারা।</a:t>
            </a:r>
            <a:endParaRPr lang="en-US" dirty="0"/>
          </a:p>
          <a:p>
            <a:r>
              <a:rPr lang="bn-BD" dirty="0"/>
              <a:t>মাঠের পত্রে ফসলেরা আসি ঋতুর বসনে শোভি,</a:t>
            </a:r>
            <a:endParaRPr lang="en-US" dirty="0"/>
          </a:p>
          <a:p>
            <a:r>
              <a:rPr lang="bn-BD" dirty="0"/>
              <a:t>বরণে সুবাসে আকিয়া যাইবে নকসী কাঁথার ছবি।</a:t>
            </a:r>
            <a:endParaRPr lang="en-US" dirty="0"/>
          </a:p>
          <a:p>
            <a:r>
              <a:rPr lang="bn-BD" dirty="0"/>
              <a:t>মানুষে মানুষে রহিবে না ভেদ, সকলে সকলকার,</a:t>
            </a:r>
            <a:endParaRPr lang="en-US" dirty="0"/>
          </a:p>
          <a:p>
            <a:r>
              <a:rPr lang="bn-BD" dirty="0"/>
              <a:t>একসাথে ভাগ করিয়া খাইবে সম্পদ যত মার।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bn-BD" b="1" dirty="0"/>
              <a:t> 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69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3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500"/>
                                        <p:tgtEl>
                                          <p:spTgt spid="3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00"/>
                                        <p:tgtEl>
                                          <p:spTgt spid="3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500"/>
                                        <p:tgtEl>
                                          <p:spTgt spid="3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9" dur="500"/>
                                        <p:tgtEl>
                                          <p:spTgt spid="3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00"/>
                                        <p:tgtEl>
                                          <p:spTgt spid="3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3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500"/>
                                        <p:tgtEl>
                                          <p:spTgt spid="3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00"/>
                                        <p:tgtEl>
                                          <p:spTgt spid="3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9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4" dur="500"/>
                                        <p:tgtEl>
                                          <p:spTgt spid="3">
                                            <p:txEl>
                                              <p:pRg st="39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সারাংশ লিখ 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ও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উপস্হাপণ কর</a:t>
            </a:r>
          </a:p>
          <a:p>
            <a:pPr marL="0" indent="0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2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শব্দার্থ ও টীকা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ভিসুভিয়াস=  ?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তাজ=?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প্রমূর্ত=?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ফুকরিয়া=?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গান্ধী=?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হুকুমদার=?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তামিল=?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হেলা=?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36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শব্দার্থ ও টীকা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ভিসুভিয়াস=  ইতালির নেপ্লস-এ অবস্থিত আগ্নেয়গিরি।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তাজ=মুকুট।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প্রমূর্ত=বিশেষভাবে প্রকাশিত। 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ফুকরিয়া=বাণী।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গান্ধী=ভারতের স্বাধীনতার সংগ্রামের মহান নেতা ও জাতির পিতা। 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হুকুমদার=নির্দেশদাতা।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তামিল=পালন।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হেলা=অবজ্ঞা।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73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/>
              <a:t>কাজঃ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বঙ্গবন্ধুর জীবন ও কর্ম অবলঅম্বনে একটি দেয়ালিকা তৈরি করবে </a:t>
            </a:r>
          </a:p>
        </p:txBody>
      </p:sp>
    </p:spTree>
    <p:extLst>
      <p:ext uri="{BB962C8B-B14F-4D97-AF65-F5344CB8AC3E}">
        <p14:creationId xmlns:p14="http://schemas.microsoft.com/office/powerpoint/2010/main" val="192213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১। কবি জসীম উদ্দীন ছোটদের জন্য কী কী বই লিখেন?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২। বঙ্গবন্ধুকে বাংলাদেশের “মুকুটবিহীন প্রমূর্তরাজ”  বলা হয়            কেন?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৩। “মুজিবুর রহমান” নামটি ভিসুভিয়াসের অগ্নুৎপাতের সাথে তুলনা করা হয়েছে কেন? </a:t>
            </a:r>
          </a:p>
          <a:p>
            <a:pPr marL="0" indent="0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15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ve_blooms_roses,_bunch_of_flowe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85725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38200" y="609600"/>
            <a:ext cx="7620000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3900" b="1" dirty="0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b="1" dirty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68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315</Words>
  <Application>Microsoft Office PowerPoint</Application>
  <PresentationFormat>On-screen Show (4:3)</PresentationFormat>
  <Paragraphs>100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সুস্বাগতম</vt:lpstr>
      <vt:lpstr>PowerPoint Presentation</vt:lpstr>
      <vt:lpstr>মোহাম্মদ শাহজামান</vt:lpstr>
      <vt:lpstr>শিখণফলঃ </vt:lpstr>
      <vt:lpstr>ছবিটি কার? </vt:lpstr>
      <vt:lpstr>আস আমরা “বঙ্গবন্ধু” কবিতা পড়ি   </vt:lpstr>
      <vt:lpstr>ছবির লোকটি চিনতে পেরেছ? </vt:lpstr>
      <vt:lpstr>কবি জসীম উদ্দীন </vt:lpstr>
      <vt:lpstr>সরব পাঠ </vt:lpstr>
      <vt:lpstr>দলীয় কাজ</vt:lpstr>
      <vt:lpstr>শব্দার্থ ও টীকা </vt:lpstr>
      <vt:lpstr>শব্দার্থ ও টীকা </vt:lpstr>
      <vt:lpstr>কাজঃ</vt:lpstr>
      <vt:lpstr>মূল্যায়নঃ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সুস্বাগতম</dc:title>
  <dc:creator>samsung</dc:creator>
  <cp:lastModifiedBy>samsung</cp:lastModifiedBy>
  <cp:revision>14</cp:revision>
  <dcterms:created xsi:type="dcterms:W3CDTF">2013-09-23T13:50:00Z</dcterms:created>
  <dcterms:modified xsi:type="dcterms:W3CDTF">2013-09-24T05:48:18Z</dcterms:modified>
</cp:coreProperties>
</file>