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70" r:id="rId3"/>
    <p:sldId id="266" r:id="rId4"/>
    <p:sldId id="268" r:id="rId5"/>
    <p:sldId id="269" r:id="rId6"/>
    <p:sldId id="272" r:id="rId7"/>
    <p:sldId id="261" r:id="rId8"/>
    <p:sldId id="271" r:id="rId9"/>
    <p:sldId id="276" r:id="rId10"/>
    <p:sldId id="263" r:id="rId11"/>
    <p:sldId id="264" r:id="rId12"/>
    <p:sldId id="265" r:id="rId13"/>
    <p:sldId id="257" r:id="rId14"/>
    <p:sldId id="256" r:id="rId15"/>
    <p:sldId id="258" r:id="rId16"/>
    <p:sldId id="259" r:id="rId17"/>
    <p:sldId id="260" r:id="rId18"/>
    <p:sldId id="273" r:id="rId19"/>
    <p:sldId id="274" r:id="rId20"/>
    <p:sldId id="275" r:id="rId21"/>
    <p:sldId id="277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3399"/>
    <a:srgbClr val="FFFF00"/>
    <a:srgbClr val="FF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588" autoAdjust="0"/>
    <p:restoredTop sz="94434" autoAdjust="0"/>
  </p:normalViewPr>
  <p:slideViewPr>
    <p:cSldViewPr snapToGrid="0">
      <p:cViewPr>
        <p:scale>
          <a:sx n="66" d="100"/>
          <a:sy n="66" d="100"/>
        </p:scale>
        <p:origin x="-624" y="-9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F69E34C-88A9-4467-AB78-E274683EED89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AFCA247-338C-4E48-B507-460F6CD660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76956320"/>
      </p:ext>
    </p:extLst>
  </p:cSld>
  <p:clrMapOvr>
    <a:masterClrMapping/>
  </p:clrMapOvr>
  <p:transition spd="slow">
    <p:newsflash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F69E34C-88A9-4467-AB78-E274683EED89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AFCA247-338C-4E48-B507-460F6CD660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3452886"/>
      </p:ext>
    </p:extLst>
  </p:cSld>
  <p:clrMapOvr>
    <a:masterClrMapping/>
  </p:clrMapOvr>
  <p:transition spd="slow">
    <p:newsflash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F69E34C-88A9-4467-AB78-E274683EED89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AFCA247-338C-4E48-B507-460F6CD660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4856729"/>
      </p:ext>
    </p:extLst>
  </p:cSld>
  <p:clrMapOvr>
    <a:masterClrMapping/>
  </p:clrMapOvr>
  <p:transition spd="slow">
    <p:newsflash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F69E34C-88A9-4467-AB78-E274683EED89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AFCA247-338C-4E48-B507-460F6CD660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9673224"/>
      </p:ext>
    </p:extLst>
  </p:cSld>
  <p:clrMapOvr>
    <a:masterClrMapping/>
  </p:clrMapOvr>
  <p:transition spd="slow">
    <p:newsflash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F69E34C-88A9-4467-AB78-E274683EED89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AFCA247-338C-4E48-B507-460F6CD660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3370076"/>
      </p:ext>
    </p:extLst>
  </p:cSld>
  <p:clrMapOvr>
    <a:masterClrMapping/>
  </p:clrMapOvr>
  <p:transition spd="slow">
    <p:newsflash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F69E34C-88A9-4467-AB78-E274683EED89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AFCA247-338C-4E48-B507-460F6CD660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5592569"/>
      </p:ext>
    </p:extLst>
  </p:cSld>
  <p:clrMapOvr>
    <a:masterClrMapping/>
  </p:clrMapOvr>
  <p:transition spd="slow">
    <p:newsflash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  <a:pPr/>
              <a:t>9/30/2013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90096"/>
      </p:ext>
    </p:extLst>
  </p:cSld>
  <p:clrMapOvr>
    <a:masterClrMapping/>
  </p:clrMapOvr>
  <p:transition spd="slow">
    <p:newsflash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F69E34C-88A9-4467-AB78-E274683EED89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AFCA247-338C-4E48-B507-460F6CD660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3216254"/>
      </p:ext>
    </p:extLst>
  </p:cSld>
  <p:clrMapOvr>
    <a:masterClrMapping/>
  </p:clrMapOvr>
  <p:transition spd="slow">
    <p:newsflash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F69E34C-88A9-4467-AB78-E274683EED89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AFCA247-338C-4E48-B507-460F6CD660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952614"/>
      </p:ext>
    </p:extLst>
  </p:cSld>
  <p:clrMapOvr>
    <a:masterClrMapping/>
  </p:clrMapOvr>
  <p:transition spd="slow">
    <p:newsflash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F69E34C-88A9-4467-AB78-E274683EED89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AFCA247-338C-4E48-B507-460F6CD660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8674565"/>
      </p:ext>
    </p:extLst>
  </p:cSld>
  <p:clrMapOvr>
    <a:masterClrMapping/>
  </p:clrMapOvr>
  <p:transition spd="slow">
    <p:newsflash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F69E34C-88A9-4467-AB78-E274683EED89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AFCA247-338C-4E48-B507-460F6CD660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2901832"/>
      </p:ext>
    </p:extLst>
  </p:cSld>
  <p:clrMapOvr>
    <a:masterClrMapping/>
  </p:clrMapOvr>
  <p:transition spd="slow">
    <p:newsflash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0" y="6488668"/>
            <a:ext cx="3021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মো:লিয়াকত</a:t>
            </a:r>
            <a:r>
              <a:rPr lang="bn-BD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আলী ( লিটন)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7593496" y="6448912"/>
            <a:ext cx="1431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MHS-</a:t>
            </a:r>
            <a:r>
              <a:rPr lang="en-US" b="1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baseline="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Natore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>
            <a:hlinkClick r:id="" action="ppaction://hlinkshowjump?jump=endshow"/>
          </p:cNvPr>
          <p:cNvSpPr txBox="1"/>
          <p:nvPr userDrawn="1"/>
        </p:nvSpPr>
        <p:spPr>
          <a:xfrm>
            <a:off x="4452733" y="6391630"/>
            <a:ext cx="490330" cy="400110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6"/>
          </a:lnRef>
          <a:fillRef idx="1003">
            <a:schemeClr val="dk1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2000" b="1" cap="none" spc="0" dirty="0" smtClean="0">
                <a:ln>
                  <a:solidFill>
                    <a:srgbClr val="FFFF00"/>
                  </a:solidFill>
                </a:ln>
                <a:solidFill>
                  <a:schemeClr val="accent3"/>
                </a:solidFill>
                <a:effectLst/>
                <a:sym typeface="Webdings" panose="05030102010509060703" pitchFamily="18" charset="2"/>
              </a:rPr>
              <a:t></a:t>
            </a:r>
            <a:endParaRPr lang="en-US" sz="2000" b="1" cap="none" spc="0" dirty="0">
              <a:ln>
                <a:solidFill>
                  <a:srgbClr val="FFFF00"/>
                </a:solidFill>
              </a:ln>
              <a:solidFill>
                <a:schemeClr val="accent3"/>
              </a:solidFill>
              <a:effectLst/>
            </a:endParaRPr>
          </a:p>
        </p:txBody>
      </p:sp>
      <p:sp>
        <p:nvSpPr>
          <p:cNvPr id="7" name="TextBox 6">
            <a:hlinkClick r:id="" action="ppaction://hlinkshowjump?jump=nextslide"/>
          </p:cNvPr>
          <p:cNvSpPr txBox="1"/>
          <p:nvPr userDrawn="1"/>
        </p:nvSpPr>
        <p:spPr>
          <a:xfrm>
            <a:off x="4943063" y="6391630"/>
            <a:ext cx="490330" cy="400110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6"/>
          </a:lnRef>
          <a:fillRef idx="1003">
            <a:schemeClr val="dk1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2000" b="1" cap="none" spc="0" dirty="0" smtClean="0">
                <a:ln>
                  <a:solidFill>
                    <a:srgbClr val="FFFF00"/>
                  </a:solidFill>
                </a:ln>
                <a:solidFill>
                  <a:schemeClr val="accent3"/>
                </a:solidFill>
                <a:effectLst/>
                <a:sym typeface="Webdings" panose="05030102010509060703" pitchFamily="18" charset="2"/>
              </a:rPr>
              <a:t></a:t>
            </a:r>
            <a:endParaRPr lang="en-US" sz="2000" b="1" cap="none" spc="0" dirty="0">
              <a:ln>
                <a:solidFill>
                  <a:srgbClr val="FFFF00"/>
                </a:solidFill>
              </a:ln>
              <a:solidFill>
                <a:schemeClr val="accent3"/>
              </a:solidFill>
              <a:effectLst/>
            </a:endParaRPr>
          </a:p>
        </p:txBody>
      </p:sp>
      <p:sp>
        <p:nvSpPr>
          <p:cNvPr id="8" name="TextBox 7">
            <a:hlinkClick r:id="" action="ppaction://hlinkshowjump?jump=lastslide"/>
          </p:cNvPr>
          <p:cNvSpPr txBox="1"/>
          <p:nvPr userDrawn="1"/>
        </p:nvSpPr>
        <p:spPr>
          <a:xfrm>
            <a:off x="5433393" y="6391630"/>
            <a:ext cx="490330" cy="400110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6"/>
          </a:lnRef>
          <a:fillRef idx="1003">
            <a:schemeClr val="dk1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2000" b="1" cap="none" spc="0" dirty="0" smtClean="0">
                <a:ln>
                  <a:solidFill>
                    <a:srgbClr val="FFFF00"/>
                  </a:solidFill>
                </a:ln>
                <a:solidFill>
                  <a:schemeClr val="accent3"/>
                </a:solidFill>
                <a:effectLst/>
                <a:sym typeface="Webdings" panose="05030102010509060703" pitchFamily="18" charset="2"/>
              </a:rPr>
              <a:t></a:t>
            </a:r>
            <a:endParaRPr lang="en-US" sz="2000" b="1" cap="none" spc="0" dirty="0">
              <a:ln>
                <a:solidFill>
                  <a:srgbClr val="FFFF00"/>
                </a:solidFill>
              </a:ln>
              <a:solidFill>
                <a:schemeClr val="accent3"/>
              </a:solidFill>
              <a:effectLst/>
            </a:endParaRPr>
          </a:p>
        </p:txBody>
      </p:sp>
      <p:sp>
        <p:nvSpPr>
          <p:cNvPr id="9" name="TextBox 8">
            <a:hlinkClick r:id="" action="ppaction://hlinkshowjump?jump=previousslide"/>
          </p:cNvPr>
          <p:cNvSpPr txBox="1"/>
          <p:nvPr userDrawn="1"/>
        </p:nvSpPr>
        <p:spPr>
          <a:xfrm>
            <a:off x="3962403" y="6391630"/>
            <a:ext cx="490330" cy="400110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6"/>
          </a:lnRef>
          <a:fillRef idx="1003">
            <a:schemeClr val="dk1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2000" b="1" cap="none" spc="0" dirty="0" smtClean="0">
                <a:ln>
                  <a:solidFill>
                    <a:srgbClr val="FFFF00"/>
                  </a:solidFill>
                </a:ln>
                <a:solidFill>
                  <a:schemeClr val="accent3"/>
                </a:solidFill>
                <a:effectLst/>
                <a:sym typeface="Webdings" panose="05030102010509060703" pitchFamily="18" charset="2"/>
              </a:rPr>
              <a:t></a:t>
            </a:r>
            <a:endParaRPr lang="en-US" sz="2000" b="1" cap="none" spc="0" dirty="0">
              <a:ln>
                <a:solidFill>
                  <a:srgbClr val="FFFF00"/>
                </a:solidFill>
              </a:ln>
              <a:solidFill>
                <a:schemeClr val="accent3"/>
              </a:solidFill>
              <a:effectLst/>
            </a:endParaRPr>
          </a:p>
        </p:txBody>
      </p:sp>
      <p:sp>
        <p:nvSpPr>
          <p:cNvPr id="10" name="TextBox 9">
            <a:hlinkClick r:id="" action="ppaction://hlinkshowjump?jump=firstslide"/>
          </p:cNvPr>
          <p:cNvSpPr txBox="1"/>
          <p:nvPr userDrawn="1"/>
        </p:nvSpPr>
        <p:spPr>
          <a:xfrm>
            <a:off x="3472073" y="6391630"/>
            <a:ext cx="490330" cy="400110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6"/>
          </a:lnRef>
          <a:fillRef idx="1003">
            <a:schemeClr val="dk1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2000" b="1" cap="none" spc="0" dirty="0" smtClean="0">
                <a:ln>
                  <a:solidFill>
                    <a:srgbClr val="FFFF00"/>
                  </a:solidFill>
                </a:ln>
                <a:solidFill>
                  <a:schemeClr val="accent3"/>
                </a:solidFill>
                <a:effectLst/>
                <a:sym typeface="Webdings" panose="05030102010509060703" pitchFamily="18" charset="2"/>
              </a:rPr>
              <a:t></a:t>
            </a:r>
            <a:endParaRPr lang="en-US" sz="2000" b="1" cap="none" spc="0" dirty="0">
              <a:ln>
                <a:solidFill>
                  <a:srgbClr val="FFFF00"/>
                </a:solidFill>
              </a:ln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1847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newsflash/>
    <p:sndAc>
      <p:stSnd>
        <p:snd r:embed="rId13" name="chimes.wav"/>
      </p:stSnd>
    </p:sndAc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slide" Target="slide3.xml"/><Relationship Id="rId18" Type="http://schemas.openxmlformats.org/officeDocument/2006/relationships/image" Target="../media/image7.png"/><Relationship Id="rId3" Type="http://schemas.openxmlformats.org/officeDocument/2006/relationships/slide" Target="slide2.xml"/><Relationship Id="rId21" Type="http://schemas.microsoft.com/office/2007/relationships/hdphoto" Target="../media/hdphoto2.wdp"/><Relationship Id="rId7" Type="http://schemas.openxmlformats.org/officeDocument/2006/relationships/slide" Target="slide11.xml"/><Relationship Id="rId12" Type="http://schemas.openxmlformats.org/officeDocument/2006/relationships/slide" Target="slide18.xml"/><Relationship Id="rId17" Type="http://schemas.openxmlformats.org/officeDocument/2006/relationships/slide" Target="slide13.xml"/><Relationship Id="rId2" Type="http://schemas.openxmlformats.org/officeDocument/2006/relationships/audio" Target="../media/audio1.wav"/><Relationship Id="rId16" Type="http://schemas.openxmlformats.org/officeDocument/2006/relationships/slide" Target="slide6.xml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0.xml"/><Relationship Id="rId11" Type="http://schemas.openxmlformats.org/officeDocument/2006/relationships/slide" Target="slide17.xml"/><Relationship Id="rId5" Type="http://schemas.openxmlformats.org/officeDocument/2006/relationships/slide" Target="slide8.xml"/><Relationship Id="rId15" Type="http://schemas.openxmlformats.org/officeDocument/2006/relationships/slide" Target="slide14.xml"/><Relationship Id="rId10" Type="http://schemas.openxmlformats.org/officeDocument/2006/relationships/slide" Target="slide16.xml"/><Relationship Id="rId19" Type="http://schemas.microsoft.com/office/2007/relationships/hdphoto" Target="../media/hdphoto1.wdp"/><Relationship Id="rId4" Type="http://schemas.openxmlformats.org/officeDocument/2006/relationships/slide" Target="slide5.xml"/><Relationship Id="rId9" Type="http://schemas.openxmlformats.org/officeDocument/2006/relationships/slide" Target="slide15.xml"/><Relationship Id="rId14" Type="http://schemas.openxmlformats.org/officeDocument/2006/relationships/slide" Target="slide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12.png"/><Relationship Id="rId4" Type="http://schemas.openxmlformats.org/officeDocument/2006/relationships/image" Target="../media/image11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2.png"/><Relationship Id="rId4" Type="http://schemas.openxmlformats.org/officeDocument/2006/relationships/image" Target="../media/image1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2.png"/><Relationship Id="rId4" Type="http://schemas.openxmlformats.org/officeDocument/2006/relationships/image" Target="../media/image11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9.gif"/><Relationship Id="rId7" Type="http://schemas.openxmlformats.org/officeDocument/2006/relationships/image" Target="../media/image23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gif"/><Relationship Id="rId5" Type="http://schemas.openxmlformats.org/officeDocument/2006/relationships/image" Target="../media/image21.gif"/><Relationship Id="rId4" Type="http://schemas.openxmlformats.org/officeDocument/2006/relationships/image" Target="../media/image2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60862" y="1048433"/>
            <a:ext cx="8297363" cy="403860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DownPour">
              <a:avLst>
                <a:gd name="adj1" fmla="val 20931713"/>
                <a:gd name="adj2" fmla="val 27242"/>
              </a:avLst>
            </a:prstTxWarp>
            <a:spAutoFit/>
            <a:scene3d>
              <a:camera prst="obliqueTopRight"/>
              <a:lightRig rig="threePt" dir="t"/>
            </a:scene3d>
          </a:bodyPr>
          <a:lstStyle/>
          <a:p>
            <a:pPr algn="ctr"/>
            <a:r>
              <a:rPr lang="bn-BD" sz="13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innerShdw blurRad="63500" dist="50800" dir="2700000">
                    <a:prstClr val="black">
                      <a:alpha val="50000"/>
                    </a:prstClr>
                  </a:innerShdw>
                  <a:reflection blurRad="12700" stA="28000" endPos="45000" dist="1000" dir="5400000" sy="-100000" algn="bl" rotWithShape="0"/>
                </a:effectLst>
              </a:rPr>
              <a:t>স্বাগতম</a:t>
            </a:r>
            <a:endParaRPr lang="en-US" sz="13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innerShdw blurRad="63500" dist="50800" dir="2700000">
                  <a:prstClr val="black">
                    <a:alpha val="50000"/>
                  </a:prstClr>
                </a:innerShdw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Picture 2" descr="G:\Animation\blomst093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448304"/>
            <a:ext cx="2590800" cy="674914"/>
          </a:xfrm>
          <a:prstGeom prst="rect">
            <a:avLst/>
          </a:prstGeom>
          <a:noFill/>
        </p:spPr>
      </p:pic>
      <p:pic>
        <p:nvPicPr>
          <p:cNvPr id="5" name="Picture 2" descr="G:\Animation\blomst093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0" y="5475518"/>
            <a:ext cx="2819400" cy="674914"/>
          </a:xfrm>
          <a:prstGeom prst="rect">
            <a:avLst/>
          </a:prstGeom>
          <a:noFill/>
        </p:spPr>
      </p:pic>
      <p:pic>
        <p:nvPicPr>
          <p:cNvPr id="6" name="Picture 2" descr="G:\Animation\blomst093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5475518"/>
            <a:ext cx="2819400" cy="674914"/>
          </a:xfrm>
          <a:prstGeom prst="rect">
            <a:avLst/>
          </a:prstGeom>
          <a:noFill/>
        </p:spPr>
      </p:pic>
      <p:pic>
        <p:nvPicPr>
          <p:cNvPr id="7" name="Picture 4" descr="G:\Animation\flowr020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718424">
            <a:off x="189603" y="1094697"/>
            <a:ext cx="1640477" cy="2609850"/>
          </a:xfrm>
          <a:prstGeom prst="rect">
            <a:avLst/>
          </a:prstGeom>
          <a:noFill/>
        </p:spPr>
      </p:pic>
      <p:pic>
        <p:nvPicPr>
          <p:cNvPr id="8" name="Picture 4" descr="G:\Animation\flowr020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9025579">
            <a:off x="7362826" y="1063352"/>
            <a:ext cx="1562100" cy="2485159"/>
          </a:xfrm>
          <a:prstGeom prst="rect">
            <a:avLst/>
          </a:prstGeom>
          <a:noFill/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69929" y="1328738"/>
            <a:ext cx="2775990" cy="1972632"/>
          </a:xfrm>
          <a:prstGeom prst="rect">
            <a:avLst/>
          </a:prstGeom>
        </p:spPr>
      </p:pic>
      <p:pic>
        <p:nvPicPr>
          <p:cNvPr id="10" name="Picture 2" descr="H:\image\Welcome-18-june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04737" y="286268"/>
            <a:ext cx="1693529" cy="346867"/>
          </a:xfrm>
          <a:prstGeom prst="rect">
            <a:avLst/>
          </a:prstGeom>
          <a:noFill/>
        </p:spPr>
      </p:pic>
      <p:pic>
        <p:nvPicPr>
          <p:cNvPr id="11" name="Picture 2" descr="H:\image\Welcome-18-june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67400" y="286268"/>
            <a:ext cx="1693529" cy="3468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472325635"/>
      </p:ext>
    </p:extLst>
  </p:cSld>
  <p:clrMapOvr>
    <a:masterClrMapping/>
  </p:clrMapOvr>
  <p:transition spd="slow">
    <p:newsflash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1254786" y="157000"/>
            <a:ext cx="2363191" cy="8381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পরিচিতি</a:t>
            </a:r>
            <a:r>
              <a:rPr kumimoji="0" lang="en-US" sz="7200" b="1" i="0" u="none" strike="noStrike" kern="1200" cap="none" spc="0" normalizeH="0" baseline="0" noProof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endParaRPr kumimoji="0" lang="en-US" sz="7200" b="1" i="0" u="none" strike="noStrike" kern="1200" cap="none" spc="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5" name="Text Placeholder 4"/>
          <p:cNvSpPr txBox="1">
            <a:spLocks/>
          </p:cNvSpPr>
          <p:nvPr/>
        </p:nvSpPr>
        <p:spPr>
          <a:xfrm>
            <a:off x="397822" y="1177254"/>
            <a:ext cx="5445765" cy="908844"/>
          </a:xfrm>
          <a:prstGeom prst="rect">
            <a:avLst/>
          </a:prstGeom>
          <a:gradFill flip="none" rotWithShape="1">
            <a:gsLst>
              <a:gs pos="47000">
                <a:schemeClr val="accent6">
                  <a:lumMod val="75000"/>
                </a:schemeClr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2700000" scaled="1"/>
            <a:tileRect/>
          </a:gradFill>
          <a:ln w="69850" cap="rnd"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glow rad="101600">
              <a:schemeClr val="accent1">
                <a:satMod val="175000"/>
                <a:alpha val="40000"/>
              </a:schemeClr>
            </a:glow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hemeClr val="accent4"/>
          </a:lnRef>
          <a:fillRef idx="1003">
            <a:schemeClr val="dk2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পাঠ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উপস্থাপক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6" name="Text Placeholder 6"/>
          <p:cNvSpPr txBox="1">
            <a:spLocks/>
          </p:cNvSpPr>
          <p:nvPr/>
        </p:nvSpPr>
        <p:spPr>
          <a:xfrm>
            <a:off x="5996668" y="1873694"/>
            <a:ext cx="2472623" cy="850188"/>
          </a:xfrm>
          <a:prstGeom prst="rect">
            <a:avLst/>
          </a:prstGeom>
          <a:gradFill flip="none" rotWithShape="1">
            <a:gsLst>
              <a:gs pos="47000">
                <a:schemeClr val="accent6">
                  <a:lumMod val="75000"/>
                </a:schemeClr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2700000" scaled="1"/>
            <a:tileRect/>
          </a:gradFill>
          <a:ln w="69850" cap="rnd"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glow rad="228600">
              <a:schemeClr val="accent2">
                <a:satMod val="175000"/>
                <a:alpha val="40000"/>
              </a:schemeClr>
            </a:glow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4"/>
          </a:lnRef>
          <a:fillRef idx="1003">
            <a:schemeClr val="dk2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b"/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পাঠ পরিচিতি 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pic>
        <p:nvPicPr>
          <p:cNvPr id="7" name="Content Placeholder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60995" y="1942766"/>
            <a:ext cx="2319343" cy="17189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346746" y="3499880"/>
            <a:ext cx="4612116" cy="707886"/>
          </a:xfrm>
          <a:prstGeom prst="rect">
            <a:avLst/>
          </a:prstGeom>
          <a:gradFill flip="none" rotWithShape="1">
            <a:gsLst>
              <a:gs pos="9000">
                <a:srgbClr val="FFFF00">
                  <a:alpha val="85000"/>
                </a:srgbClr>
              </a:gs>
              <a:gs pos="0">
                <a:srgbClr val="002060"/>
              </a:gs>
              <a:gs pos="47000">
                <a:srgbClr val="D4DEFF"/>
              </a:gs>
              <a:gs pos="94000">
                <a:srgbClr val="C00000"/>
              </a:gs>
            </a:gsLst>
            <a:lin ang="5400000" scaled="1"/>
            <a:tileRect/>
          </a:gradFill>
          <a:ln>
            <a:solidFill>
              <a:srgbClr val="FFFF00"/>
            </a:solidFill>
          </a:ln>
          <a:effectLst>
            <a:outerShdw blurRad="50800" dist="50800" dir="5400000" algn="ctr" rotWithShape="0">
              <a:srgbClr val="FF0000"/>
            </a:outerShdw>
          </a:effectLst>
          <a:scene3d>
            <a:camera prst="orthographicFront">
              <a:rot lat="0" lon="19799989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লিয়াকত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আলী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লিটন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 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3385" y="4763293"/>
            <a:ext cx="3798278" cy="523220"/>
          </a:xfrm>
          <a:prstGeom prst="rect">
            <a:avLst/>
          </a:prstGeom>
          <a:gradFill flip="none" rotWithShape="1">
            <a:gsLst>
              <a:gs pos="9000">
                <a:srgbClr val="FFFF00">
                  <a:alpha val="85000"/>
                </a:srgbClr>
              </a:gs>
              <a:gs pos="0">
                <a:srgbClr val="002060"/>
              </a:gs>
              <a:gs pos="47000">
                <a:srgbClr val="D4DEFF"/>
              </a:gs>
              <a:gs pos="94000">
                <a:srgbClr val="C00000"/>
              </a:gs>
            </a:gsLst>
            <a:lin ang="5400000" scaled="1"/>
            <a:tileRect/>
          </a:gradFill>
          <a:ln>
            <a:solidFill>
              <a:srgbClr val="FFFF00"/>
            </a:solidFill>
          </a:ln>
          <a:effectLst>
            <a:outerShdw blurRad="50800" dist="50800" dir="5400000" algn="ctr" rotWithShape="0">
              <a:srgbClr val="FF0000"/>
            </a:outerShdw>
          </a:effectLst>
          <a:scene3d>
            <a:camera prst="orthographicFront">
              <a:rot lat="0" lon="19799989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মাধবপুর</a:t>
            </a:r>
            <a:r>
              <a:rPr lang="en-US" sz="2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2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, </a:t>
            </a:r>
            <a:r>
              <a:rPr lang="en-US" sz="2800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নাটোর</a:t>
            </a:r>
            <a:r>
              <a:rPr lang="en-US" sz="2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endParaRPr lang="en-US" sz="28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2708" y="4230611"/>
            <a:ext cx="4126523" cy="523220"/>
          </a:xfrm>
          <a:prstGeom prst="rect">
            <a:avLst/>
          </a:prstGeom>
          <a:gradFill flip="none" rotWithShape="1">
            <a:gsLst>
              <a:gs pos="9000">
                <a:srgbClr val="FFFF00">
                  <a:alpha val="85000"/>
                </a:srgbClr>
              </a:gs>
              <a:gs pos="0">
                <a:srgbClr val="002060"/>
              </a:gs>
              <a:gs pos="47000">
                <a:srgbClr val="D4DEFF"/>
              </a:gs>
              <a:gs pos="94000">
                <a:srgbClr val="C00000"/>
              </a:gs>
            </a:gsLst>
            <a:lin ang="5400000" scaled="1"/>
            <a:tileRect/>
          </a:gradFill>
          <a:ln>
            <a:solidFill>
              <a:srgbClr val="FFFF00"/>
            </a:solidFill>
          </a:ln>
          <a:effectLst>
            <a:outerShdw blurRad="50800" dist="50800" dir="5400000" algn="ctr" rotWithShape="0">
              <a:srgbClr val="FF0000"/>
            </a:outerShdw>
          </a:effectLst>
          <a:scene3d>
            <a:camera prst="orthographicFront">
              <a:rot lat="0" lon="19799989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সিনিয়র</a:t>
            </a:r>
            <a:r>
              <a:rPr lang="en-US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 </a:t>
            </a:r>
            <a:r>
              <a:rPr lang="en-US" sz="28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) </a:t>
            </a:r>
            <a:endParaRPr lang="en-US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44062" y="5313230"/>
            <a:ext cx="3434861" cy="400110"/>
          </a:xfrm>
          <a:prstGeom prst="rect">
            <a:avLst/>
          </a:prstGeom>
          <a:gradFill flip="none" rotWithShape="1">
            <a:gsLst>
              <a:gs pos="9000">
                <a:srgbClr val="FFFF00">
                  <a:alpha val="85000"/>
                </a:srgbClr>
              </a:gs>
              <a:gs pos="0">
                <a:srgbClr val="002060"/>
              </a:gs>
              <a:gs pos="47000">
                <a:srgbClr val="D4DEFF"/>
              </a:gs>
              <a:gs pos="94000">
                <a:srgbClr val="C00000"/>
              </a:gs>
            </a:gsLst>
            <a:lin ang="5400000" scaled="1"/>
            <a:tileRect/>
          </a:gradFill>
          <a:ln>
            <a:solidFill>
              <a:srgbClr val="FFFF00"/>
            </a:solidFill>
          </a:ln>
          <a:effectLst>
            <a:outerShdw blurRad="50800" dist="50800" dir="5400000" algn="ctr" rotWithShape="0">
              <a:srgbClr val="FF0000"/>
            </a:outerShdw>
          </a:effectLst>
          <a:scene3d>
            <a:camera prst="orthographicFront">
              <a:rot lat="0" lon="19799989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litonpatul@gmail.com  </a:t>
            </a:r>
            <a:endParaRPr lang="en-US" sz="2000" dirty="0"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12984" y="5723661"/>
            <a:ext cx="2743200" cy="461665"/>
          </a:xfrm>
          <a:prstGeom prst="rect">
            <a:avLst/>
          </a:prstGeom>
          <a:gradFill flip="none" rotWithShape="1">
            <a:gsLst>
              <a:gs pos="9000">
                <a:srgbClr val="FFFF00">
                  <a:alpha val="85000"/>
                </a:srgbClr>
              </a:gs>
              <a:gs pos="0">
                <a:srgbClr val="002060"/>
              </a:gs>
              <a:gs pos="47000">
                <a:srgbClr val="D4DEFF"/>
              </a:gs>
              <a:gs pos="94000">
                <a:srgbClr val="C00000"/>
              </a:gs>
            </a:gsLst>
            <a:lin ang="5400000" scaled="1"/>
            <a:tileRect/>
          </a:gradFill>
          <a:ln>
            <a:solidFill>
              <a:srgbClr val="FFFF00"/>
            </a:solidFill>
          </a:ln>
          <a:effectLst>
            <a:outerShdw blurRad="50800" dist="50800" dir="5400000" algn="ctr" rotWithShape="0">
              <a:srgbClr val="FF0000"/>
            </a:outerShdw>
          </a:effectLst>
          <a:scene3d>
            <a:camera prst="orthographicFront">
              <a:rot lat="0" lon="19799989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ingdings" panose="05000000000000000000" pitchFamily="2" charset="2"/>
              </a:rPr>
              <a:t> - o1	783070308</a:t>
            </a: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30001" y="3499364"/>
            <a:ext cx="2472623" cy="613990"/>
          </a:xfrm>
          <a:prstGeom prst="rect">
            <a:avLst/>
          </a:prstGeom>
          <a:gradFill flip="none" rotWithShape="1">
            <a:gsLst>
              <a:gs pos="47000">
                <a:schemeClr val="accent6">
                  <a:lumMod val="75000"/>
                </a:schemeClr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2700000" scaled="1"/>
            <a:tileRect/>
          </a:gradFill>
          <a:ln w="69850" cap="rnd"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glow rad="228600">
              <a:schemeClr val="accent2">
                <a:satMod val="175000"/>
                <a:alpha val="40000"/>
              </a:schemeClr>
            </a:glow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4"/>
          </a:lnRef>
          <a:fillRef idx="1003">
            <a:schemeClr val="dk2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bn-BD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জ্যামিতি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30001" y="2814611"/>
            <a:ext cx="2472623" cy="613990"/>
          </a:xfrm>
          <a:prstGeom prst="rect">
            <a:avLst/>
          </a:prstGeom>
          <a:gradFill flip="none" rotWithShape="1">
            <a:gsLst>
              <a:gs pos="47000">
                <a:schemeClr val="accent6">
                  <a:lumMod val="75000"/>
                </a:schemeClr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2700000" scaled="1"/>
            <a:tileRect/>
          </a:gradFill>
          <a:ln w="69850" cap="rnd"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glow rad="228600">
              <a:schemeClr val="accent2">
                <a:satMod val="175000"/>
                <a:alpha val="40000"/>
              </a:schemeClr>
            </a:glow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4"/>
          </a:lnRef>
          <a:fillRef idx="1003">
            <a:schemeClr val="dk2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bn-BD" sz="2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৬ষ্ঠ শ্রেণি </a:t>
            </a:r>
            <a:endParaRPr lang="en-US" sz="2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030001" y="4183362"/>
            <a:ext cx="2484605" cy="613990"/>
          </a:xfrm>
          <a:prstGeom prst="rect">
            <a:avLst/>
          </a:prstGeom>
          <a:gradFill flip="none" rotWithShape="1">
            <a:gsLst>
              <a:gs pos="47000">
                <a:schemeClr val="accent6">
                  <a:lumMod val="75000"/>
                </a:schemeClr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2700000" scaled="1"/>
            <a:tileRect/>
          </a:gradFill>
          <a:ln w="69850" cap="rnd"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glow rad="228600">
              <a:schemeClr val="accent2">
                <a:satMod val="175000"/>
                <a:alpha val="40000"/>
              </a:schemeClr>
            </a:glow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4"/>
          </a:lnRef>
          <a:fillRef idx="1003">
            <a:schemeClr val="dk2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bn-BD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অধ্যায় – ষষ্ঠ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826889" y="4853957"/>
            <a:ext cx="2901248" cy="613990"/>
          </a:xfrm>
          <a:prstGeom prst="rect">
            <a:avLst/>
          </a:prstGeom>
          <a:gradFill flip="none" rotWithShape="1">
            <a:gsLst>
              <a:gs pos="47000">
                <a:schemeClr val="accent6">
                  <a:lumMod val="75000"/>
                </a:schemeClr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2700000" scaled="1"/>
            <a:tileRect/>
          </a:gradFill>
          <a:ln w="69850" cap="rnd"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glow rad="228600">
              <a:schemeClr val="accent2">
                <a:satMod val="175000"/>
                <a:alpha val="40000"/>
              </a:schemeClr>
            </a:glow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4"/>
          </a:lnRef>
          <a:fillRef idx="1003">
            <a:schemeClr val="dk2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bn-BD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জ্যামিতির মৌলিক ধারণা 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41202" y="5524552"/>
            <a:ext cx="2472623" cy="613990"/>
          </a:xfrm>
          <a:prstGeom prst="rect">
            <a:avLst/>
          </a:prstGeom>
          <a:gradFill flip="none" rotWithShape="1">
            <a:gsLst>
              <a:gs pos="47000">
                <a:schemeClr val="accent6">
                  <a:lumMod val="75000"/>
                </a:schemeClr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2700000" scaled="1"/>
            <a:tileRect/>
          </a:gradFill>
          <a:ln w="69850" cap="rnd" cmpd="sng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  <a:effectLst>
            <a:glow rad="228600">
              <a:schemeClr val="accent2">
                <a:satMod val="175000"/>
                <a:alpha val="40000"/>
              </a:schemeClr>
            </a:glow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4"/>
          </a:lnRef>
          <a:fillRef idx="1003">
            <a:schemeClr val="dk2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bn-BD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ত্রিভূজ ও চতুর্ভূজ   </a:t>
            </a:r>
          </a:p>
        </p:txBody>
      </p:sp>
      <p:sp>
        <p:nvSpPr>
          <p:cNvPr id="18" name="Title 3"/>
          <p:cNvSpPr txBox="1">
            <a:spLocks/>
          </p:cNvSpPr>
          <p:nvPr/>
        </p:nvSpPr>
        <p:spPr>
          <a:xfrm>
            <a:off x="5413448" y="140676"/>
            <a:ext cx="2363191" cy="8381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পরিচিতি</a:t>
            </a:r>
            <a:r>
              <a:rPr kumimoji="0" lang="en-US" sz="7200" b="1" i="0" u="none" strike="noStrike" kern="1200" cap="none" spc="0" normalizeH="0" baseline="0" noProof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endParaRPr kumimoji="0" lang="en-US" sz="7200" b="1" i="0" u="none" strike="noStrike" kern="1200" cap="none" spc="0" normalizeH="0" baseline="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ransition spd="slow">
    <p:newsflash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944240" y="152087"/>
            <a:ext cx="3352800" cy="639762"/>
          </a:xfrm>
          <a:prstGeom prst="rect">
            <a:avLst/>
          </a:prstGeom>
        </p:spPr>
        <p:txBody>
          <a:bodyPr vert="horz" lIns="91440" tIns="182880" rIns="91440" bIns="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bn-BD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পাঠসূচ</a:t>
            </a:r>
            <a:r>
              <a:rPr lang="bn-BD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ী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hlinkClick r:id="rId3" action="ppaction://hlinksldjump"/>
          </p:cNvPr>
          <p:cNvSpPr txBox="1"/>
          <p:nvPr/>
        </p:nvSpPr>
        <p:spPr>
          <a:xfrm>
            <a:off x="279448" y="1191512"/>
            <a:ext cx="2947662" cy="677108"/>
          </a:xfrm>
          <a:prstGeom prst="rect">
            <a:avLst/>
          </a:prstGeom>
          <a:gradFill>
            <a:gsLst>
              <a:gs pos="69000">
                <a:srgbClr val="FF0000">
                  <a:alpha val="27000"/>
                  <a:lumMod val="75000"/>
                  <a:lumOff val="25000"/>
                </a:srgbClr>
              </a:gs>
              <a:gs pos="84000">
                <a:schemeClr val="bg1">
                  <a:lumMod val="86000"/>
                  <a:lumOff val="14000"/>
                </a:schemeClr>
              </a:gs>
              <a:gs pos="100000">
                <a:srgbClr val="FF3399"/>
              </a:gs>
            </a:gsLst>
            <a:path path="rect">
              <a:fillToRect l="50000" t="50000" r="50000" b="50000"/>
            </a:path>
          </a:gradFill>
          <a:ln w="69850" cap="rnd" cmpd="thickThin">
            <a:solidFill>
              <a:srgbClr val="FF3300">
                <a:alpha val="56863"/>
              </a:srgb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1440" tIns="91440" rIns="91440" bIns="91440" rtlCol="0" anchor="ctr" anchorCtr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2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2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>
            <a:hlinkClick r:id="rId4" action="ppaction://hlinksldjump"/>
          </p:cNvPr>
          <p:cNvSpPr txBox="1"/>
          <p:nvPr/>
        </p:nvSpPr>
        <p:spPr>
          <a:xfrm>
            <a:off x="280669" y="1839767"/>
            <a:ext cx="2957870" cy="677108"/>
          </a:xfrm>
          <a:prstGeom prst="rect">
            <a:avLst/>
          </a:prstGeom>
          <a:gradFill>
            <a:gsLst>
              <a:gs pos="69000">
                <a:srgbClr val="FF0000">
                  <a:alpha val="27000"/>
                  <a:lumMod val="75000"/>
                  <a:lumOff val="25000"/>
                </a:srgbClr>
              </a:gs>
              <a:gs pos="84000">
                <a:schemeClr val="bg1">
                  <a:lumMod val="86000"/>
                  <a:lumOff val="14000"/>
                </a:schemeClr>
              </a:gs>
              <a:gs pos="100000">
                <a:srgbClr val="FF3399"/>
              </a:gs>
            </a:gsLst>
            <a:path path="rect">
              <a:fillToRect l="50000" t="50000" r="50000" b="50000"/>
            </a:path>
          </a:gradFill>
          <a:ln w="69850" cap="rnd" cmpd="thickThin">
            <a:solidFill>
              <a:srgbClr val="FF3300">
                <a:alpha val="56863"/>
              </a:srgb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1440" tIns="91440" rIns="91440" bIns="91440" rtlCol="0" anchor="ctr" anchorCtr="0">
            <a:spAutoFit/>
          </a:bodyPr>
          <a:lstStyle/>
          <a:p>
            <a:pPr algn="ctr"/>
            <a:r>
              <a:rPr lang="bn-BD" sz="3200" dirty="0" smtClean="0">
                <a:solidFill>
                  <a:srgbClr val="FF0000"/>
                </a:solidFill>
                <a:effectLst>
                  <a:glow rad="101600">
                    <a:srgbClr val="66FFFF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শিরোনাম </a:t>
            </a:r>
            <a:endParaRPr lang="en-US" sz="3200" dirty="0">
              <a:solidFill>
                <a:srgbClr val="FF0000"/>
              </a:solidFill>
              <a:effectLst>
                <a:glow rad="101600">
                  <a:srgbClr val="66FFFF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>
            <a:hlinkClick r:id="rId5" action="ppaction://hlinksldjump"/>
          </p:cNvPr>
          <p:cNvSpPr txBox="1"/>
          <p:nvPr/>
        </p:nvSpPr>
        <p:spPr>
          <a:xfrm>
            <a:off x="283234" y="3323035"/>
            <a:ext cx="2952335" cy="677108"/>
          </a:xfrm>
          <a:prstGeom prst="rect">
            <a:avLst/>
          </a:prstGeom>
          <a:gradFill>
            <a:gsLst>
              <a:gs pos="69000">
                <a:srgbClr val="FF0000">
                  <a:alpha val="27000"/>
                  <a:lumMod val="75000"/>
                  <a:lumOff val="25000"/>
                </a:srgbClr>
              </a:gs>
              <a:gs pos="84000">
                <a:schemeClr val="bg1">
                  <a:lumMod val="86000"/>
                  <a:lumOff val="14000"/>
                </a:schemeClr>
              </a:gs>
              <a:gs pos="100000">
                <a:srgbClr val="FF3399"/>
              </a:gs>
            </a:gsLst>
            <a:path path="rect">
              <a:fillToRect l="50000" t="50000" r="50000" b="50000"/>
            </a:path>
          </a:gradFill>
          <a:ln w="69850" cap="rnd" cmpd="thickThin">
            <a:solidFill>
              <a:srgbClr val="FF3300">
                <a:alpha val="56863"/>
              </a:srgb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1440" tIns="91440" rIns="91440" bIns="91440" rtlCol="0" anchor="ctr" anchorCtr="0">
            <a:spAutoFit/>
          </a:bodyPr>
          <a:lstStyle/>
          <a:p>
            <a:pPr algn="ctr"/>
            <a:r>
              <a:rPr lang="bn-BD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সূক্ষ্মকোণী ত্রিভুজ </a:t>
            </a:r>
            <a:endParaRPr lang="en-US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>
            <a:hlinkClick r:id="rId6" action="ppaction://hlinksldjump"/>
          </p:cNvPr>
          <p:cNvSpPr txBox="1"/>
          <p:nvPr/>
        </p:nvSpPr>
        <p:spPr>
          <a:xfrm>
            <a:off x="302599" y="4060759"/>
            <a:ext cx="2932969" cy="677108"/>
          </a:xfrm>
          <a:prstGeom prst="rect">
            <a:avLst/>
          </a:prstGeom>
          <a:gradFill>
            <a:gsLst>
              <a:gs pos="69000">
                <a:srgbClr val="FF0000">
                  <a:alpha val="27000"/>
                  <a:lumMod val="75000"/>
                  <a:lumOff val="25000"/>
                </a:srgbClr>
              </a:gs>
              <a:gs pos="84000">
                <a:schemeClr val="bg1">
                  <a:lumMod val="86000"/>
                  <a:lumOff val="14000"/>
                </a:schemeClr>
              </a:gs>
              <a:gs pos="100000">
                <a:srgbClr val="FF3399"/>
              </a:gs>
            </a:gsLst>
            <a:path path="rect">
              <a:fillToRect l="50000" t="50000" r="50000" b="50000"/>
            </a:path>
          </a:gradFill>
          <a:ln w="69850" cap="rnd" cmpd="thickThin">
            <a:solidFill>
              <a:srgbClr val="FF3300">
                <a:alpha val="56863"/>
              </a:srgb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1440" tIns="91440" rIns="91440" bIns="91440" rtlCol="0" anchor="ctr" anchorCtr="0">
            <a:spAutoFit/>
          </a:bodyPr>
          <a:lstStyle/>
          <a:p>
            <a:pPr algn="ctr"/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সমকোণী </a:t>
            </a:r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ত্রিভুজ 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>
            <a:hlinkClick r:id="rId7" action="ppaction://hlinksldjump"/>
          </p:cNvPr>
          <p:cNvSpPr txBox="1"/>
          <p:nvPr/>
        </p:nvSpPr>
        <p:spPr>
          <a:xfrm>
            <a:off x="290479" y="4790562"/>
            <a:ext cx="2948060" cy="677108"/>
          </a:xfrm>
          <a:prstGeom prst="rect">
            <a:avLst/>
          </a:prstGeom>
          <a:gradFill>
            <a:gsLst>
              <a:gs pos="69000">
                <a:srgbClr val="FF0000">
                  <a:alpha val="27000"/>
                  <a:lumMod val="75000"/>
                  <a:lumOff val="25000"/>
                </a:srgbClr>
              </a:gs>
              <a:gs pos="84000">
                <a:schemeClr val="bg1">
                  <a:lumMod val="86000"/>
                  <a:lumOff val="14000"/>
                </a:schemeClr>
              </a:gs>
              <a:gs pos="100000">
                <a:srgbClr val="FF3399"/>
              </a:gs>
            </a:gsLst>
            <a:path path="rect">
              <a:fillToRect l="50000" t="50000" r="50000" b="50000"/>
            </a:path>
          </a:gradFill>
          <a:ln w="69850" cap="rnd" cmpd="thickThin">
            <a:solidFill>
              <a:srgbClr val="FF3300">
                <a:alpha val="56863"/>
              </a:srgb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1440" tIns="91440" rIns="91440" bIns="91440" rtlCol="0" anchor="ctr" anchorCtr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স্থূলকোণী </a:t>
            </a:r>
            <a:r>
              <a:rPr lang="bn-BD" sz="3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ত্রিভুজ </a:t>
            </a:r>
            <a:endParaRPr lang="en-US" sz="3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>
            <a:hlinkClick r:id="rId8" action="ppaction://hlinksldjump"/>
          </p:cNvPr>
          <p:cNvSpPr txBox="1"/>
          <p:nvPr/>
        </p:nvSpPr>
        <p:spPr>
          <a:xfrm>
            <a:off x="290479" y="5518026"/>
            <a:ext cx="2945090" cy="677108"/>
          </a:xfrm>
          <a:prstGeom prst="rect">
            <a:avLst/>
          </a:prstGeom>
          <a:gradFill>
            <a:gsLst>
              <a:gs pos="69000">
                <a:srgbClr val="FF0000">
                  <a:alpha val="27000"/>
                  <a:lumMod val="75000"/>
                  <a:lumOff val="25000"/>
                </a:srgbClr>
              </a:gs>
              <a:gs pos="84000">
                <a:schemeClr val="bg1">
                  <a:lumMod val="86000"/>
                  <a:lumOff val="14000"/>
                </a:schemeClr>
              </a:gs>
              <a:gs pos="100000">
                <a:srgbClr val="FF3399"/>
              </a:gs>
            </a:gsLst>
            <a:path path="rect">
              <a:fillToRect l="50000" t="50000" r="50000" b="50000"/>
            </a:path>
          </a:gradFill>
          <a:ln w="69850" cap="rnd" cmpd="thickThin">
            <a:solidFill>
              <a:srgbClr val="FF3300">
                <a:alpha val="56863"/>
              </a:srgb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1440" tIns="91440" rIns="91440" bIns="91440" rtlCol="0" anchor="ctr" anchorCtr="0">
            <a:spAutoFit/>
          </a:bodyPr>
          <a:lstStyle/>
          <a:p>
            <a:pPr algn="ctr"/>
            <a:r>
              <a:rPr lang="bn-BD" sz="3200" dirty="0" smtClean="0">
                <a:solidFill>
                  <a:srgbClr val="C00000"/>
                </a:solidFill>
                <a:effectLst>
                  <a:glow rad="101600">
                    <a:srgbClr val="66FFFF">
                      <a:alpha val="60000"/>
                    </a:srgbClr>
                  </a:glow>
                </a:effectLst>
                <a:latin typeface="NikoshBAN" pitchFamily="2" charset="0"/>
                <a:cs typeface="NikoshBAN" pitchFamily="2" charset="0"/>
              </a:rPr>
              <a:t>ত্রিকোণী</a:t>
            </a:r>
            <a:endParaRPr lang="en-US" sz="3200" dirty="0">
              <a:solidFill>
                <a:srgbClr val="C00000"/>
              </a:solidFill>
              <a:effectLst>
                <a:glow rad="101600">
                  <a:srgbClr val="66FFFF">
                    <a:alpha val="60000"/>
                  </a:srgb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>
            <a:hlinkClick r:id="rId9" action="ppaction://hlinksldjump"/>
          </p:cNvPr>
          <p:cNvSpPr txBox="1"/>
          <p:nvPr/>
        </p:nvSpPr>
        <p:spPr>
          <a:xfrm>
            <a:off x="6019784" y="1165138"/>
            <a:ext cx="2834640" cy="677108"/>
          </a:xfrm>
          <a:prstGeom prst="rect">
            <a:avLst/>
          </a:prstGeom>
          <a:gradFill>
            <a:gsLst>
              <a:gs pos="69000">
                <a:srgbClr val="FF0000">
                  <a:alpha val="27000"/>
                  <a:lumMod val="75000"/>
                  <a:lumOff val="25000"/>
                </a:srgbClr>
              </a:gs>
              <a:gs pos="84000">
                <a:schemeClr val="bg1">
                  <a:lumMod val="86000"/>
                  <a:lumOff val="14000"/>
                </a:schemeClr>
              </a:gs>
              <a:gs pos="100000">
                <a:srgbClr val="FF3399"/>
              </a:gs>
            </a:gsLst>
            <a:path path="rect">
              <a:fillToRect l="50000" t="50000" r="50000" b="50000"/>
            </a:path>
          </a:gradFill>
          <a:ln w="69850" cap="rnd" cmpd="thickThin">
            <a:solidFill>
              <a:srgbClr val="FF3300">
                <a:alpha val="56863"/>
              </a:srgb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0" tIns="91440" rIns="0" bIns="91440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FFFF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আয়তক্ষেত্র</a:t>
            </a:r>
            <a:endParaRPr lang="en-US" sz="3200" dirty="0">
              <a:solidFill>
                <a:srgbClr val="FFFF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>
            <a:hlinkClick r:id="rId10" action="ppaction://hlinksldjump"/>
          </p:cNvPr>
          <p:cNvSpPr txBox="1"/>
          <p:nvPr/>
        </p:nvSpPr>
        <p:spPr>
          <a:xfrm>
            <a:off x="6019784" y="1911207"/>
            <a:ext cx="2834640" cy="677108"/>
          </a:xfrm>
          <a:prstGeom prst="rect">
            <a:avLst/>
          </a:prstGeom>
          <a:gradFill>
            <a:gsLst>
              <a:gs pos="69000">
                <a:srgbClr val="FF0000">
                  <a:alpha val="27000"/>
                  <a:lumMod val="75000"/>
                  <a:lumOff val="25000"/>
                </a:srgbClr>
              </a:gs>
              <a:gs pos="84000">
                <a:schemeClr val="bg1">
                  <a:lumMod val="86000"/>
                  <a:lumOff val="14000"/>
                </a:schemeClr>
              </a:gs>
              <a:gs pos="100000">
                <a:srgbClr val="FF3399"/>
              </a:gs>
            </a:gsLst>
            <a:path path="rect">
              <a:fillToRect l="50000" t="50000" r="50000" b="50000"/>
            </a:path>
          </a:gradFill>
          <a:ln w="69850" cap="rnd" cmpd="thickThin">
            <a:solidFill>
              <a:srgbClr val="FF3300">
                <a:alpha val="56863"/>
              </a:srgb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0" tIns="91440" rIns="0" bIns="91440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C00000"/>
                </a:solidFill>
                <a:effectLst>
                  <a:glow rad="101600">
                    <a:srgbClr val="66FFFF">
                      <a:alpha val="60000"/>
                    </a:srgbClr>
                  </a:glow>
                </a:effectLst>
                <a:latin typeface="NikoshBAN" pitchFamily="2" charset="0"/>
                <a:cs typeface="NikoshBAN" pitchFamily="2" charset="0"/>
              </a:rPr>
              <a:t>বর্গক্ষেত্র</a:t>
            </a:r>
            <a:endParaRPr lang="en-US" sz="3200" dirty="0">
              <a:solidFill>
                <a:srgbClr val="C00000"/>
              </a:solidFill>
              <a:effectLst>
                <a:glow rad="101600">
                  <a:srgbClr val="66FFFF">
                    <a:alpha val="60000"/>
                  </a:srgb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>
            <a:hlinkClick r:id="rId11" action="ppaction://hlinksldjump"/>
          </p:cNvPr>
          <p:cNvSpPr txBox="1"/>
          <p:nvPr/>
        </p:nvSpPr>
        <p:spPr>
          <a:xfrm>
            <a:off x="6019784" y="2614151"/>
            <a:ext cx="2834640" cy="677108"/>
          </a:xfrm>
          <a:prstGeom prst="rect">
            <a:avLst/>
          </a:prstGeom>
          <a:gradFill>
            <a:gsLst>
              <a:gs pos="69000">
                <a:srgbClr val="FF0000">
                  <a:alpha val="27000"/>
                  <a:lumMod val="75000"/>
                  <a:lumOff val="25000"/>
                </a:srgbClr>
              </a:gs>
              <a:gs pos="84000">
                <a:schemeClr val="bg1">
                  <a:lumMod val="86000"/>
                  <a:lumOff val="14000"/>
                </a:schemeClr>
              </a:gs>
              <a:gs pos="100000">
                <a:srgbClr val="FF3399"/>
              </a:gs>
            </a:gsLst>
            <a:path path="rect">
              <a:fillToRect l="50000" t="50000" r="50000" b="50000"/>
            </a:path>
          </a:gradFill>
          <a:ln w="69850" cap="rnd" cmpd="thickThin">
            <a:solidFill>
              <a:srgbClr val="FF3300">
                <a:alpha val="56863"/>
              </a:srgb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0" tIns="91440" rIns="0" bIns="91440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FFFF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একক কাজ </a:t>
            </a:r>
            <a:endParaRPr lang="en-US" sz="3200" dirty="0">
              <a:solidFill>
                <a:srgbClr val="FFFF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>
            <a:hlinkClick r:id="rId12" action="ppaction://hlinksldjump"/>
          </p:cNvPr>
          <p:cNvSpPr txBox="1"/>
          <p:nvPr/>
        </p:nvSpPr>
        <p:spPr>
          <a:xfrm>
            <a:off x="6019784" y="3289736"/>
            <a:ext cx="2834640" cy="677108"/>
          </a:xfrm>
          <a:prstGeom prst="rect">
            <a:avLst/>
          </a:prstGeom>
          <a:gradFill>
            <a:gsLst>
              <a:gs pos="69000">
                <a:srgbClr val="FF0000">
                  <a:alpha val="27000"/>
                  <a:lumMod val="75000"/>
                  <a:lumOff val="25000"/>
                </a:srgbClr>
              </a:gs>
              <a:gs pos="84000">
                <a:schemeClr val="bg1">
                  <a:lumMod val="86000"/>
                  <a:lumOff val="14000"/>
                </a:schemeClr>
              </a:gs>
              <a:gs pos="100000">
                <a:srgbClr val="FF3399"/>
              </a:gs>
            </a:gsLst>
            <a:path path="rect">
              <a:fillToRect l="50000" t="50000" r="50000" b="50000"/>
            </a:path>
          </a:gradFill>
          <a:ln w="69850" cap="rnd" cmpd="thickThin">
            <a:solidFill>
              <a:srgbClr val="FF3300">
                <a:alpha val="56863"/>
              </a:srgb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0" tIns="91440" rIns="0" bIns="91440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C00000"/>
                </a:solidFill>
                <a:effectLst>
                  <a:glow rad="101600">
                    <a:srgbClr val="66FFFF">
                      <a:alpha val="60000"/>
                    </a:srgbClr>
                  </a:glow>
                </a:effectLst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3200" dirty="0">
              <a:solidFill>
                <a:srgbClr val="C00000"/>
              </a:solidFill>
              <a:effectLst>
                <a:glow rad="101600">
                  <a:srgbClr val="66FFFF">
                    <a:alpha val="60000"/>
                  </a:srgb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>
            <a:hlinkClick r:id="rId8" action="ppaction://hlinksldjump"/>
          </p:cNvPr>
          <p:cNvSpPr txBox="1"/>
          <p:nvPr/>
        </p:nvSpPr>
        <p:spPr>
          <a:xfrm>
            <a:off x="6019784" y="4051309"/>
            <a:ext cx="2834640" cy="677108"/>
          </a:xfrm>
          <a:prstGeom prst="rect">
            <a:avLst/>
          </a:prstGeom>
          <a:gradFill>
            <a:gsLst>
              <a:gs pos="69000">
                <a:srgbClr val="FF0000">
                  <a:alpha val="27000"/>
                  <a:lumMod val="75000"/>
                  <a:lumOff val="25000"/>
                </a:srgbClr>
              </a:gs>
              <a:gs pos="84000">
                <a:schemeClr val="bg1">
                  <a:lumMod val="86000"/>
                  <a:lumOff val="14000"/>
                </a:schemeClr>
              </a:gs>
              <a:gs pos="100000">
                <a:srgbClr val="FF3399"/>
              </a:gs>
            </a:gsLst>
            <a:path path="rect">
              <a:fillToRect l="50000" t="50000" r="50000" b="50000"/>
            </a:path>
          </a:gradFill>
          <a:ln w="69850" cap="rnd" cmpd="thickThin">
            <a:solidFill>
              <a:srgbClr val="FF3300">
                <a:alpha val="56863"/>
              </a:srgb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0" tIns="91440" rIns="0" bIns="91440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FFFF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 মূল্যায়ন</a:t>
            </a:r>
            <a:endParaRPr lang="en-US" sz="3200" dirty="0">
              <a:solidFill>
                <a:srgbClr val="FFFF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>
            <a:hlinkClick r:id="rId13" action="ppaction://hlinksldjump"/>
          </p:cNvPr>
          <p:cNvSpPr txBox="1"/>
          <p:nvPr/>
        </p:nvSpPr>
        <p:spPr>
          <a:xfrm>
            <a:off x="6019784" y="4812882"/>
            <a:ext cx="2834640" cy="677108"/>
          </a:xfrm>
          <a:prstGeom prst="rect">
            <a:avLst/>
          </a:prstGeom>
          <a:gradFill>
            <a:gsLst>
              <a:gs pos="69000">
                <a:srgbClr val="FF0000">
                  <a:alpha val="27000"/>
                  <a:lumMod val="75000"/>
                  <a:lumOff val="25000"/>
                </a:srgbClr>
              </a:gs>
              <a:gs pos="84000">
                <a:schemeClr val="bg1">
                  <a:lumMod val="86000"/>
                  <a:lumOff val="14000"/>
                </a:schemeClr>
              </a:gs>
              <a:gs pos="100000">
                <a:srgbClr val="FF3399"/>
              </a:gs>
            </a:gsLst>
            <a:path path="rect">
              <a:fillToRect l="50000" t="50000" r="50000" b="50000"/>
            </a:path>
          </a:gradFill>
          <a:ln w="69850" cap="rnd" cmpd="thickThin">
            <a:solidFill>
              <a:srgbClr val="FF3300">
                <a:alpha val="56863"/>
              </a:srgb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0" tIns="91440" rIns="0" bIns="91440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C00000"/>
                </a:solidFill>
                <a:effectLst>
                  <a:glow rad="101600">
                    <a:srgbClr val="66FFFF">
                      <a:alpha val="60000"/>
                    </a:srgbClr>
                  </a:glow>
                </a:effectLst>
                <a:latin typeface="NikoshBAN" pitchFamily="2" charset="0"/>
                <a:cs typeface="NikoshBAN" pitchFamily="2" charset="0"/>
              </a:rPr>
              <a:t>বাড়ির </a:t>
            </a:r>
            <a:r>
              <a:rPr lang="bn-BD" sz="3200" dirty="0" smtClean="0">
                <a:solidFill>
                  <a:srgbClr val="C00000"/>
                </a:solidFill>
                <a:effectLst>
                  <a:glow rad="101600">
                    <a:srgbClr val="66FFFF">
                      <a:alpha val="60000"/>
                    </a:srgbClr>
                  </a:glow>
                </a:effectLst>
                <a:latin typeface="NikoshBAN" pitchFamily="2" charset="0"/>
                <a:cs typeface="NikoshBAN" pitchFamily="2" charset="0"/>
                <a:hlinkClick r:id="rId14" action="ppaction://hlinksldjump"/>
              </a:rPr>
              <a:t>কাজ</a:t>
            </a:r>
            <a:endParaRPr lang="en-US" sz="3200" dirty="0">
              <a:solidFill>
                <a:srgbClr val="C00000"/>
              </a:solidFill>
              <a:effectLst>
                <a:glow rad="101600">
                  <a:srgbClr val="66FFFF">
                    <a:alpha val="60000"/>
                  </a:srgb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>
            <a:hlinkClick r:id="" action="ppaction://noaction"/>
          </p:cNvPr>
          <p:cNvSpPr txBox="1"/>
          <p:nvPr/>
        </p:nvSpPr>
        <p:spPr>
          <a:xfrm>
            <a:off x="6019784" y="5544402"/>
            <a:ext cx="2834640" cy="677108"/>
          </a:xfrm>
          <a:prstGeom prst="rect">
            <a:avLst/>
          </a:prstGeom>
          <a:gradFill>
            <a:gsLst>
              <a:gs pos="69000">
                <a:srgbClr val="FF0000">
                  <a:alpha val="27000"/>
                  <a:lumMod val="75000"/>
                  <a:lumOff val="25000"/>
                </a:srgbClr>
              </a:gs>
              <a:gs pos="84000">
                <a:schemeClr val="bg1">
                  <a:lumMod val="86000"/>
                  <a:lumOff val="14000"/>
                </a:schemeClr>
              </a:gs>
              <a:gs pos="100000">
                <a:srgbClr val="FF3399"/>
              </a:gs>
            </a:gsLst>
            <a:path path="rect">
              <a:fillToRect l="50000" t="50000" r="50000" b="50000"/>
            </a:path>
          </a:gradFill>
          <a:ln w="69850" cap="rnd" cmpd="thickThin">
            <a:solidFill>
              <a:srgbClr val="FF3300">
                <a:alpha val="56863"/>
              </a:srgb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0" tIns="91440" rIns="0" bIns="91440" rtlCol="0">
            <a:spAutoFit/>
          </a:bodyPr>
          <a:lstStyle/>
          <a:p>
            <a:pPr algn="ctr"/>
            <a:endParaRPr lang="en-US" sz="3200" dirty="0">
              <a:solidFill>
                <a:srgbClr val="FFFF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>
            <a:hlinkClick r:id="rId15" action="ppaction://hlinksldjump"/>
          </p:cNvPr>
          <p:cNvSpPr txBox="1"/>
          <p:nvPr/>
        </p:nvSpPr>
        <p:spPr>
          <a:xfrm>
            <a:off x="3317630" y="5529264"/>
            <a:ext cx="2666625" cy="677108"/>
          </a:xfrm>
          <a:prstGeom prst="rect">
            <a:avLst/>
          </a:prstGeom>
          <a:gradFill>
            <a:gsLst>
              <a:gs pos="69000">
                <a:srgbClr val="FF0000">
                  <a:alpha val="27000"/>
                  <a:lumMod val="75000"/>
                  <a:lumOff val="25000"/>
                </a:srgbClr>
              </a:gs>
              <a:gs pos="84000">
                <a:schemeClr val="bg1">
                  <a:lumMod val="86000"/>
                  <a:lumOff val="14000"/>
                </a:schemeClr>
              </a:gs>
              <a:gs pos="100000">
                <a:srgbClr val="FF3399"/>
              </a:gs>
            </a:gsLst>
            <a:path path="rect">
              <a:fillToRect l="50000" t="50000" r="50000" b="50000"/>
            </a:path>
          </a:gradFill>
          <a:ln w="69850" cap="rnd" cmpd="thickThin">
            <a:solidFill>
              <a:srgbClr val="FF3300">
                <a:alpha val="56863"/>
              </a:srgb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0" tIns="91440" rIns="0" bIns="91440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C00000"/>
                </a:solidFill>
                <a:effectLst>
                  <a:glow rad="101600">
                    <a:srgbClr val="66FFFF">
                      <a:alpha val="60000"/>
                    </a:srgbClr>
                  </a:glow>
                </a:effectLst>
                <a:latin typeface="NikoshBAN" pitchFamily="2" charset="0"/>
                <a:cs typeface="NikoshBAN" pitchFamily="2" charset="0"/>
              </a:rPr>
              <a:t>রম্বস</a:t>
            </a:r>
            <a:endParaRPr lang="en-US" sz="3200" dirty="0">
              <a:solidFill>
                <a:srgbClr val="C00000"/>
              </a:solidFill>
              <a:effectLst>
                <a:glow rad="101600">
                  <a:srgbClr val="66FFFF">
                    <a:alpha val="60000"/>
                  </a:srgb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>
            <a:hlinkClick r:id="rId16" action="ppaction://hlinksldjump"/>
          </p:cNvPr>
          <p:cNvSpPr txBox="1"/>
          <p:nvPr/>
        </p:nvSpPr>
        <p:spPr>
          <a:xfrm>
            <a:off x="280669" y="2572780"/>
            <a:ext cx="2957870" cy="677108"/>
          </a:xfrm>
          <a:prstGeom prst="rect">
            <a:avLst/>
          </a:prstGeom>
          <a:gradFill>
            <a:gsLst>
              <a:gs pos="69000">
                <a:srgbClr val="FF0000">
                  <a:alpha val="27000"/>
                  <a:lumMod val="75000"/>
                  <a:lumOff val="25000"/>
                </a:srgbClr>
              </a:gs>
              <a:gs pos="84000">
                <a:schemeClr val="bg1">
                  <a:lumMod val="86000"/>
                  <a:lumOff val="14000"/>
                </a:schemeClr>
              </a:gs>
              <a:gs pos="100000">
                <a:srgbClr val="FF3399"/>
              </a:gs>
            </a:gsLst>
            <a:path path="rect">
              <a:fillToRect l="50000" t="50000" r="50000" b="50000"/>
            </a:path>
          </a:gradFill>
          <a:ln w="69850" cap="rnd" cmpd="thickThin">
            <a:solidFill>
              <a:srgbClr val="FF3300">
                <a:alpha val="56863"/>
              </a:srgb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1440" tIns="91440" rIns="91440" bIns="91440" rtlCol="0" anchor="ctr" anchorCtr="0">
            <a:spAutoFit/>
          </a:bodyPr>
          <a:lstStyle/>
          <a:p>
            <a:pPr algn="ctr"/>
            <a:r>
              <a:rPr lang="bn-BD" sz="3200" dirty="0" smtClean="0">
                <a:solidFill>
                  <a:srgbClr val="FFFF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3200" dirty="0">
              <a:solidFill>
                <a:srgbClr val="FFFF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>
            <a:hlinkClick r:id="rId17" action="ppaction://hlinksldjump"/>
          </p:cNvPr>
          <p:cNvSpPr txBox="1"/>
          <p:nvPr/>
        </p:nvSpPr>
        <p:spPr>
          <a:xfrm>
            <a:off x="3262638" y="1191512"/>
            <a:ext cx="2721618" cy="731520"/>
          </a:xfrm>
          <a:prstGeom prst="rect">
            <a:avLst/>
          </a:prstGeom>
          <a:gradFill>
            <a:gsLst>
              <a:gs pos="69000">
                <a:srgbClr val="FF0000">
                  <a:alpha val="27000"/>
                  <a:lumMod val="75000"/>
                  <a:lumOff val="25000"/>
                </a:srgbClr>
              </a:gs>
              <a:gs pos="84000">
                <a:schemeClr val="bg1">
                  <a:lumMod val="86000"/>
                  <a:lumOff val="14000"/>
                </a:schemeClr>
              </a:gs>
              <a:gs pos="100000">
                <a:srgbClr val="FF3399"/>
              </a:gs>
            </a:gsLst>
            <a:path path="rect">
              <a:fillToRect l="50000" t="50000" r="50000" b="50000"/>
            </a:path>
          </a:gradFill>
          <a:ln w="69850" cap="rnd" cmpd="thickThin">
            <a:solidFill>
              <a:srgbClr val="FF3300">
                <a:alpha val="56863"/>
              </a:srgb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0" tIns="91440" rIns="0" bIns="91440" rtlCol="0" anchor="ctr" anchorCtr="0"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bn-BD" sz="32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সামন্তরিক </a:t>
            </a:r>
            <a:endParaRPr lang="en-US" sz="32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778684" y="175533"/>
            <a:ext cx="3352800" cy="639762"/>
          </a:xfrm>
          <a:prstGeom prst="rect">
            <a:avLst/>
          </a:prstGeom>
        </p:spPr>
        <p:txBody>
          <a:bodyPr vert="horz" lIns="91440" tIns="182880" rIns="91440" bIns="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bn-BD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পাঠসূচ</a:t>
            </a:r>
            <a:r>
              <a:rPr lang="bn-BD" sz="4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ী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19">
                    <a14:imgEffect>
                      <a14:sharpenSoften amount="-6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3238540" y="2021013"/>
            <a:ext cx="2643725" cy="21245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21">
                    <a14:imgEffect>
                      <a14:sharpenSoften amount="4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08979" y="3898768"/>
            <a:ext cx="1302846" cy="1237010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58000">
                <a:srgbClr val="002060">
                  <a:lumMod val="84000"/>
                  <a:lumOff val="16000"/>
                </a:srgbClr>
              </a:gs>
              <a:gs pos="83000">
                <a:srgbClr val="FF3399"/>
              </a:gs>
              <a:gs pos="100000">
                <a:srgbClr val="FF0000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212737952"/>
      </p:ext>
    </p:extLst>
  </p:cSld>
  <p:clrMapOvr>
    <a:masterClrMapping/>
  </p:clrMapOvr>
  <p:transition spd="slow"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898" y="0"/>
            <a:ext cx="5883935" cy="889334"/>
          </a:xfrm>
        </p:spPr>
        <p:txBody>
          <a:bodyPr>
            <a:normAutofit fontScale="90000"/>
          </a:bodyPr>
          <a:lstStyle/>
          <a:p>
            <a:pPr algn="ctr"/>
            <a:r>
              <a:rPr lang="bn-BD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নিচের ছবিটি       ভালো করে দেখ </a:t>
            </a:r>
            <a:endParaRPr lang="en-US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সংসদ.jpg"/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9269" y="1033561"/>
            <a:ext cx="7861466" cy="4853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4" name="Group 23"/>
          <p:cNvGrpSpPr/>
          <p:nvPr/>
        </p:nvGrpSpPr>
        <p:grpSpPr>
          <a:xfrm>
            <a:off x="541561" y="1119352"/>
            <a:ext cx="7861466" cy="4840014"/>
            <a:chOff x="570016" y="-581892"/>
            <a:chExt cx="7861466" cy="4730988"/>
          </a:xfrm>
        </p:grpSpPr>
        <p:pic>
          <p:nvPicPr>
            <p:cNvPr id="16" name="Content Placeholder 3" descr="সংসদ.jp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0016" y="-581892"/>
              <a:ext cx="7861466" cy="473098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7" name="Rectangle 16"/>
            <p:cNvSpPr/>
            <p:nvPr/>
          </p:nvSpPr>
          <p:spPr>
            <a:xfrm>
              <a:off x="3669476" y="2624447"/>
              <a:ext cx="391885" cy="29688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Isosceles Triangle 17"/>
            <p:cNvSpPr/>
            <p:nvPr/>
          </p:nvSpPr>
          <p:spPr>
            <a:xfrm>
              <a:off x="1876300" y="1318161"/>
              <a:ext cx="344385" cy="938149"/>
            </a:xfrm>
            <a:prstGeom prst="triangle">
              <a:avLst/>
            </a:prstGeom>
            <a:noFill/>
            <a:ln w="28575"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495803" y="2553195"/>
              <a:ext cx="391885" cy="34438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Isosceles Triangle 19"/>
            <p:cNvSpPr/>
            <p:nvPr/>
          </p:nvSpPr>
          <p:spPr>
            <a:xfrm>
              <a:off x="6507677" y="1401289"/>
              <a:ext cx="344385" cy="938149"/>
            </a:xfrm>
            <a:prstGeom prst="triangle">
              <a:avLst/>
            </a:prstGeom>
            <a:noFill/>
            <a:ln w="28575"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864426" y="2565070"/>
              <a:ext cx="285008" cy="308758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Isosceles Triangle 21"/>
            <p:cNvSpPr/>
            <p:nvPr/>
          </p:nvSpPr>
          <p:spPr>
            <a:xfrm>
              <a:off x="7992093" y="1531918"/>
              <a:ext cx="344385" cy="938149"/>
            </a:xfrm>
            <a:prstGeom prst="triangle">
              <a:avLst/>
            </a:prstGeom>
            <a:noFill/>
            <a:ln w="28575"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Isosceles Triangle 22"/>
            <p:cNvSpPr/>
            <p:nvPr/>
          </p:nvSpPr>
          <p:spPr>
            <a:xfrm>
              <a:off x="736269" y="1496291"/>
              <a:ext cx="213757" cy="855024"/>
            </a:xfrm>
            <a:prstGeom prst="triangle">
              <a:avLst/>
            </a:prstGeom>
            <a:noFill/>
            <a:ln w="28575"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054212" y="2786629"/>
            <a:ext cx="21508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সংসদ</a:t>
            </a:r>
            <a:r>
              <a:rPr 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ভবন</a:t>
            </a:r>
            <a:endParaRPr lang="en-US"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newsflash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486351" y="0"/>
            <a:ext cx="4324599" cy="68289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72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পাঠশিরোনাম</a:t>
            </a:r>
            <a:r>
              <a:rPr kumimoji="0" lang="bn-BD" sz="7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 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537747" y="2001610"/>
            <a:ext cx="6107364" cy="1371599"/>
          </a:xfrm>
          <a:prstGeom prst="rect">
            <a:avLst/>
          </a:prstGeom>
          <a:gradFill flip="none" rotWithShape="1">
            <a:gsLst>
              <a:gs pos="69000">
                <a:schemeClr val="bg1"/>
              </a:gs>
              <a:gs pos="23000">
                <a:schemeClr val="accent5">
                  <a:lumMod val="89000"/>
                </a:schemeClr>
              </a:gs>
              <a:gs pos="37000">
                <a:schemeClr val="bg1"/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bn-BD" sz="8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জ্যামিতির মৌলিক ধারণা 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779005" y="3489324"/>
            <a:ext cx="3768320" cy="808760"/>
          </a:xfrm>
          <a:prstGeom prst="rect">
            <a:avLst/>
          </a:prstGeom>
          <a:gradFill flip="none" rotWithShape="1">
            <a:gsLst>
              <a:gs pos="23000">
                <a:srgbClr val="FFFF00">
                  <a:alpha val="85000"/>
                </a:srgbClr>
              </a:gs>
              <a:gs pos="0">
                <a:srgbClr val="00B050"/>
              </a:gs>
              <a:gs pos="63000">
                <a:schemeClr val="bg1"/>
              </a:gs>
              <a:gs pos="84000">
                <a:srgbClr val="00B0F0"/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vert="horz" lIns="91440" tIns="0" rIns="91440" bIns="0" rtlCol="0" anchor="b">
            <a:noAutofit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bn-BD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(ত্রিভূজ ও চতুর্ভূজ</a:t>
            </a:r>
            <a:r>
              <a:rPr kumimoji="0" lang="bn-BD" sz="48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 )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3292" y="152400"/>
            <a:ext cx="5940669" cy="633047"/>
          </a:xfrm>
        </p:spPr>
        <p:txBody>
          <a:bodyPr tIns="91440" bIns="91440">
            <a:noAutofit/>
          </a:bodyPr>
          <a:lstStyle/>
          <a:p>
            <a:pPr lvl="0" algn="ctr">
              <a:lnSpc>
                <a:spcPct val="100000"/>
              </a:lnSpc>
              <a:tabLst>
                <a:tab pos="1485900" algn="l"/>
              </a:tabLst>
            </a:pPr>
            <a:r>
              <a:rPr lang="bn-BD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জ্যামিতির মৌলিক ধারণা </a:t>
            </a:r>
            <a:endParaRPr lang="en-US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71588"/>
            <a:ext cx="7886700" cy="585787"/>
          </a:xfrm>
          <a:gradFill>
            <a:gsLst>
              <a:gs pos="69000">
                <a:srgbClr val="FFFF00"/>
              </a:gs>
              <a:gs pos="23000">
                <a:schemeClr val="bg1"/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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কোণভেদে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ত্রিভুজ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কত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প্রকার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তা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বলতে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ও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ব্যখ্যা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করতে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পারবে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।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42900" y="2021681"/>
            <a:ext cx="7886700" cy="585787"/>
          </a:xfrm>
          <a:prstGeom prst="rect">
            <a:avLst/>
          </a:prstGeom>
          <a:gradFill>
            <a:gsLst>
              <a:gs pos="69000">
                <a:srgbClr val="FFFF00"/>
              </a:gs>
              <a:gs pos="23000">
                <a:schemeClr val="bg1"/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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কোণভেদে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ত্রিভুজ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</a:t>
            </a:r>
            <a:r>
              <a:rPr lang="bn-BD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বর্ণনা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</a:t>
            </a:r>
            <a:r>
              <a:rPr lang="bn-BD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পারবে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।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42900" y="2771774"/>
            <a:ext cx="7886700" cy="585787"/>
          </a:xfrm>
          <a:prstGeom prst="rect">
            <a:avLst/>
          </a:prstGeom>
          <a:gradFill>
            <a:gsLst>
              <a:gs pos="69000">
                <a:srgbClr val="FFFF00"/>
              </a:gs>
              <a:gs pos="23000">
                <a:schemeClr val="bg1"/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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সামন্তরিক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কী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তা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বলতে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ও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ব্যাখ্যা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করতে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পারবে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।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42900" y="3521867"/>
            <a:ext cx="7886700" cy="585787"/>
          </a:xfrm>
          <a:prstGeom prst="rect">
            <a:avLst/>
          </a:prstGeom>
          <a:gradFill>
            <a:gsLst>
              <a:gs pos="69000">
                <a:srgbClr val="FFFF00"/>
              </a:gs>
              <a:gs pos="23000">
                <a:schemeClr val="bg1"/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 </a:t>
            </a:r>
            <a:r>
              <a:rPr lang="bn-BD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আয়তক্ষেত্র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কী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তা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বলতে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ও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ব্যাখ্যা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করতে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পারবে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।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42900" y="4271960"/>
            <a:ext cx="7886700" cy="585787"/>
          </a:xfrm>
          <a:prstGeom prst="rect">
            <a:avLst/>
          </a:prstGeom>
          <a:gradFill>
            <a:gsLst>
              <a:gs pos="69000">
                <a:srgbClr val="FFFF00"/>
              </a:gs>
              <a:gs pos="23000">
                <a:schemeClr val="bg1"/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 </a:t>
            </a:r>
            <a:r>
              <a:rPr lang="bn-BD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বর্গক্ষেত্র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কী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তা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বলতে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ও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ব্যাখ্যা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করতে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পারবে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।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42900" y="5104490"/>
            <a:ext cx="7886700" cy="585787"/>
          </a:xfrm>
          <a:prstGeom prst="rect">
            <a:avLst/>
          </a:prstGeom>
          <a:gradFill>
            <a:gsLst>
              <a:gs pos="69000">
                <a:srgbClr val="FFFF00"/>
              </a:gs>
              <a:gs pos="23000">
                <a:schemeClr val="bg1"/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 </a:t>
            </a:r>
            <a:r>
              <a:rPr lang="bn-BD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</a:t>
            </a:r>
            <a:r>
              <a:rPr lang="bn-BD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রম্বস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কী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তা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বলতে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ও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ব্যাখ্যা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করতে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পারবে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Webdings" panose="05030102010509060703" pitchFamily="18" charset="2"/>
              </a:rPr>
              <a:t> ।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4516592"/>
      </p:ext>
    </p:extLst>
  </p:cSld>
  <p:clrMapOvr>
    <a:masterClrMapping/>
  </p:clrMapOvr>
  <p:transition spd="slow"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9339" y="447485"/>
            <a:ext cx="7772400" cy="613840"/>
          </a:xfrm>
        </p:spPr>
        <p:txBody>
          <a:bodyPr>
            <a:normAutofit fontScale="90000"/>
          </a:bodyPr>
          <a:lstStyle/>
          <a:p>
            <a:r>
              <a:rPr lang="bn-BD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জ্যামিতির </a:t>
            </a:r>
            <a:r>
              <a:rPr lang="bn-BD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মৌলিক ধারণা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4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99412" y="3035615"/>
            <a:ext cx="3634451" cy="184051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3657600" y="1913749"/>
            <a:ext cx="3715474" cy="3704413"/>
            <a:chOff x="3657600" y="923149"/>
            <a:chExt cx="3715474" cy="3704413"/>
          </a:xfrm>
        </p:grpSpPr>
        <p:grpSp>
          <p:nvGrpSpPr>
            <p:cNvPr id="11" name="Group 10"/>
            <p:cNvGrpSpPr/>
            <p:nvPr/>
          </p:nvGrpSpPr>
          <p:grpSpPr>
            <a:xfrm>
              <a:off x="3912243" y="1539433"/>
              <a:ext cx="3206188" cy="2287158"/>
              <a:chOff x="1446835" y="1416741"/>
              <a:chExt cx="3206188" cy="2287158"/>
            </a:xfrm>
          </p:grpSpPr>
          <p:cxnSp>
            <p:nvCxnSpPr>
              <p:cNvPr id="6" name="Straight Connector 5"/>
              <p:cNvCxnSpPr/>
              <p:nvPr/>
            </p:nvCxnSpPr>
            <p:spPr>
              <a:xfrm flipH="1">
                <a:off x="1446836" y="1416741"/>
                <a:ext cx="1053295" cy="2252434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>
                <a:off x="1446835" y="3657600"/>
                <a:ext cx="3206188" cy="46299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TextBox 3"/>
            <p:cNvSpPr txBox="1"/>
            <p:nvPr/>
          </p:nvSpPr>
          <p:spPr>
            <a:xfrm>
              <a:off x="4791919" y="923149"/>
              <a:ext cx="50928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smtClean="0"/>
                <a:t>A</a:t>
              </a:r>
              <a:endParaRPr lang="en-US" sz="44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657600" y="3804875"/>
              <a:ext cx="50928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smtClean="0"/>
                <a:t>B</a:t>
              </a:r>
              <a:endParaRPr lang="en-US" sz="44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863788" y="3858121"/>
              <a:ext cx="50928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/>
                <a:t>C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 rot="19084283">
            <a:off x="4133928" y="3933465"/>
            <a:ext cx="1137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৬৫</a:t>
            </a:r>
            <a:r>
              <a:rPr lang="en-US" sz="3600" dirty="0" smtClean="0">
                <a:sym typeface="Symbol" panose="05050102010706020507" pitchFamily="18" charset="2"/>
              </a:rPr>
              <a:t></a:t>
            </a:r>
            <a:endParaRPr lang="en-US" sz="3600" dirty="0"/>
          </a:p>
        </p:txBody>
      </p:sp>
      <p:cxnSp>
        <p:nvCxnSpPr>
          <p:cNvPr id="15" name="Straight Connector 14"/>
          <p:cNvCxnSpPr>
            <a:endCxn id="12" idx="0"/>
          </p:cNvCxnSpPr>
          <p:nvPr/>
        </p:nvCxnSpPr>
        <p:spPr>
          <a:xfrm>
            <a:off x="4965539" y="2530033"/>
            <a:ext cx="2152892" cy="231868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3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843305">
            <a:off x="3714753" y="3449234"/>
            <a:ext cx="4033880" cy="52948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2464">
            <a:off x="5003329" y="1949291"/>
            <a:ext cx="1890440" cy="13757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05617" y="5407596"/>
            <a:ext cx="18716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সূক্ষ্মকোণ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9198782"/>
      </p:ext>
    </p:extLst>
  </p:cSld>
  <p:clrMapOvr>
    <a:masterClrMapping/>
  </p:clrMapOvr>
  <p:transition spd="slow">
    <p:newsflash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7.40741E-7 L 0.22413 0.31759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98" y="1588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1642351" y="5362423"/>
            <a:ext cx="2953400" cy="6821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bn-BD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সূক্ষ্মকোণী ত্রিভূজ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4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6907473">
            <a:off x="815313" y="1766407"/>
            <a:ext cx="3634451" cy="184051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563880" y="1700389"/>
            <a:ext cx="3715474" cy="3704413"/>
            <a:chOff x="3657600" y="923149"/>
            <a:chExt cx="3715474" cy="3704413"/>
          </a:xfrm>
        </p:grpSpPr>
        <p:grpSp>
          <p:nvGrpSpPr>
            <p:cNvPr id="8" name="Group 7"/>
            <p:cNvGrpSpPr/>
            <p:nvPr/>
          </p:nvGrpSpPr>
          <p:grpSpPr>
            <a:xfrm>
              <a:off x="3657600" y="923149"/>
              <a:ext cx="3715474" cy="3704413"/>
              <a:chOff x="3657600" y="923149"/>
              <a:chExt cx="3715474" cy="3704413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3912243" y="1539433"/>
                <a:ext cx="3206188" cy="2287158"/>
                <a:chOff x="1446835" y="1416741"/>
                <a:chExt cx="3206188" cy="2287158"/>
              </a:xfrm>
            </p:grpSpPr>
            <p:cxnSp>
              <p:nvCxnSpPr>
                <p:cNvPr id="14" name="Straight Connector 13"/>
                <p:cNvCxnSpPr/>
                <p:nvPr/>
              </p:nvCxnSpPr>
              <p:spPr>
                <a:xfrm flipH="1">
                  <a:off x="1446836" y="1416741"/>
                  <a:ext cx="1053295" cy="2252434"/>
                </a:xfrm>
                <a:prstGeom prst="line">
                  <a:avLst/>
                </a:prstGeom>
                <a:ln w="381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/>
                <p:nvPr/>
              </p:nvCxnSpPr>
              <p:spPr>
                <a:xfrm>
                  <a:off x="1446835" y="3657600"/>
                  <a:ext cx="3206188" cy="46299"/>
                </a:xfrm>
                <a:prstGeom prst="line">
                  <a:avLst/>
                </a:prstGeom>
                <a:ln w="381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" name="TextBox 10"/>
              <p:cNvSpPr txBox="1"/>
              <p:nvPr/>
            </p:nvSpPr>
            <p:spPr>
              <a:xfrm>
                <a:off x="4791919" y="923149"/>
                <a:ext cx="50928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 smtClean="0"/>
                  <a:t>A</a:t>
                </a:r>
                <a:endParaRPr lang="en-US" sz="4400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3657600" y="3804875"/>
                <a:ext cx="50928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 smtClean="0"/>
                  <a:t>B</a:t>
                </a:r>
                <a:endParaRPr lang="en-US" sz="4400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6863788" y="3858121"/>
                <a:ext cx="50928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/>
                  <a:t>C</a:t>
                </a:r>
              </a:p>
            </p:txBody>
          </p:sp>
        </p:grpSp>
        <p:cxnSp>
          <p:nvCxnSpPr>
            <p:cNvPr id="9" name="Straight Connector 8"/>
            <p:cNvCxnSpPr>
              <a:endCxn id="13" idx="0"/>
            </p:cNvCxnSpPr>
            <p:nvPr/>
          </p:nvCxnSpPr>
          <p:spPr>
            <a:xfrm>
              <a:off x="4965539" y="1539433"/>
              <a:ext cx="2152892" cy="2318688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4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42721" y="2848476"/>
            <a:ext cx="3634451" cy="184051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 rot="19084283">
            <a:off x="875869" y="3846342"/>
            <a:ext cx="1137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৬৫</a:t>
            </a:r>
            <a:r>
              <a:rPr lang="en-US" sz="3600" dirty="0" smtClean="0">
                <a:sym typeface="Symbol" panose="05050102010706020507" pitchFamily="18" charset="2"/>
              </a:rPr>
              <a:t></a:t>
            </a:r>
            <a:endParaRPr lang="en-US" sz="3600" dirty="0"/>
          </a:p>
        </p:txBody>
      </p:sp>
      <p:sp>
        <p:nvSpPr>
          <p:cNvPr id="18" name="TextBox 17"/>
          <p:cNvSpPr txBox="1"/>
          <p:nvPr/>
        </p:nvSpPr>
        <p:spPr>
          <a:xfrm rot="5208348">
            <a:off x="1315705" y="2787704"/>
            <a:ext cx="1137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ym typeface="Symbol" panose="05050102010706020507" pitchFamily="18" charset="2"/>
              </a:rPr>
              <a:t>৭০</a:t>
            </a:r>
            <a:r>
              <a:rPr lang="en-US" sz="3600" dirty="0" smtClean="0">
                <a:sym typeface="Symbol" panose="05050102010706020507" pitchFamily="18" charset="2"/>
              </a:rPr>
              <a:t></a:t>
            </a:r>
            <a:endParaRPr lang="en-US" sz="3600" dirty="0"/>
          </a:p>
        </p:txBody>
      </p:sp>
      <p:sp>
        <p:nvSpPr>
          <p:cNvPr id="19" name="TextBox 18"/>
          <p:cNvSpPr txBox="1"/>
          <p:nvPr/>
        </p:nvSpPr>
        <p:spPr>
          <a:xfrm rot="2964691">
            <a:off x="2773341" y="4015435"/>
            <a:ext cx="1137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ym typeface="Symbol" panose="05050102010706020507" pitchFamily="18" charset="2"/>
              </a:rPr>
              <a:t>৪৫</a:t>
            </a:r>
            <a:r>
              <a:rPr lang="en-US" sz="3600" dirty="0" smtClean="0">
                <a:sym typeface="Symbol" panose="05050102010706020507" pitchFamily="18" charset="2"/>
              </a:rPr>
              <a:t></a:t>
            </a:r>
            <a:endParaRPr lang="en-US" sz="3600" dirty="0"/>
          </a:p>
        </p:txBody>
      </p:sp>
      <p:sp>
        <p:nvSpPr>
          <p:cNvPr id="20" name="TextBox 19"/>
          <p:cNvSpPr txBox="1"/>
          <p:nvPr/>
        </p:nvSpPr>
        <p:spPr>
          <a:xfrm>
            <a:off x="4579183" y="1240832"/>
            <a:ext cx="4370288" cy="1569660"/>
          </a:xfrm>
          <a:prstGeom prst="rect">
            <a:avLst/>
          </a:prstGeom>
          <a:gradFill flip="none" rotWithShape="1">
            <a:gsLst>
              <a:gs pos="58000">
                <a:srgbClr val="FFCC00"/>
              </a:gs>
              <a:gs pos="19000">
                <a:srgbClr val="FF3399">
                  <a:alpha val="68000"/>
                </a:srgbClr>
              </a:gs>
            </a:gsLst>
            <a:lin ang="8400000" scaled="0"/>
            <a:tileRect/>
          </a:gradFill>
          <a:ln w="38100">
            <a:noFill/>
          </a:ln>
          <a:scene3d>
            <a:camera prst="orthographicFront">
              <a:rot lat="0" lon="21299988" rev="0"/>
            </a:camera>
            <a:lightRig rig="threePt" dir="t"/>
          </a:scene3d>
        </p:spPr>
        <p:txBody>
          <a:bodyPr wrap="square" rtlCol="0" anchor="ctr">
            <a:spAutoFit/>
          </a:bodyPr>
          <a:lstStyle/>
          <a:p>
            <a:pPr indent="457200"/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যে ত্রিভূজের প্রত্যেকটি কোণ সূক্ষ্মকোণ তাকে সূক্ষ্মকোণী ত্রিভূজ বলে 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753242" y="196228"/>
            <a:ext cx="419057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জ্যামিতির মৌলিক ধারণা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1538257608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  <p:bldP spid="19" grpId="0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3439886" y="2009610"/>
            <a:ext cx="5442858" cy="682118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bn-BD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ত্রিভূজের তিনটি কোণের যোগফল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4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6907473">
            <a:off x="815313" y="2448565"/>
            <a:ext cx="3634451" cy="184051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563880" y="2382547"/>
            <a:ext cx="3715474" cy="3704413"/>
            <a:chOff x="3657600" y="923149"/>
            <a:chExt cx="3715474" cy="3704413"/>
          </a:xfrm>
        </p:grpSpPr>
        <p:grpSp>
          <p:nvGrpSpPr>
            <p:cNvPr id="7" name="Group 6"/>
            <p:cNvGrpSpPr/>
            <p:nvPr/>
          </p:nvGrpSpPr>
          <p:grpSpPr>
            <a:xfrm>
              <a:off x="3657600" y="923149"/>
              <a:ext cx="3715474" cy="3704413"/>
              <a:chOff x="3657600" y="923149"/>
              <a:chExt cx="3715474" cy="3704413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3912243" y="1539433"/>
                <a:ext cx="3206188" cy="2287158"/>
                <a:chOff x="1446835" y="1416741"/>
                <a:chExt cx="3206188" cy="2287158"/>
              </a:xfrm>
            </p:grpSpPr>
            <p:cxnSp>
              <p:nvCxnSpPr>
                <p:cNvPr id="13" name="Straight Connector 12"/>
                <p:cNvCxnSpPr/>
                <p:nvPr/>
              </p:nvCxnSpPr>
              <p:spPr>
                <a:xfrm flipH="1">
                  <a:off x="1446836" y="1416741"/>
                  <a:ext cx="1053295" cy="2252434"/>
                </a:xfrm>
                <a:prstGeom prst="line">
                  <a:avLst/>
                </a:prstGeom>
                <a:ln w="381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13"/>
                <p:cNvCxnSpPr/>
                <p:nvPr/>
              </p:nvCxnSpPr>
              <p:spPr>
                <a:xfrm>
                  <a:off x="1446835" y="3657600"/>
                  <a:ext cx="3206188" cy="46299"/>
                </a:xfrm>
                <a:prstGeom prst="line">
                  <a:avLst/>
                </a:prstGeom>
                <a:ln w="3810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" name="TextBox 9"/>
              <p:cNvSpPr txBox="1"/>
              <p:nvPr/>
            </p:nvSpPr>
            <p:spPr>
              <a:xfrm>
                <a:off x="4791919" y="923149"/>
                <a:ext cx="50928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 smtClean="0"/>
                  <a:t>A</a:t>
                </a:r>
                <a:endParaRPr lang="en-US" sz="4400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3657600" y="3804875"/>
                <a:ext cx="50928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 smtClean="0"/>
                  <a:t>B</a:t>
                </a:r>
                <a:endParaRPr lang="en-US" sz="4400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6863788" y="3858121"/>
                <a:ext cx="50928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dirty="0"/>
                  <a:t>C</a:t>
                </a:r>
              </a:p>
            </p:txBody>
          </p:sp>
        </p:grpSp>
        <p:cxnSp>
          <p:nvCxnSpPr>
            <p:cNvPr id="8" name="Straight Connector 7"/>
            <p:cNvCxnSpPr>
              <a:endCxn id="12" idx="0"/>
            </p:cNvCxnSpPr>
            <p:nvPr/>
          </p:nvCxnSpPr>
          <p:spPr>
            <a:xfrm>
              <a:off x="4965539" y="1539433"/>
              <a:ext cx="2152892" cy="2318688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4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42721" y="3530634"/>
            <a:ext cx="3634451" cy="184051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 rot="19084283">
            <a:off x="875869" y="4528500"/>
            <a:ext cx="1137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৬৫</a:t>
            </a:r>
            <a:r>
              <a:rPr lang="en-US" sz="3600" dirty="0" smtClean="0">
                <a:sym typeface="Symbol" panose="05050102010706020507" pitchFamily="18" charset="2"/>
              </a:rPr>
              <a:t></a:t>
            </a:r>
            <a:endParaRPr lang="en-US" sz="3600" dirty="0"/>
          </a:p>
        </p:txBody>
      </p:sp>
      <p:sp>
        <p:nvSpPr>
          <p:cNvPr id="17" name="TextBox 16"/>
          <p:cNvSpPr txBox="1"/>
          <p:nvPr/>
        </p:nvSpPr>
        <p:spPr>
          <a:xfrm rot="5208348">
            <a:off x="1315705" y="3469862"/>
            <a:ext cx="1137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ym typeface="Symbol" panose="05050102010706020507" pitchFamily="18" charset="2"/>
              </a:rPr>
              <a:t>৭০</a:t>
            </a:r>
            <a:r>
              <a:rPr lang="en-US" sz="3600" dirty="0" smtClean="0">
                <a:sym typeface="Symbol" panose="05050102010706020507" pitchFamily="18" charset="2"/>
              </a:rPr>
              <a:t></a:t>
            </a:r>
            <a:endParaRPr lang="en-US" sz="3600" dirty="0"/>
          </a:p>
        </p:txBody>
      </p:sp>
      <p:sp>
        <p:nvSpPr>
          <p:cNvPr id="18" name="TextBox 17"/>
          <p:cNvSpPr txBox="1"/>
          <p:nvPr/>
        </p:nvSpPr>
        <p:spPr>
          <a:xfrm rot="2964691">
            <a:off x="2773341" y="4697593"/>
            <a:ext cx="1137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ym typeface="Symbol" panose="05050102010706020507" pitchFamily="18" charset="2"/>
              </a:rPr>
              <a:t>৪৫</a:t>
            </a:r>
            <a:r>
              <a:rPr lang="en-US" sz="3600" dirty="0" smtClean="0">
                <a:sym typeface="Symbol" panose="05050102010706020507" pitchFamily="18" charset="2"/>
              </a:rPr>
              <a:t></a:t>
            </a:r>
            <a:endParaRPr lang="en-US" sz="3600" dirty="0"/>
          </a:p>
        </p:txBody>
      </p:sp>
      <p:sp>
        <p:nvSpPr>
          <p:cNvPr id="20" name="Rectangle 19"/>
          <p:cNvSpPr/>
          <p:nvPr/>
        </p:nvSpPr>
        <p:spPr>
          <a:xfrm>
            <a:off x="2506499" y="72570"/>
            <a:ext cx="419057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জ্যামিতির মৌলিক ধারণা </a:t>
            </a:r>
            <a:endParaRPr lang="en-US" sz="4400" dirty="0"/>
          </a:p>
        </p:txBody>
      </p:sp>
      <p:sp>
        <p:nvSpPr>
          <p:cNvPr id="21" name="Subtitle 2"/>
          <p:cNvSpPr txBox="1">
            <a:spLocks/>
          </p:cNvSpPr>
          <p:nvPr/>
        </p:nvSpPr>
        <p:spPr>
          <a:xfrm>
            <a:off x="6487887" y="4680238"/>
            <a:ext cx="2351314" cy="682118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bn-BD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মোট=১৮০</a:t>
            </a:r>
            <a:r>
              <a:rPr lang="bn-BD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  <a:sym typeface="Symbol"/>
              </a:rPr>
              <a:t></a:t>
            </a:r>
            <a:r>
              <a:rPr lang="bn-BD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668555" y="2714215"/>
            <a:ext cx="1137146" cy="646331"/>
          </a:xfrm>
          <a:prstGeom prst="rect">
            <a:avLst/>
          </a:prstGeom>
          <a:noFill/>
          <a:ln w="28575">
            <a:solidFill>
              <a:srgbClr val="FF33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৬৫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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667516" y="3345580"/>
            <a:ext cx="1137146" cy="646331"/>
          </a:xfrm>
          <a:prstGeom prst="rect">
            <a:avLst/>
          </a:prstGeom>
          <a:noFill/>
          <a:ln w="28575">
            <a:solidFill>
              <a:srgbClr val="FF33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৭০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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664655" y="4000909"/>
            <a:ext cx="1137146" cy="646331"/>
          </a:xfrm>
          <a:prstGeom prst="rect">
            <a:avLst/>
          </a:prstGeom>
          <a:noFill/>
          <a:ln w="28575">
            <a:solidFill>
              <a:srgbClr val="FF33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৪৫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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newsflash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/>
      <p:bldP spid="18" grpId="0"/>
      <p:bldP spid="21" grpId="0" animBg="1"/>
      <p:bldP spid="22" grpId="0" animBg="1"/>
      <p:bldP spid="23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1877" y="265967"/>
            <a:ext cx="4658173" cy="473074"/>
          </a:xfrm>
        </p:spPr>
        <p:txBody>
          <a:bodyPr>
            <a:normAutofit fontScale="90000"/>
          </a:bodyPr>
          <a:lstStyle/>
          <a:p>
            <a:r>
              <a:rPr lang="bn-BD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জ্যামিতির মৌলিক ধারণা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8264" y="5213517"/>
            <a:ext cx="2029464" cy="5074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dirty="0" smtClean="0"/>
              <a:t>সমকোণ</a:t>
            </a: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1882140" y="1078762"/>
            <a:ext cx="4160520" cy="4045156"/>
            <a:chOff x="2583180" y="1078762"/>
            <a:chExt cx="4160520" cy="4045156"/>
          </a:xfrm>
        </p:grpSpPr>
        <p:grpSp>
          <p:nvGrpSpPr>
            <p:cNvPr id="10" name="Group 9"/>
            <p:cNvGrpSpPr/>
            <p:nvPr/>
          </p:nvGrpSpPr>
          <p:grpSpPr>
            <a:xfrm>
              <a:off x="2895600" y="1783080"/>
              <a:ext cx="3352800" cy="2545080"/>
              <a:chOff x="2819400" y="1996440"/>
              <a:chExt cx="3352800" cy="2545080"/>
            </a:xfrm>
          </p:grpSpPr>
          <p:cxnSp>
            <p:nvCxnSpPr>
              <p:cNvPr id="5" name="Straight Connector 4"/>
              <p:cNvCxnSpPr/>
              <p:nvPr/>
            </p:nvCxnSpPr>
            <p:spPr>
              <a:xfrm>
                <a:off x="2819400" y="1996440"/>
                <a:ext cx="15240" cy="251460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>
                <a:off x="2819400" y="4511040"/>
                <a:ext cx="3352800" cy="3048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TextBox 10"/>
            <p:cNvSpPr txBox="1"/>
            <p:nvPr/>
          </p:nvSpPr>
          <p:spPr>
            <a:xfrm>
              <a:off x="2583180" y="1078762"/>
              <a:ext cx="62484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/>
                <a:t>A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712720" y="4292921"/>
              <a:ext cx="62484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/>
                <a:t>B</a:t>
              </a:r>
              <a:endParaRPr lang="en-US" sz="48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118860" y="4292920"/>
              <a:ext cx="62484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/>
                <a:t>C</a:t>
              </a:r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4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2574" y="2545331"/>
            <a:ext cx="3634451" cy="184051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3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216481">
            <a:off x="1375076" y="2972851"/>
            <a:ext cx="4647285" cy="52948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2464">
            <a:off x="2251756" y="1207150"/>
            <a:ext cx="1953886" cy="1375765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>
            <a:off x="2194560" y="1783080"/>
            <a:ext cx="3352800" cy="254508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ontent Placeholder 2"/>
          <p:cNvSpPr txBox="1">
            <a:spLocks/>
          </p:cNvSpPr>
          <p:nvPr/>
        </p:nvSpPr>
        <p:spPr>
          <a:xfrm>
            <a:off x="677064" y="5172659"/>
            <a:ext cx="2951807" cy="4299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bn-BD" sz="3200" dirty="0" smtClean="0"/>
              <a:t>সমকোণী ত্রিভূজ</a:t>
            </a:r>
            <a:endParaRPr lang="en-US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4774963" y="1206962"/>
            <a:ext cx="4173485" cy="1569660"/>
          </a:xfrm>
          <a:prstGeom prst="rect">
            <a:avLst/>
          </a:prstGeom>
          <a:gradFill flip="none" rotWithShape="1">
            <a:gsLst>
              <a:gs pos="100000">
                <a:srgbClr val="FFFF00">
                  <a:alpha val="57000"/>
                </a:srgbClr>
              </a:gs>
              <a:gs pos="19000">
                <a:srgbClr val="FF3399">
                  <a:alpha val="68000"/>
                </a:srgbClr>
              </a:gs>
            </a:gsLst>
            <a:path path="rect">
              <a:fillToRect t="100000" r="100000"/>
            </a:path>
            <a:tileRect l="-100000" b="-100000"/>
          </a:gradFill>
          <a:ln w="38100">
            <a:noFill/>
          </a:ln>
          <a:scene3d>
            <a:camera prst="orthographicFront">
              <a:rot lat="3000000" lon="0" rev="0"/>
            </a:camera>
            <a:lightRig rig="threePt" dir="t"/>
          </a:scene3d>
        </p:spPr>
        <p:txBody>
          <a:bodyPr wrap="square" rtlCol="0" anchor="ctr">
            <a:spAutoFit/>
          </a:bodyPr>
          <a:lstStyle/>
          <a:p>
            <a:pPr indent="457200"/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যে ত্রিভূজের একটি কোণ সমকোণ তাকে সমকোণী ত্রিভূজ বলে 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6182332"/>
      </p:ext>
    </p:extLst>
  </p:cSld>
  <p:clrMapOvr>
    <a:masterClrMapping/>
  </p:clrMapOvr>
  <p:transition spd="slow">
    <p:newsflash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59259E-6 L 0.36059 0.35833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21" y="17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2" build="p"/>
      <p:bldP spid="21" grpId="0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6010" y="319083"/>
            <a:ext cx="4312040" cy="549274"/>
          </a:xfrm>
        </p:spPr>
        <p:txBody>
          <a:bodyPr>
            <a:normAutofit fontScale="90000"/>
          </a:bodyPr>
          <a:lstStyle/>
          <a:p>
            <a:r>
              <a:rPr lang="bn-BD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জ্যামিতির মৌলিক ধারণা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835148" y="5231091"/>
            <a:ext cx="2029464" cy="5074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bn-BD" dirty="0" smtClean="0"/>
              <a:t>স্থূলকোণ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690490" y="1880428"/>
            <a:ext cx="5565530" cy="3243490"/>
            <a:chOff x="1178170" y="1880428"/>
            <a:chExt cx="5565530" cy="3243490"/>
          </a:xfrm>
        </p:grpSpPr>
        <p:grpSp>
          <p:nvGrpSpPr>
            <p:cNvPr id="8" name="Group 7"/>
            <p:cNvGrpSpPr/>
            <p:nvPr/>
          </p:nvGrpSpPr>
          <p:grpSpPr>
            <a:xfrm>
              <a:off x="1803010" y="2295927"/>
              <a:ext cx="4445390" cy="2032233"/>
              <a:chOff x="1726810" y="2509287"/>
              <a:chExt cx="4445390" cy="2032233"/>
            </a:xfrm>
          </p:grpSpPr>
          <p:cxnSp>
            <p:nvCxnSpPr>
              <p:cNvPr id="12" name="Straight Connector 11"/>
              <p:cNvCxnSpPr>
                <a:stCxn id="9" idx="3"/>
              </p:cNvCxnSpPr>
              <p:nvPr/>
            </p:nvCxnSpPr>
            <p:spPr>
              <a:xfrm>
                <a:off x="1726810" y="2509287"/>
                <a:ext cx="1107830" cy="2001753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2819400" y="4511040"/>
                <a:ext cx="3352800" cy="30480"/>
              </a:xfrm>
              <a:prstGeom prst="line">
                <a:avLst/>
              </a:prstGeom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xtBox 8"/>
            <p:cNvSpPr txBox="1"/>
            <p:nvPr/>
          </p:nvSpPr>
          <p:spPr>
            <a:xfrm>
              <a:off x="1178170" y="1880428"/>
              <a:ext cx="62484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/>
                <a:t>A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712720" y="4292921"/>
              <a:ext cx="62484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smtClean="0"/>
                <a:t>B</a:t>
              </a:r>
              <a:endParaRPr lang="en-US" sz="48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118860" y="4292920"/>
              <a:ext cx="62484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/>
                <a:t>C</a:t>
              </a:r>
            </a:p>
          </p:txBody>
        </p: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4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2167" y="2547690"/>
            <a:ext cx="3634451" cy="184051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3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452470">
            <a:off x="854238" y="3291018"/>
            <a:ext cx="5164471" cy="52948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4923">
            <a:off x="1324095" y="1299718"/>
            <a:ext cx="1953886" cy="1375765"/>
          </a:xfrm>
          <a:prstGeom prst="rect">
            <a:avLst/>
          </a:prstGeom>
        </p:spPr>
      </p:pic>
      <p:cxnSp>
        <p:nvCxnSpPr>
          <p:cNvPr id="17" name="Straight Connector 16"/>
          <p:cNvCxnSpPr>
            <a:stCxn id="9" idx="3"/>
          </p:cNvCxnSpPr>
          <p:nvPr/>
        </p:nvCxnSpPr>
        <p:spPr>
          <a:xfrm>
            <a:off x="1315330" y="2295927"/>
            <a:ext cx="4445390" cy="2032233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/>
          <p:cNvSpPr txBox="1">
            <a:spLocks/>
          </p:cNvSpPr>
          <p:nvPr/>
        </p:nvSpPr>
        <p:spPr>
          <a:xfrm>
            <a:off x="1200004" y="5231091"/>
            <a:ext cx="3066614" cy="4299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bn-BD" sz="3200" dirty="0" smtClean="0"/>
              <a:t>স্থূলকোণী ত্রিভূজ</a:t>
            </a:r>
            <a:endParaRPr lang="en-US" sz="3200" dirty="0"/>
          </a:p>
        </p:txBody>
      </p:sp>
      <p:sp>
        <p:nvSpPr>
          <p:cNvPr id="19" name="TextBox 18"/>
          <p:cNvSpPr txBox="1"/>
          <p:nvPr/>
        </p:nvSpPr>
        <p:spPr>
          <a:xfrm>
            <a:off x="4383315" y="1201987"/>
            <a:ext cx="4474452" cy="1918583"/>
          </a:xfrm>
          <a:prstGeom prst="rect">
            <a:avLst/>
          </a:prstGeom>
          <a:gradFill>
            <a:gsLst>
              <a:gs pos="69000">
                <a:srgbClr val="FFFF00"/>
              </a:gs>
              <a:gs pos="23000">
                <a:schemeClr val="bg1"/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</a:gradFill>
          <a:ln w="38100">
            <a:noFill/>
          </a:ln>
        </p:spPr>
        <p:txBody>
          <a:bodyPr wrap="square" rtlCol="0" anchor="t" anchorCtr="0">
            <a:noAutofit/>
          </a:bodyPr>
          <a:lstStyle/>
          <a:p>
            <a:pPr indent="457200"/>
            <a:r>
              <a:rPr lang="bn-BD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যে ত্রিভূজের একটি কোণ স্থূলকোণ তাকে স্থূলকোণী ত্রিভূজ বলে ।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9276599"/>
      </p:ext>
    </p:extLst>
  </p:cSld>
  <p:clrMapOvr>
    <a:masterClrMapping/>
  </p:clrMapOvr>
  <p:transition spd="slow">
    <p:newsflash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81481E-6 L 0.49011 0.297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97" y="14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6" grpId="1" build="p"/>
      <p:bldP spid="18" grpId="0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1353" y="183934"/>
            <a:ext cx="4491038" cy="871855"/>
          </a:xfrm>
        </p:spPr>
        <p:txBody>
          <a:bodyPr/>
          <a:lstStyle/>
          <a:p>
            <a:r>
              <a:rPr lang="bn-BD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জ্যামিতির মৌলিক ধারণা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1684" y="3566160"/>
            <a:ext cx="2358390" cy="548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৬০</a:t>
            </a:r>
            <a:r>
              <a:rPr lang="en-US" dirty="0" smtClean="0"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</a:t>
            </a:r>
            <a:r>
              <a:rPr lang="bn-BD" dirty="0" smtClean="0"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 ত্রিকোণী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8923148">
            <a:off x="425041" y="1667304"/>
            <a:ext cx="3926791" cy="27365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47924" y="1230830"/>
            <a:ext cx="3719430" cy="1890248"/>
          </a:xfrm>
          <a:prstGeom prst="rect">
            <a:avLst/>
          </a:prstGeom>
          <a:noFill/>
          <a:ln w="44450">
            <a:noFill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5923916" y="3471159"/>
            <a:ext cx="2358390" cy="548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৪৫</a:t>
            </a:r>
            <a:r>
              <a:rPr lang="en-US" dirty="0" smtClean="0"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</a:t>
            </a:r>
            <a:r>
              <a:rPr lang="bn-BD" dirty="0" smtClean="0">
                <a:latin typeface="NikoshBAN" pitchFamily="2" charset="0"/>
                <a:cs typeface="NikoshBAN" pitchFamily="2" charset="0"/>
                <a:sym typeface="Symbol" panose="05050102010706020507" pitchFamily="18" charset="2"/>
              </a:rPr>
              <a:t> ত্রিকোণী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1986910"/>
      </p:ext>
    </p:extLst>
  </p:cSld>
  <p:clrMapOvr>
    <a:masterClrMapping/>
  </p:clrMapOvr>
  <p:transition spd="slow">
    <p:newsflash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prstClr val="black"/>
              <a:schemeClr val="accent3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1157790" y="1737361"/>
            <a:ext cx="3215865" cy="19941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prstClr val="black"/>
              <a:schemeClr val="accent3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37491" y="1737362"/>
            <a:ext cx="3215865" cy="19941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06165" y="2380497"/>
            <a:ext cx="1934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সামন্তরিক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Parallelogram 1"/>
          <p:cNvSpPr/>
          <p:nvPr/>
        </p:nvSpPr>
        <p:spPr>
          <a:xfrm>
            <a:off x="1226426" y="1813560"/>
            <a:ext cx="6058294" cy="1841761"/>
          </a:xfrm>
          <a:prstGeom prst="parallelogram">
            <a:avLst>
              <a:gd name="adj" fmla="val 167535"/>
            </a:avLst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42887" y="4627007"/>
            <a:ext cx="8586788" cy="1200329"/>
          </a:xfrm>
          <a:prstGeom prst="rect">
            <a:avLst/>
          </a:prstGeom>
          <a:gradFill flip="none" rotWithShape="1">
            <a:gsLst>
              <a:gs pos="69000">
                <a:srgbClr val="92D050"/>
              </a:gs>
              <a:gs pos="0">
                <a:srgbClr val="FF3399"/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যে</a:t>
            </a:r>
            <a:r>
              <a:rPr lang="en-US" sz="3600" dirty="0" smtClean="0"/>
              <a:t> </a:t>
            </a:r>
            <a:r>
              <a:rPr lang="en-US" sz="3600" dirty="0" err="1" smtClean="0"/>
              <a:t>চতুভূজের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বিপরীতবাহুগুলো</a:t>
            </a:r>
            <a:r>
              <a:rPr lang="en-US" sz="3600" dirty="0" smtClean="0"/>
              <a:t> </a:t>
            </a:r>
            <a:r>
              <a:rPr lang="en-US" sz="3600" dirty="0" err="1" smtClean="0"/>
              <a:t>পরস্পর</a:t>
            </a:r>
            <a:r>
              <a:rPr lang="en-US" sz="3600" dirty="0" smtClean="0"/>
              <a:t> </a:t>
            </a:r>
            <a:r>
              <a:rPr lang="en-US" sz="3600" dirty="0" err="1" smtClean="0"/>
              <a:t>সমান</a:t>
            </a:r>
            <a:r>
              <a:rPr lang="en-US" sz="3600" dirty="0" smtClean="0"/>
              <a:t> ও </a:t>
            </a:r>
            <a:r>
              <a:rPr lang="en-US" sz="3600" dirty="0" err="1" smtClean="0"/>
              <a:t>সমান্তরাল</a:t>
            </a:r>
            <a:r>
              <a:rPr lang="en-US" sz="3600" dirty="0" smtClean="0"/>
              <a:t> </a:t>
            </a:r>
            <a:r>
              <a:rPr lang="en-US" sz="3600" dirty="0" err="1" smtClean="0"/>
              <a:t>তাকে</a:t>
            </a:r>
            <a:r>
              <a:rPr lang="en-US" sz="3600" dirty="0" smtClean="0"/>
              <a:t> </a:t>
            </a:r>
            <a:r>
              <a:rPr lang="en-US" sz="3600" dirty="0" err="1" smtClean="0"/>
              <a:t>সামন্তরিক</a:t>
            </a:r>
            <a:r>
              <a:rPr lang="en-US" sz="3600" dirty="0" smtClean="0"/>
              <a:t> </a:t>
            </a:r>
            <a:r>
              <a:rPr lang="en-US" sz="3600" dirty="0" err="1" smtClean="0"/>
              <a:t>বলে</a:t>
            </a:r>
            <a:r>
              <a:rPr lang="en-US" sz="3600" dirty="0" smtClean="0"/>
              <a:t> ।</a:t>
            </a:r>
            <a:endParaRPr lang="en-US" sz="3600" dirty="0"/>
          </a:p>
        </p:txBody>
      </p:sp>
      <p:sp>
        <p:nvSpPr>
          <p:cNvPr id="3" name="Rectangle 2"/>
          <p:cNvSpPr/>
          <p:nvPr/>
        </p:nvSpPr>
        <p:spPr>
          <a:xfrm>
            <a:off x="2491435" y="207397"/>
            <a:ext cx="455765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জ্যামিতির মৌলিক ধারণা 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xmlns="" val="1284255988"/>
      </p:ext>
    </p:extLst>
  </p:cSld>
  <p:clrMapOvr>
    <a:masterClrMapping/>
  </p:clrMapOvr>
  <p:transition spd="slow">
    <p:newsflash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9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animClr clrSpc="rgb" dir="cw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 animBg="1"/>
      <p:bldP spid="2" grpId="1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8923148">
            <a:off x="2630278" y="3054103"/>
            <a:ext cx="2632826" cy="169548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723148" flipV="1">
            <a:off x="4583911" y="1847417"/>
            <a:ext cx="2682825" cy="169548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723148" flipH="1">
            <a:off x="1957730" y="1967738"/>
            <a:ext cx="2634389" cy="169548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723148">
            <a:off x="3913677" y="765561"/>
            <a:ext cx="2680773" cy="1695485"/>
          </a:xfrm>
          <a:prstGeom prst="rect">
            <a:avLst/>
          </a:prstGeom>
        </p:spPr>
      </p:pic>
      <p:sp>
        <p:nvSpPr>
          <p:cNvPr id="2" name="Parallelogram 1"/>
          <p:cNvSpPr/>
          <p:nvPr/>
        </p:nvSpPr>
        <p:spPr>
          <a:xfrm>
            <a:off x="2529839" y="1538286"/>
            <a:ext cx="4114801" cy="2453640"/>
          </a:xfrm>
          <a:prstGeom prst="parallelogram">
            <a:avLst>
              <a:gd name="adj" fmla="val 52866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20686" y="246106"/>
            <a:ext cx="4325366" cy="631039"/>
          </a:xfrm>
        </p:spPr>
        <p:txBody>
          <a:bodyPr>
            <a:normAutofit fontScale="90000"/>
          </a:bodyPr>
          <a:lstStyle/>
          <a:p>
            <a:r>
              <a:rPr lang="bn-BD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জ্যামিতির মৌলিক ধারণা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668349" y="-3063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853080" y="2335685"/>
            <a:ext cx="15971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রম্বস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8170" y="4599234"/>
            <a:ext cx="7958138" cy="1077218"/>
          </a:xfrm>
          <a:prstGeom prst="rect">
            <a:avLst/>
          </a:prstGeom>
          <a:gradFill>
            <a:gsLst>
              <a:gs pos="23000">
                <a:schemeClr val="tx1">
                  <a:lumMod val="95000"/>
                  <a:lumOff val="5000"/>
                </a:schemeClr>
              </a:gs>
              <a:gs pos="0">
                <a:srgbClr val="FF3399"/>
              </a:gs>
              <a:gs pos="97000">
                <a:srgbClr val="C00000"/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bg1"/>
                </a:solidFill>
              </a:rPr>
              <a:t>যে সামন্তরিকের বাহুগুলো সমান ও কোণগুলো সমকোণ নয় তাকে রম্বস বলে ।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4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6283" y="2229529"/>
            <a:ext cx="3634451" cy="184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14886643"/>
      </p:ext>
    </p:extLst>
  </p:cSld>
  <p:clrMapOvr>
    <a:masterClrMapping/>
  </p:clrMapOvr>
  <p:transition spd="slow">
    <p:newsflash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"/>
                            </p:stCondLst>
                            <p:childTnLst>
                              <p:par>
                                <p:cTn id="33" presetID="2" presetClass="exit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50"/>
                            </p:stCondLst>
                            <p:childTnLst>
                              <p:par>
                                <p:cTn id="38" presetID="2" presetClass="exit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750"/>
                            </p:stCondLst>
                            <p:childTnLst>
                              <p:par>
                                <p:cTn id="43" presetID="2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7" presetClass="emph" presetSubtype="0" repeatCount="4000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" dur="250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6" dur="250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7" dur="250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6" grpId="0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09847" y="1307791"/>
            <a:ext cx="4174408" cy="25860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2409847" y="1307791"/>
            <a:ext cx="4174408" cy="258600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504064" y="1454046"/>
            <a:ext cx="3957403" cy="229349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797453" y="1953391"/>
            <a:ext cx="33991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আয়তক্ষেত্র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4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1122" y="1980158"/>
            <a:ext cx="3634451" cy="18405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0075" y="4829175"/>
            <a:ext cx="7929563" cy="1077218"/>
          </a:xfrm>
          <a:prstGeom prst="rect">
            <a:avLst/>
          </a:prstGeom>
          <a:gradFill>
            <a:gsLst>
              <a:gs pos="69000">
                <a:srgbClr val="FFFF00"/>
              </a:gs>
              <a:gs pos="4000">
                <a:srgbClr val="FF3399"/>
              </a:gs>
              <a:gs pos="97000">
                <a:srgbClr val="C00000"/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যে সামন্তরিকের বিপরীত বাহুগুলো সমান ও কোণগুলো সমকোণ  তাকে আয়তক্ষেত্র বলে 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797453" y="174689"/>
            <a:ext cx="419057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জ্যামিতির মৌলিক ধারণা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2655398427"/>
      </p:ext>
    </p:extLst>
  </p:cSld>
  <p:clrMapOvr>
    <a:masterClrMapping/>
  </p:clrMapOvr>
  <p:transition spd="slow">
    <p:newsflash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xit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7" presetClass="emph" presetSubtype="0" repeatCount="4000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3528601">
            <a:off x="958379" y="2664543"/>
            <a:ext cx="4500943" cy="2265219"/>
          </a:xfrm>
          <a:prstGeom prst="rect">
            <a:avLst/>
          </a:prstGeom>
          <a:noFill/>
          <a:ln w="44450"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695940">
            <a:off x="2544546" y="1136761"/>
            <a:ext cx="4521415" cy="2224346"/>
          </a:xfrm>
          <a:prstGeom prst="rect">
            <a:avLst/>
          </a:prstGeom>
          <a:noFill/>
          <a:ln w="44450">
            <a:noFill/>
          </a:ln>
        </p:spPr>
      </p:pic>
      <p:sp>
        <p:nvSpPr>
          <p:cNvPr id="4" name="Rectangle 3"/>
          <p:cNvSpPr/>
          <p:nvPr/>
        </p:nvSpPr>
        <p:spPr>
          <a:xfrm>
            <a:off x="2419309" y="1398461"/>
            <a:ext cx="3175083" cy="3234499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891908" y="2248934"/>
            <a:ext cx="26661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বর্গক্ষেত্র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4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2083" y="2876897"/>
            <a:ext cx="3634451" cy="18405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1859" y="5089293"/>
            <a:ext cx="8017779" cy="1077218"/>
          </a:xfrm>
          <a:prstGeom prst="rect">
            <a:avLst/>
          </a:prstGeom>
          <a:gradFill>
            <a:gsLst>
              <a:gs pos="46000">
                <a:srgbClr val="00B050"/>
              </a:gs>
              <a:gs pos="0">
                <a:srgbClr val="FF3399"/>
              </a:gs>
              <a:gs pos="92000">
                <a:srgbClr val="FFFF00"/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যে সামন্তরিকের বাহুগুলো সমান ও কোণগুলো সমকোণ  তাকে বর্গক্ষেত্র বলে 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91908" y="234240"/>
            <a:ext cx="38266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জ্যামিতির মৌলিক ধারণা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3489115601"/>
      </p:ext>
    </p:extLst>
  </p:cSld>
  <p:clrMapOvr>
    <a:masterClrMapping/>
  </p:clrMapOvr>
  <p:transition spd="slow">
    <p:newsflash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mph" presetSubtype="0" repeatCount="4000" fill="remove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2" animBg="1"/>
      <p:bldP spid="5" grpId="0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46947" y="201097"/>
            <a:ext cx="38266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জ্যামিতির মৌলিক ধারণা 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3004457" y="1190171"/>
            <a:ext cx="3672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কাজ </a:t>
            </a:r>
            <a:endParaRPr lang="en-US" sz="72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8342" y="3033487"/>
            <a:ext cx="8548914" cy="120032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bg1"/>
              </a:gs>
              <a:gs pos="100000">
                <a:schemeClr val="accent5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প্রত্যেকে নিজ নিজ খাতায় একটি করে ত্রিভূজ আঁক এবং প্রত্যেকটি কোন  পরিমাপ করে ত্রিভূজটির  সঠিক নাম লিখ ।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3489554"/>
      </p:ext>
    </p:extLst>
  </p:cSld>
  <p:clrMapOvr>
    <a:masterClrMapping/>
  </p:clrMapOvr>
  <p:transition spd="slow">
    <p:newsflash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73828" y="0"/>
            <a:ext cx="3672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7200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203201" y="1016000"/>
            <a:ext cx="5733144" cy="3679816"/>
            <a:chOff x="348344" y="972457"/>
            <a:chExt cx="5733144" cy="3679816"/>
          </a:xfrm>
        </p:grpSpPr>
        <p:grpSp>
          <p:nvGrpSpPr>
            <p:cNvPr id="15" name="Group 14"/>
            <p:cNvGrpSpPr/>
            <p:nvPr/>
          </p:nvGrpSpPr>
          <p:grpSpPr>
            <a:xfrm>
              <a:off x="870858" y="1436914"/>
              <a:ext cx="4630057" cy="2511765"/>
              <a:chOff x="1872343" y="1901371"/>
              <a:chExt cx="5515428" cy="3426165"/>
            </a:xfrm>
            <a:solidFill>
              <a:schemeClr val="accent6">
                <a:lumMod val="40000"/>
                <a:lumOff val="60000"/>
              </a:schemeClr>
            </a:solidFill>
          </p:grpSpPr>
          <p:sp>
            <p:nvSpPr>
              <p:cNvPr id="7" name="Rectangle 6"/>
              <p:cNvSpPr/>
              <p:nvPr/>
            </p:nvSpPr>
            <p:spPr>
              <a:xfrm>
                <a:off x="1886857" y="1915886"/>
                <a:ext cx="5500914" cy="3410857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 flipV="1">
                <a:off x="1901371" y="1901371"/>
                <a:ext cx="5471886" cy="3410858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>
                <a:stCxn id="7" idx="0"/>
                <a:endCxn id="7" idx="2"/>
              </p:cNvCxnSpPr>
              <p:nvPr/>
            </p:nvCxnSpPr>
            <p:spPr>
              <a:xfrm rot="16200000" flipH="1">
                <a:off x="2931885" y="3621314"/>
                <a:ext cx="3410857" cy="1588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1872343" y="1915886"/>
                <a:ext cx="5515428" cy="3410857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Box 15"/>
            <p:cNvSpPr txBox="1"/>
            <p:nvPr/>
          </p:nvSpPr>
          <p:spPr>
            <a:xfrm>
              <a:off x="348344" y="1088572"/>
              <a:ext cx="508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>
                  <a:latin typeface="NikoshBAN" pitchFamily="2" charset="0"/>
                  <a:cs typeface="NikoshBAN" pitchFamily="2" charset="0"/>
                </a:rPr>
                <a:t>A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6401" y="3744686"/>
              <a:ext cx="508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>
                  <a:latin typeface="NikoshBAN" pitchFamily="2" charset="0"/>
                  <a:cs typeface="NikoshBAN" pitchFamily="2" charset="0"/>
                </a:rPr>
                <a:t>B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573488" y="1204688"/>
              <a:ext cx="508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>
                  <a:latin typeface="NikoshBAN" pitchFamily="2" charset="0"/>
                  <a:cs typeface="NikoshBAN" pitchFamily="2" charset="0"/>
                </a:rPr>
                <a:t>C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515431" y="3918858"/>
              <a:ext cx="508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>
                  <a:latin typeface="NikoshBAN" pitchFamily="2" charset="0"/>
                  <a:cs typeface="NikoshBAN" pitchFamily="2" charset="0"/>
                </a:rPr>
                <a:t>D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989943" y="972457"/>
              <a:ext cx="508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>
                  <a:latin typeface="NikoshBAN" pitchFamily="2" charset="0"/>
                  <a:cs typeface="NikoshBAN" pitchFamily="2" charset="0"/>
                </a:rPr>
                <a:t>E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975429" y="4005942"/>
              <a:ext cx="508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>
                  <a:latin typeface="NikoshBAN" pitchFamily="2" charset="0"/>
                  <a:cs typeface="NikoshBAN" pitchFamily="2" charset="0"/>
                </a:rPr>
                <a:t>F</a:t>
              </a:r>
              <a:endParaRPr lang="en-US" sz="36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801258" y="2162629"/>
              <a:ext cx="508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latin typeface="NikoshBAN" pitchFamily="2" charset="0"/>
                  <a:cs typeface="NikoshBAN" pitchFamily="2" charset="0"/>
                </a:rPr>
                <a:t>O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5428343" y="3062515"/>
            <a:ext cx="37156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ক) চতুর্ভুজ গুলির নাম লিখ 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052457" y="3759201"/>
            <a:ext cx="28738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খ) ২টি সমকোণী ত্রিভূজের নাম লিখ   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61256" y="4949372"/>
            <a:ext cx="6908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গ) ২টি সূক্ষ্মকোণী ত্রিভূজের নাম লিখ   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75771" y="5515429"/>
            <a:ext cx="680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 ) ২টি স্থূলকোণী ত্রিভূজের নাম লিখ   ।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907316" y="1233716"/>
            <a:ext cx="3047998" cy="17543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পাশের 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ABCD </a:t>
            </a:r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আয়তক্ষেত্র থেকে   প্রশ্নগুলির উত্তর দাও।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newsflash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6" grpId="0"/>
      <p:bldP spid="28" grpId="0"/>
      <p:bldP spid="2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0456" y="0"/>
            <a:ext cx="1741715" cy="781503"/>
          </a:xfrm>
        </p:spPr>
        <p:txBody>
          <a:bodyPr/>
          <a:lstStyle/>
          <a:p>
            <a:r>
              <a:rPr lang="bn-BD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6739" y="1146629"/>
            <a:ext cx="8723082" cy="58477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50000">
                <a:schemeClr val="tx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cap="rnd" cmpd="thickThin">
            <a:solidFill>
              <a:schemeClr val="tx1"/>
            </a:solidFill>
          </a:ln>
          <a:scene3d>
            <a:camera prst="orthographicFront"/>
            <a:lightRig rig="threePt" dir="t"/>
          </a:scene3d>
          <a:sp3d contourW="12700">
            <a:contourClr>
              <a:srgbClr val="FF0000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ক) সমকোণের পরিমাণ ..................... ।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7709" y="1901376"/>
            <a:ext cx="8694062" cy="584775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</a:schemeClr>
              </a:gs>
              <a:gs pos="50000">
                <a:schemeClr val="tx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খ) স্থূলকোণের পরিমাণ সমকোণের পরিমাণ অপেক্ষা....................।       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7710" y="2641607"/>
            <a:ext cx="8752111" cy="1077218"/>
          </a:xfrm>
          <a:prstGeom prst="rect">
            <a:avLst/>
          </a:prstGeom>
          <a:gradFill flip="none" rotWithShape="1">
            <a:gsLst>
              <a:gs pos="0">
                <a:srgbClr val="FF3399"/>
              </a:gs>
              <a:gs pos="50000">
                <a:schemeClr val="tx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গ) সমকোণী ত্রিভুজের একটি কোণ ...................... এবং অপর দুটি  	কোণ ...........................।                           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4168" y="3904344"/>
            <a:ext cx="8795653" cy="107721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50000">
                <a:schemeClr val="tx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ঘ) যে ত্রিভুজের প্রত্যেকটি কোনের পরিমাপ  ...................... 	থেকে কম সেটি সূক্ষ্মকোণী ত্রিভুজ ।                          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74170" y="5138058"/>
            <a:ext cx="8766629" cy="1077218"/>
          </a:xfrm>
          <a:prstGeom prst="rect">
            <a:avLst/>
          </a:prstGeom>
          <a:gradFill flip="none" rotWithShape="1">
            <a:gsLst>
              <a:gs pos="0">
                <a:srgbClr val="7030A0"/>
              </a:gs>
              <a:gs pos="50000">
                <a:schemeClr val="tx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ঙ) যে সামন্তরিকের প্রত্যেকটি বাহু সমান এবং কোণগুলি সমকোণ তা ..................................।                          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5747656" y="0"/>
            <a:ext cx="1741715" cy="781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4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মূল্যায়ন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759200" y="899890"/>
            <a:ext cx="1843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৯০</a:t>
            </a:r>
            <a:r>
              <a:rPr lang="bn-BD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Symbol"/>
              </a:rPr>
              <a:t>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068457" y="1857830"/>
            <a:ext cx="14804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বড়</a:t>
            </a:r>
            <a:endParaRPr lang="en-US" sz="4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07429" y="2714173"/>
            <a:ext cx="14804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সমকোণ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177142" y="3106061"/>
            <a:ext cx="14804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সূক্ষ্মকোণ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47658" y="3962401"/>
            <a:ext cx="14804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সমকোণ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16001" y="5646056"/>
            <a:ext cx="14804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বর্গ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newsflash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629" y="176442"/>
            <a:ext cx="3222171" cy="737960"/>
          </a:xfrm>
        </p:spPr>
        <p:txBody>
          <a:bodyPr>
            <a:noAutofit/>
          </a:bodyPr>
          <a:lstStyle/>
          <a:p>
            <a:r>
              <a:rPr lang="bn-BD" sz="5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5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210622" y="159654"/>
            <a:ext cx="2989945" cy="7379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বাড়ির কাজ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18971" y="1436915"/>
            <a:ext cx="3425372" cy="707886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rgbClr val="FF0000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অনুশীলনী – ৬.২ 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7370" y="3599542"/>
            <a:ext cx="8476343" cy="707886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rgbClr val="FF0000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প্রশ্ন নং – ৪ ও ৫ এর চিত্রগুলি অঙ্কন করে আনবে । 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78514" y="2583543"/>
            <a:ext cx="1364344" cy="707886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rgbClr val="FF0000"/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  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newsflash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newsflash/>
    <p:sndAc>
      <p:stSnd>
        <p:snd r:embed="rId2" name="chimes.wav"/>
      </p:stSnd>
    </p:sndAc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Animation\reflect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2057399"/>
            <a:ext cx="3057525" cy="279037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 rot="585905">
            <a:off x="1054495" y="1103765"/>
            <a:ext cx="6840329" cy="4943340"/>
          </a:xfrm>
          <a:prstGeom prst="rect">
            <a:avLst/>
          </a:prstGeom>
          <a:noFill/>
        </p:spPr>
        <p:txBody>
          <a:bodyPr wrap="square" rtlCol="0">
            <a:prstTxWarp prst="textButtonPour">
              <a:avLst>
                <a:gd name="adj1" fmla="val 8657619"/>
                <a:gd name="adj2" fmla="val 51036"/>
              </a:avLst>
            </a:prstTxWarp>
            <a:spAutoFit/>
          </a:bodyPr>
          <a:lstStyle/>
          <a:p>
            <a:pPr algn="ctr"/>
            <a:r>
              <a:rPr lang="bn-BD" sz="13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ধন্যবাদ </a:t>
            </a:r>
            <a:endParaRPr lang="en-US" sz="138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2051" name="Picture 3" descr="G:\Animation\aniduckinwater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400" y="3810000"/>
            <a:ext cx="1676400" cy="552450"/>
          </a:xfrm>
          <a:prstGeom prst="rect">
            <a:avLst/>
          </a:prstGeom>
          <a:noFill/>
        </p:spPr>
      </p:pic>
      <p:pic>
        <p:nvPicPr>
          <p:cNvPr id="6" name="Picture 3" descr="G:\Animation\aniduckinwater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1905000" y="3733800"/>
            <a:ext cx="2133600" cy="552450"/>
          </a:xfrm>
          <a:prstGeom prst="rect">
            <a:avLst/>
          </a:prstGeom>
          <a:noFill/>
        </p:spPr>
      </p:pic>
      <p:pic>
        <p:nvPicPr>
          <p:cNvPr id="2052" name="Picture 4" descr="G:\Animation\a-lily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" y="4191000"/>
            <a:ext cx="2002971" cy="1752600"/>
          </a:xfrm>
          <a:prstGeom prst="rect">
            <a:avLst/>
          </a:prstGeom>
          <a:noFill/>
        </p:spPr>
      </p:pic>
      <p:pic>
        <p:nvPicPr>
          <p:cNvPr id="8" name="Picture 4" descr="G:\Animation\a-lily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4133656">
            <a:off x="6815790" y="4289858"/>
            <a:ext cx="1815032" cy="1588153"/>
          </a:xfrm>
          <a:prstGeom prst="rect">
            <a:avLst/>
          </a:prstGeom>
          <a:noFill/>
        </p:spPr>
      </p:pic>
      <p:pic>
        <p:nvPicPr>
          <p:cNvPr id="2053" name="Picture 5" descr="G:\Animation\Blume905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94857" y="4056744"/>
            <a:ext cx="3505200" cy="1913206"/>
          </a:xfrm>
          <a:prstGeom prst="rect">
            <a:avLst/>
          </a:prstGeom>
          <a:noFill/>
        </p:spPr>
      </p:pic>
      <p:pic>
        <p:nvPicPr>
          <p:cNvPr id="2054" name="Picture 6" descr="G:\Animation\115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36823" y="1295400"/>
            <a:ext cx="1581997" cy="1409700"/>
          </a:xfrm>
          <a:prstGeom prst="rect">
            <a:avLst/>
          </a:prstGeom>
          <a:noFill/>
        </p:spPr>
      </p:pic>
      <p:pic>
        <p:nvPicPr>
          <p:cNvPr id="11" name="Picture 6" descr="G:\Animation\115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flipH="1">
            <a:off x="7041726" y="1262744"/>
            <a:ext cx="1721273" cy="1447800"/>
          </a:xfrm>
          <a:prstGeom prst="rect">
            <a:avLst/>
          </a:prstGeom>
          <a:noFill/>
        </p:spPr>
      </p:pic>
      <p:pic>
        <p:nvPicPr>
          <p:cNvPr id="3074" name="Picture 2" descr="J:\image\lito4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05200" y="2286000"/>
            <a:ext cx="1828800" cy="1371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newsflash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920</TotalTime>
  <Words>460</Words>
  <Application>Microsoft Office PowerPoint</Application>
  <PresentationFormat>On-screen Show (4:3)</PresentationFormat>
  <Paragraphs>135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 নিচের ছবিটি       ভালো করে দেখ </vt:lpstr>
      <vt:lpstr>Slide 5</vt:lpstr>
      <vt:lpstr>জ্যামিতির মৌলিক ধারণা </vt:lpstr>
      <vt:lpstr>জ্যামিতির মৌলিক ধারণা</vt:lpstr>
      <vt:lpstr>Slide 8</vt:lpstr>
      <vt:lpstr>Slide 9</vt:lpstr>
      <vt:lpstr>জ্যামিতির মৌলিক ধারণা</vt:lpstr>
      <vt:lpstr>জ্যামিতির মৌলিক ধারণা</vt:lpstr>
      <vt:lpstr>জ্যামিতির মৌলিক ধারণা</vt:lpstr>
      <vt:lpstr>Slide 13</vt:lpstr>
      <vt:lpstr>জ্যামিতির মৌলিক ধারণা</vt:lpstr>
      <vt:lpstr>Slide 15</vt:lpstr>
      <vt:lpstr>Slide 16</vt:lpstr>
      <vt:lpstr>Slide 17</vt:lpstr>
      <vt:lpstr>Slide 18</vt:lpstr>
      <vt:lpstr>মূল্যায়ন</vt:lpstr>
      <vt:lpstr>বাড়ির কাজ</vt:lpstr>
      <vt:lpstr>Slide 21</vt:lpstr>
      <vt:lpstr>Slide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MHS</dc:creator>
  <cp:lastModifiedBy>ATHAUR</cp:lastModifiedBy>
  <cp:revision>170</cp:revision>
  <dcterms:created xsi:type="dcterms:W3CDTF">2013-09-25T05:14:21Z</dcterms:created>
  <dcterms:modified xsi:type="dcterms:W3CDTF">2013-09-30T14:17:57Z</dcterms:modified>
</cp:coreProperties>
</file>