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sldIdLst>
    <p:sldId id="256" r:id="rId3"/>
    <p:sldId id="257" r:id="rId4"/>
    <p:sldId id="259" r:id="rId5"/>
    <p:sldId id="281" r:id="rId6"/>
    <p:sldId id="263" r:id="rId7"/>
    <p:sldId id="265" r:id="rId8"/>
    <p:sldId id="283" r:id="rId9"/>
    <p:sldId id="284" r:id="rId10"/>
    <p:sldId id="266" r:id="rId11"/>
    <p:sldId id="276" r:id="rId12"/>
    <p:sldId id="277" r:id="rId13"/>
    <p:sldId id="278" r:id="rId14"/>
    <p:sldId id="279" r:id="rId15"/>
    <p:sldId id="28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FBD2"/>
    <a:srgbClr val="E01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66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920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4044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3260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158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4584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8643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8147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167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7883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8859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424953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4183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25080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8786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1382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468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0">
              <a:srgbClr val="5E9EFF"/>
            </a:gs>
            <a:gs pos="0">
              <a:srgbClr val="5E9EFF"/>
            </a:gs>
            <a:gs pos="0">
              <a:srgbClr val="5E9EFF"/>
            </a:gs>
            <a:gs pos="0">
              <a:schemeClr val="accent6">
                <a:lumMod val="60000"/>
                <a:lumOff val="40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4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04800"/>
            <a:ext cx="7772400" cy="1447800"/>
          </a:xfrm>
          <a:noFill/>
          <a:ln w="38100"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txBody>
          <a:bodyPr>
            <a:noAutofit/>
          </a:bodyPr>
          <a:lstStyle/>
          <a:p>
            <a:r>
              <a:rPr lang="bn-BD" sz="115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15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 descr="51e6614626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1981200"/>
            <a:ext cx="3733800" cy="4343400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609600" y="533400"/>
            <a:ext cx="5938021" cy="3810000"/>
            <a:chOff x="609600" y="533400"/>
            <a:chExt cx="5938021" cy="3810000"/>
          </a:xfrm>
        </p:grpSpPr>
        <p:grpSp>
          <p:nvGrpSpPr>
            <p:cNvPr id="10" name="Group 9"/>
            <p:cNvGrpSpPr/>
            <p:nvPr/>
          </p:nvGrpSpPr>
          <p:grpSpPr>
            <a:xfrm>
              <a:off x="609600" y="685800"/>
              <a:ext cx="4495800" cy="3657600"/>
              <a:chOff x="609600" y="609600"/>
              <a:chExt cx="4495800" cy="3657600"/>
            </a:xfrm>
            <a:noFill/>
          </p:grpSpPr>
          <p:sp>
            <p:nvSpPr>
              <p:cNvPr id="2" name="Rectangle 1"/>
              <p:cNvSpPr/>
              <p:nvPr/>
            </p:nvSpPr>
            <p:spPr>
              <a:xfrm>
                <a:off x="609600" y="609600"/>
                <a:ext cx="3581400" cy="609600"/>
              </a:xfrm>
              <a:prstGeom prst="rect">
                <a:avLst/>
              </a:prstGeom>
              <a:grpFill/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BD" sz="480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এনামুল হক</a:t>
                </a:r>
                <a:endParaRPr lang="en-US" sz="48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3" name="Rectangle 2"/>
              <p:cNvSpPr/>
              <p:nvPr/>
            </p:nvSpPr>
            <p:spPr>
              <a:xfrm>
                <a:off x="609600" y="1371600"/>
                <a:ext cx="3581400" cy="609600"/>
              </a:xfrm>
              <a:prstGeom prst="rect">
                <a:avLst/>
              </a:prstGeom>
              <a:grpFill/>
              <a:ln w="38100"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bn-BD" sz="4000" b="1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প্রভাষক</a:t>
                </a:r>
                <a:endParaRPr lang="en-US" sz="4000" b="1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609600" y="3657600"/>
                <a:ext cx="3581400" cy="609600"/>
              </a:xfrm>
              <a:prstGeom prst="rect">
                <a:avLst/>
              </a:prstGeom>
              <a:grpFill/>
              <a:ln w="38100"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bn-BD" sz="4000" b="1" dirty="0" smtClean="0">
                    <a:solidFill>
                      <a:srgbClr val="FFC000"/>
                    </a:solidFill>
                    <a:latin typeface="NikoshBAN" pitchFamily="2" charset="0"/>
                    <a:cs typeface="NikoshBAN" pitchFamily="2" charset="0"/>
                  </a:rPr>
                  <a:t>কসবা, ব্রাহ্মণবাড়ীয়া।</a:t>
                </a:r>
                <a:endParaRPr lang="en-US" sz="4000" b="1" dirty="0">
                  <a:solidFill>
                    <a:srgbClr val="FFC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609600" y="2133600"/>
                <a:ext cx="3581400" cy="609600"/>
              </a:xfrm>
              <a:prstGeom prst="rect">
                <a:avLst/>
              </a:prstGeom>
              <a:grpFill/>
              <a:ln w="38100">
                <a:noFill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bn-BD" sz="4000" b="1" dirty="0" smtClean="0">
                    <a:solidFill>
                      <a:srgbClr val="FF0000"/>
                    </a:solidFill>
                    <a:latin typeface="NikoshBAN" pitchFamily="2" charset="0"/>
                    <a:cs typeface="NikoshBAN" pitchFamily="2" charset="0"/>
                  </a:rPr>
                  <a:t>রাষ্ট্রবিজ্ঞান বিভাগ</a:t>
                </a:r>
                <a:endParaRPr lang="en-US" sz="4000" b="1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609600" y="2895600"/>
                <a:ext cx="4495800" cy="609600"/>
              </a:xfrm>
              <a:prstGeom prst="rect">
                <a:avLst/>
              </a:prstGeom>
              <a:grpFill/>
              <a:ln w="38100">
                <a:noFill/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bn-BD" sz="4000" b="1" dirty="0" smtClean="0">
                    <a:solidFill>
                      <a:srgbClr val="FFFF00"/>
                    </a:solidFill>
                    <a:latin typeface="NikoshBAN" pitchFamily="2" charset="0"/>
                    <a:cs typeface="NikoshBAN" pitchFamily="2" charset="0"/>
                  </a:rPr>
                  <a:t>কসবা টি.আলী ডিগ্রি কলেজ</a:t>
                </a:r>
                <a:endParaRPr lang="en-US" sz="4000" b="1" dirty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pic>
          <p:nvPicPr>
            <p:cNvPr id="8" name="Picture 7" descr="DSC02420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48200" y="533400"/>
              <a:ext cx="1899421" cy="2286000"/>
            </a:xfrm>
            <a:prstGeom prst="rect">
              <a:avLst/>
            </a:prstGeom>
            <a:ln>
              <a:noFill/>
            </a:ln>
            <a:effectLst>
              <a:glow rad="139700">
                <a:schemeClr val="accent5">
                  <a:satMod val="175000"/>
                  <a:alpha val="40000"/>
                </a:schemeClr>
              </a:glow>
            </a:effectLst>
          </p:spPr>
        </p:pic>
      </p:grp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381000" y="457200"/>
            <a:ext cx="6934200" cy="5334000"/>
            <a:chOff x="1524000" y="457200"/>
            <a:chExt cx="6934200" cy="5334000"/>
          </a:xfrm>
        </p:grpSpPr>
        <p:sp>
          <p:nvSpPr>
            <p:cNvPr id="4" name="Rounded Rectangle 3"/>
            <p:cNvSpPr/>
            <p:nvPr/>
          </p:nvSpPr>
          <p:spPr>
            <a:xfrm>
              <a:off x="1524000" y="1524000"/>
              <a:ext cx="4495800" cy="914400"/>
            </a:xfrm>
            <a:prstGeom prst="roundRect">
              <a:avLst/>
            </a:prstGeom>
            <a:noFill/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>
                <a:buFontTx/>
                <a:buNone/>
              </a:pPr>
              <a:r>
                <a:rPr lang="bn-BD" sz="6600" spc="-15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বিষয়ঃ</a:t>
              </a:r>
              <a:r>
                <a:rPr lang="bn-BD" sz="6000" spc="-15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	পৌরনীতি</a:t>
              </a:r>
              <a:endParaRPr lang="en-US" sz="6000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1524000" y="457200"/>
              <a:ext cx="3962400" cy="914400"/>
            </a:xfrm>
            <a:prstGeom prst="roundRect">
              <a:avLst/>
            </a:prstGeom>
            <a:noFill/>
            <a:effectLst>
              <a:glow rad="1397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>
                <a:buFontTx/>
                <a:buNone/>
              </a:pPr>
              <a:r>
                <a:rPr lang="bn-BD" sz="6000" spc="-15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শ্রেণিঃ	একাদশ</a:t>
              </a:r>
              <a:endParaRPr lang="en-US" sz="54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1524000" y="2590800"/>
              <a:ext cx="3962400" cy="914400"/>
            </a:xfrm>
            <a:prstGeom prst="roundRect">
              <a:avLst/>
            </a:prstGeom>
            <a:noFill/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>
                <a:buNone/>
              </a:pPr>
              <a:r>
                <a:rPr lang="bn-BD" sz="6000" spc="-15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অধ্যায়ঃ	২১</a:t>
              </a:r>
              <a:endParaRPr lang="bn-BD" sz="4400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1524000" y="3733800"/>
              <a:ext cx="4343400" cy="914400"/>
            </a:xfrm>
            <a:prstGeom prst="roundRect">
              <a:avLst/>
            </a:prstGeom>
            <a:noFill/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>
                <a:buFontTx/>
                <a:buNone/>
              </a:pPr>
              <a:r>
                <a:rPr lang="en-US" sz="6000" spc="-150" dirty="0" err="1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সময়</a:t>
              </a:r>
              <a:r>
                <a:rPr lang="bn-BD" sz="6000" spc="-15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ঃ	৪৫মিনিট</a:t>
              </a:r>
              <a:endParaRPr lang="en-US" sz="6000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524000" y="4876800"/>
              <a:ext cx="6934200" cy="914400"/>
            </a:xfrm>
            <a:prstGeom prst="roundRect">
              <a:avLst/>
            </a:prstGeom>
            <a:noFill/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>
                <a:buFontTx/>
                <a:buNone/>
              </a:pPr>
              <a:r>
                <a:rPr lang="bn-BD" sz="6000" spc="-15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তারিখঃ</a:t>
              </a:r>
              <a:r>
                <a:rPr lang="bn-BD" sz="5400" spc="-15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	</a:t>
              </a:r>
              <a:r>
                <a:rPr lang="bn-BD" sz="6000" spc="-15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২৬-০১-২০১৩ খ্রিঃ</a:t>
              </a:r>
              <a:r>
                <a:rPr lang="bn-BD" sz="5400" spc="-15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endParaRPr lang="en-US" sz="5400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10" name="Picture 9" descr="vlcsnap-2013-02-08-08h44m12s17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304800"/>
            <a:ext cx="3312763" cy="4343400"/>
          </a:xfrm>
          <a:prstGeom prst="rect">
            <a:avLst/>
          </a:prstGeom>
          <a:ln w="19050"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  <a:scene3d>
            <a:camera prst="isometricOffAxis1Left">
              <a:rot lat="0" lon="1200000" rev="0"/>
            </a:camera>
            <a:lightRig rig="threePt" dir="t"/>
          </a:scene3d>
          <a:sp3d extrusionH="76200">
            <a:bevelT w="139700" prst="cross"/>
            <a:extrusionClr>
              <a:srgbClr val="FFC000"/>
            </a:extrusionClr>
          </a:sp3d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defined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1"/>
            <a:ext cx="8305800" cy="4343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600" y="4734086"/>
          <a:ext cx="8686800" cy="1832258"/>
        </p:xfrm>
        <a:graphic>
          <a:graphicData uri="http://schemas.openxmlformats.org/drawingml/2006/table">
            <a:tbl>
              <a:tblPr/>
              <a:tblGrid>
                <a:gridCol w="2113529"/>
                <a:gridCol w="1837441"/>
                <a:gridCol w="2552428"/>
                <a:gridCol w="2183402"/>
              </a:tblGrid>
              <a:tr h="47674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23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NikoshBAN"/>
                        </a:rPr>
                        <a:t>রাজতন্ত্র:</a:t>
                      </a:r>
                      <a:endParaRPr lang="en-US" sz="1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Vrinda"/>
                      </a:endParaRPr>
                    </a:p>
                  </a:txBody>
                  <a:tcPr marL="36286" marR="36286" marT="36286" marB="362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21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NikoshBAN"/>
                        </a:rPr>
                        <a:t>সাংবিধানিক রাজতন্ত্র</a:t>
                      </a:r>
                      <a:endParaRPr 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Vrinda"/>
                      </a:endParaRPr>
                    </a:p>
                  </a:txBody>
                  <a:tcPr marL="36286" marR="36286" marT="36286" marB="362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21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NikoshBAN"/>
                        </a:rPr>
                        <a:t>পরম্পরাগত রাজতন্ত্র</a:t>
                      </a:r>
                      <a:endParaRPr 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Vrinda"/>
                      </a:endParaRPr>
                    </a:p>
                  </a:txBody>
                  <a:tcPr marL="36286" marR="36286" marT="36286" marB="362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23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NikoshBAN"/>
                        </a:rPr>
                        <a:t>স্বেচ্ছারন্ত্রী রাজশাসন</a:t>
                      </a:r>
                      <a:endParaRPr 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Vrinda"/>
                      </a:endParaRPr>
                    </a:p>
                  </a:txBody>
                  <a:tcPr marL="36286" marR="36286" marT="36286" marB="362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FF"/>
                    </a:solidFill>
                  </a:tcPr>
                </a:tc>
              </a:tr>
              <a:tr h="47674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23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NikoshBAN"/>
                        </a:rPr>
                        <a:t>প্রজাতন্ত্র</a:t>
                      </a:r>
                      <a:endParaRPr lang="en-US" sz="1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Vrinda"/>
                      </a:endParaRPr>
                    </a:p>
                  </a:txBody>
                  <a:tcPr marL="36286" marR="36286" marT="36286" marB="362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23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NikoshBAN"/>
                        </a:rPr>
                        <a:t>গণতন্ত্র</a:t>
                      </a:r>
                      <a:endParaRPr 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Vrinda"/>
                      </a:endParaRPr>
                    </a:p>
                  </a:txBody>
                  <a:tcPr marL="36286" marR="36286" marT="36286" marB="362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23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NikoshBAN"/>
                        </a:rPr>
                        <a:t>সীমাবদ্ধ গণতান্ত্রিক প্র্যাকটিস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Vrinda"/>
                        </a:rPr>
                        <a:t> </a:t>
                      </a:r>
                    </a:p>
                  </a:txBody>
                  <a:tcPr marL="36286" marR="36286" marT="36286" marB="362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23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NikoshBAN"/>
                        </a:rPr>
                        <a:t>স্বৈরতান্ত্রিক রেজিম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Vrinda"/>
                        </a:rPr>
                        <a:t> </a:t>
                      </a:r>
                    </a:p>
                  </a:txBody>
                  <a:tcPr marL="36286" marR="36286" marT="36286" marB="362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79620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23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NikoshBAN"/>
                        </a:rPr>
                        <a:t>অ সার্বভৌম:</a:t>
                      </a:r>
                      <a:r>
                        <a:rPr lang="en-US" sz="1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Vrinda"/>
                        </a:rPr>
                        <a:t> </a:t>
                      </a:r>
                    </a:p>
                  </a:txBody>
                  <a:tcPr marL="36286" marR="36286" marT="36286" marB="362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230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NikoshBAN"/>
                        </a:rPr>
                        <a:t>অভিভাবকত্ব</a:t>
                      </a:r>
                      <a:endParaRPr lang="en-US" sz="100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Vrinda"/>
                      </a:endParaRPr>
                    </a:p>
                  </a:txBody>
                  <a:tcPr marL="36286" marR="36286" marT="36286" marB="362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230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NikoshBAN"/>
                        </a:rPr>
                        <a:t>ঔপনিবেশিক ডিপেনডেনসিতে</a:t>
                      </a:r>
                      <a:r>
                        <a:rPr lang="en-US" sz="100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Vrinda"/>
                        </a:rPr>
                        <a:t> </a:t>
                      </a:r>
                    </a:p>
                  </a:txBody>
                  <a:tcPr marL="36286" marR="36286" marT="36286" marB="362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bn-IN" sz="23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NikoshBAN"/>
                        </a:rPr>
                        <a:t>সর্বগ্রাসী রেজিম</a:t>
                      </a:r>
                      <a:br>
                        <a:rPr lang="bn-IN" sz="23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NikoshBAN"/>
                        </a:rPr>
                      </a:br>
                      <a:r>
                        <a:rPr lang="bn-IN" sz="23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NikoshBAN"/>
                        </a:rPr>
                        <a:t>সাম্রাজ্য</a:t>
                      </a:r>
                      <a:endParaRPr lang="en-US" sz="10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Vrinda"/>
                      </a:endParaRPr>
                    </a:p>
                  </a:txBody>
                  <a:tcPr marL="36286" marR="36286" marT="36286" marB="3628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8080"/>
                    </a:solidFill>
                  </a:tcPr>
                </a:tc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3200400" y="228600"/>
            <a:ext cx="3200400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BD" sz="3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</a:t>
            </a:r>
            <a:r>
              <a:rPr kumimoji="0" lang="bn-BD" sz="36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একটি চিত্র দেখি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28600" y="4648200"/>
          <a:ext cx="8610600" cy="1981200"/>
        </p:xfrm>
        <a:graphic>
          <a:graphicData uri="http://schemas.openxmlformats.org/drawingml/2006/table">
            <a:tbl>
              <a:tblPr/>
              <a:tblGrid>
                <a:gridCol w="2152650"/>
                <a:gridCol w="2152650"/>
                <a:gridCol w="2152650"/>
                <a:gridCol w="2152650"/>
              </a:tblGrid>
              <a:tr h="4125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Vrinda"/>
                        </a:rPr>
                        <a:t>Monarchies:</a:t>
                      </a:r>
                      <a:endParaRPr lang="en-US" sz="1200" b="1" i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Vrinda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Vrinda"/>
                        </a:rPr>
                        <a:t>Constitutional Monarchy</a:t>
                      </a:r>
                      <a:endParaRPr lang="en-US" sz="1200" b="1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Vrinda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Vrinda"/>
                        </a:rPr>
                        <a:t>Traditional Monarchy </a:t>
                      </a:r>
                      <a:endParaRPr lang="en-US" sz="1200" b="1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Vrinda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0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Vrinda"/>
                        </a:rPr>
                        <a:t>Absolute Monarchy</a:t>
                      </a:r>
                      <a:endParaRPr lang="en-US" sz="1200" b="1" i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Vrinda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FF"/>
                    </a:solidFill>
                  </a:tcPr>
                </a:tc>
              </a:tr>
              <a:tr h="7434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Vrinda"/>
                        </a:rPr>
                        <a:t>Republics:</a:t>
                      </a:r>
                      <a:endParaRPr lang="en-US" sz="1200" b="1" i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Vrinda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Vrinda"/>
                        </a:rPr>
                        <a:t>Democracy</a:t>
                      </a:r>
                      <a:endParaRPr lang="en-US" sz="1200" b="1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Vrinda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Vrinda"/>
                        </a:rPr>
                        <a:t>Restricted Democratic Practice</a:t>
                      </a:r>
                      <a:endParaRPr lang="en-US" sz="1200" b="1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Vrinda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Vrinda"/>
                        </a:rPr>
                        <a:t>Authoritarian Regime</a:t>
                      </a:r>
                      <a:endParaRPr lang="en-US" sz="1200" b="1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Vrinda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4125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b="1" i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b="1" i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b="1" i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Vrinda"/>
                        </a:rPr>
                        <a:t>Totalitarian Regime</a:t>
                      </a:r>
                      <a:endParaRPr lang="en-US" sz="1200" b="1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Vrinda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4125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Vrinda"/>
                        </a:rPr>
                        <a:t>Non-Sovereign:</a:t>
                      </a:r>
                      <a:endParaRPr lang="en-US" sz="1200" b="1" i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Vrinda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Vrinda"/>
                        </a:rPr>
                        <a:t>Protectorate</a:t>
                      </a:r>
                      <a:endParaRPr lang="en-US" sz="1200" b="1" i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Vrinda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Vrinda"/>
                        </a:rPr>
                        <a:t>Colonial Dependency</a:t>
                      </a:r>
                      <a:endParaRPr lang="en-US" sz="1200" b="1" i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Vrinda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Vrinda"/>
                        </a:rPr>
                        <a:t>Empire</a:t>
                      </a:r>
                      <a:endParaRPr lang="en-US" sz="1200" b="1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Vrinda"/>
                      </a:endParaRPr>
                    </a:p>
                  </a:txBody>
                  <a:tcPr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808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3" dur="5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" grpId="0" animBg="1"/>
      <p:bldP spid="2048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228600"/>
            <a:ext cx="8382000" cy="990600"/>
          </a:xfrm>
          <a:prstGeom prst="roundRect">
            <a:avLst/>
          </a:prstGeom>
          <a:noFill/>
          <a:ln w="57150">
            <a:solidFill>
              <a:srgbClr val="7030A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সরকারের শ্রেণী বিভাগ</a:t>
            </a:r>
            <a:endParaRPr lang="en-US" sz="8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1524000"/>
            <a:ext cx="8534400" cy="990600"/>
          </a:xfrm>
          <a:prstGeom prst="roundRect">
            <a:avLst/>
          </a:prstGeom>
          <a:noFill/>
          <a:ln w="57150">
            <a:solidFill>
              <a:srgbClr val="FFFF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CLASSIFICATION OF GOVERMENT</a:t>
            </a:r>
            <a:endParaRPr lang="en-US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3000" t="1000" r="2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343400"/>
          </a:xfrm>
          <a:solidFill>
            <a:schemeClr val="accent2">
              <a:lumMod val="40000"/>
              <a:lumOff val="60000"/>
            </a:schemeClr>
          </a:solidFill>
          <a:ln w="38100"/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bn-BD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</a:t>
            </a:r>
            <a:r>
              <a:rPr lang="bn-BD" sz="44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 পাঠ শেষে শিক্ষার্থীরা-</a:t>
            </a:r>
            <a:endParaRPr lang="en-US" sz="4400" spc="-15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bn-BD" sz="36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 কি বলতে পারবে।</a:t>
            </a:r>
            <a:r>
              <a:rPr lang="en-US" sz="36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3600" spc="-15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Wingdings" pitchFamily="2" charset="2"/>
              <a:buChar char="q"/>
            </a:pPr>
            <a:r>
              <a:rPr lang="bn-BD" sz="36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আধুনিক সরকারের শ্রেণী বিভাগ বলতে পারবে ।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bn-BD" sz="36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 সরকার ব্যবস্থার ধরণ বর্ণনা করতে পারবে।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bn-BD" sz="36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বিশ্বের বিভিন্ন রাষ্ট্রের কি ধরনের সরকার ব্যবস্থা বিদ্যমান তা ব্যাখ্যা করতে পারবে।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438400" y="990600"/>
            <a:ext cx="48768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আচরণিক উদ্দেশ্যঃ </a:t>
            </a:r>
            <a:endParaRPr lang="en-US" sz="6000" u="sng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609600"/>
            <a:ext cx="3733800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54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 কি ? </a:t>
            </a:r>
            <a:r>
              <a:rPr lang="en-US" sz="54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5400" b="1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lowchart: Alternate Process 2"/>
          <p:cNvSpPr/>
          <p:nvPr/>
        </p:nvSpPr>
        <p:spPr>
          <a:xfrm>
            <a:off x="457200" y="1752600"/>
            <a:ext cx="7924800" cy="4953000"/>
          </a:xfrm>
          <a:prstGeom prst="flowChartAlternateProcess">
            <a:avLst/>
          </a:prstGeom>
          <a:noFill/>
          <a:ln w="38100"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BD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 হলো রাষ্টের একটি মৌলিক উপাদান, যার মাধ্যমে রাষ্ট্রের ইচ্ছা-অনিচ্ছা, আদেশ –নিষেধ প্রকাশিত হয়।</a:t>
            </a:r>
          </a:p>
          <a:p>
            <a:pPr algn="just"/>
            <a:r>
              <a:rPr lang="bn-BD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সংক্ষিপ্তভাবে আইন, শাসন ও বিচার বিভাগের সকল কর্মকর্তাকে একত্রে কাজ করাকেই সরকার বলে। </a:t>
            </a:r>
            <a:endParaRPr lang="en-US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4908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533400"/>
            <a:ext cx="6705600" cy="1015663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bn-BD" sz="60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সরকারের প্রাচীন শ্রেণী </a:t>
            </a:r>
            <a:r>
              <a:rPr lang="bn-BD" sz="6000" b="1" spc="-15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বিভাগ </a:t>
            </a:r>
            <a:endParaRPr lang="en-US" sz="60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4407266"/>
              </p:ext>
            </p:extLst>
          </p:nvPr>
        </p:nvGraphicFramePr>
        <p:xfrm>
          <a:off x="381000" y="1981199"/>
          <a:ext cx="8534400" cy="35661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124200"/>
                <a:gridCol w="1143000"/>
                <a:gridCol w="1506070"/>
                <a:gridCol w="2761130"/>
              </a:tblGrid>
              <a:tr h="554296">
                <a:tc gridSpan="2">
                  <a:txBody>
                    <a:bodyPr/>
                    <a:lstStyle/>
                    <a:p>
                      <a:pPr algn="ctr"/>
                      <a:r>
                        <a:rPr lang="bn-BD" sz="4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সংখ্যা</a:t>
                      </a:r>
                      <a:r>
                        <a:rPr lang="bn-BD" sz="44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নীতি</a:t>
                      </a:r>
                      <a:endParaRPr lang="en-US" sz="4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en-US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bn-BD" sz="4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উদ্দেশ্য</a:t>
                      </a:r>
                      <a:r>
                        <a:rPr lang="bn-BD" sz="44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নীতি</a:t>
                      </a:r>
                      <a:endParaRPr lang="en-US" sz="4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en-US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561995">
                <a:tc>
                  <a:txBody>
                    <a:bodyPr/>
                    <a:lstStyle/>
                    <a:p>
                      <a:endParaRPr lang="en-US" sz="40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bn-BD" sz="40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স্বাভাবিক</a:t>
                      </a:r>
                      <a:endParaRPr lang="en-US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40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বি</a:t>
                      </a:r>
                      <a:r>
                        <a:rPr lang="bn-BD" sz="40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কৃত রুপ</a:t>
                      </a:r>
                      <a:endParaRPr lang="en-US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noFill/>
                  </a:tcPr>
                </a:tc>
              </a:tr>
              <a:tr h="561995">
                <a:tc>
                  <a:txBody>
                    <a:bodyPr/>
                    <a:lstStyle/>
                    <a:p>
                      <a:pPr algn="ctr"/>
                      <a:r>
                        <a:rPr lang="bn-BD" sz="40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একজনের শাসন</a:t>
                      </a:r>
                      <a:endParaRPr lang="en-US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bn-BD" sz="40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রাজতন্ত্র</a:t>
                      </a:r>
                      <a:endParaRPr lang="en-US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40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স্বৈরতন্ত্র</a:t>
                      </a:r>
                      <a:endParaRPr lang="en-US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561995">
                <a:tc>
                  <a:txBody>
                    <a:bodyPr/>
                    <a:lstStyle/>
                    <a:p>
                      <a:pPr algn="ctr"/>
                      <a:r>
                        <a:rPr lang="bn-BD" sz="40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কয়েকজনের শাসন</a:t>
                      </a:r>
                      <a:endParaRPr lang="en-US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bn-BD" sz="40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অভিজাততন্ত্র</a:t>
                      </a:r>
                      <a:endParaRPr lang="en-US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40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ধ</a:t>
                      </a:r>
                      <a:r>
                        <a:rPr lang="bn-BD" sz="40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নিকতন্ত্র</a:t>
                      </a:r>
                      <a:endParaRPr lang="en-US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561995">
                <a:tc>
                  <a:txBody>
                    <a:bodyPr/>
                    <a:lstStyle/>
                    <a:p>
                      <a:pPr algn="ctr"/>
                      <a:r>
                        <a:rPr lang="bn-BD" sz="40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বহুজনের</a:t>
                      </a:r>
                      <a:r>
                        <a:rPr lang="bn-BD" sz="40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শাসন</a:t>
                      </a:r>
                      <a:endParaRPr lang="en-US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bn-BD" sz="40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মধ্যমতন্ত্র</a:t>
                      </a:r>
                      <a:endParaRPr lang="en-US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40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গনতন্ত্র</a:t>
                      </a:r>
                      <a:endParaRPr lang="en-US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2119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40000"/>
                <a:lumOff val="60000"/>
              </a:schemeClr>
            </a:gs>
            <a:gs pos="17999">
              <a:srgbClr val="FEE7F2"/>
            </a:gs>
            <a:gs pos="36000">
              <a:schemeClr val="accent4">
                <a:lumMod val="40000"/>
                <a:lumOff val="60000"/>
              </a:schemeClr>
            </a:gs>
            <a:gs pos="61000">
              <a:srgbClr val="FBA97D"/>
            </a:gs>
            <a:gs pos="82001">
              <a:schemeClr val="accent3">
                <a:lumMod val="60000"/>
                <a:lumOff val="40000"/>
              </a:schemeClr>
            </a:gs>
            <a:gs pos="100000">
              <a:srgbClr val="FEE7F2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Alternate Process 5"/>
          <p:cNvSpPr/>
          <p:nvPr/>
        </p:nvSpPr>
        <p:spPr>
          <a:xfrm>
            <a:off x="3352800" y="228600"/>
            <a:ext cx="3048000" cy="838200"/>
          </a:xfrm>
          <a:prstGeom prst="flowChartAlternateProcess">
            <a:avLst/>
          </a:prstGeom>
          <a:noFill/>
          <a:ln w="38100"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আধুনিক সরকার</a:t>
            </a:r>
            <a:endParaRPr lang="en-US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1295400" y="1981200"/>
            <a:ext cx="5105400" cy="838200"/>
            <a:chOff x="1295400" y="1981200"/>
            <a:chExt cx="5105400" cy="838200"/>
          </a:xfrm>
          <a:solidFill>
            <a:srgbClr val="002060"/>
          </a:solidFill>
        </p:grpSpPr>
        <p:sp>
          <p:nvSpPr>
            <p:cNvPr id="22" name="Down Arrow 21"/>
            <p:cNvSpPr/>
            <p:nvPr/>
          </p:nvSpPr>
          <p:spPr>
            <a:xfrm>
              <a:off x="1752600" y="2286000"/>
              <a:ext cx="304800" cy="533400"/>
            </a:xfrm>
            <a:prstGeom prst="downArrow">
              <a:avLst/>
            </a:pr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Down Arrow 22"/>
            <p:cNvSpPr/>
            <p:nvPr/>
          </p:nvSpPr>
          <p:spPr>
            <a:xfrm>
              <a:off x="5486400" y="2286000"/>
              <a:ext cx="304800" cy="457200"/>
            </a:xfrm>
            <a:prstGeom prst="downArrow">
              <a:avLst/>
            </a:pr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Up Arrow 23"/>
            <p:cNvSpPr/>
            <p:nvPr/>
          </p:nvSpPr>
          <p:spPr>
            <a:xfrm>
              <a:off x="2133600" y="2133600"/>
              <a:ext cx="381000" cy="381000"/>
            </a:xfrm>
            <a:prstGeom prst="upArrow">
              <a:avLst>
                <a:gd name="adj1" fmla="val 50000"/>
                <a:gd name="adj2" fmla="val 50000"/>
              </a:avLst>
            </a:pr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Minus 20"/>
            <p:cNvSpPr/>
            <p:nvPr/>
          </p:nvSpPr>
          <p:spPr>
            <a:xfrm>
              <a:off x="1295400" y="1981200"/>
              <a:ext cx="5105400" cy="838200"/>
            </a:xfrm>
            <a:prstGeom prst="mathMinus">
              <a:avLst/>
            </a:pr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Flowchart: Alternate Process 12"/>
          <p:cNvSpPr/>
          <p:nvPr/>
        </p:nvSpPr>
        <p:spPr>
          <a:xfrm>
            <a:off x="1447800" y="1524000"/>
            <a:ext cx="1524000" cy="609600"/>
          </a:xfrm>
          <a:prstGeom prst="flowChartAlternateProcess">
            <a:avLst/>
          </a:prstGeom>
          <a:noFill/>
          <a:ln w="57150">
            <a:solidFill>
              <a:srgbClr val="00B05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গণতন্ত্র</a:t>
            </a:r>
            <a:endParaRPr lang="en-US" sz="4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Flowchart: Alternate Process 24"/>
          <p:cNvSpPr/>
          <p:nvPr/>
        </p:nvSpPr>
        <p:spPr>
          <a:xfrm>
            <a:off x="6781800" y="1447800"/>
            <a:ext cx="1676400" cy="685800"/>
          </a:xfrm>
          <a:prstGeom prst="flowChartAlternateProcess">
            <a:avLst/>
          </a:prstGeom>
          <a:noFill/>
          <a:ln w="57150"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স্বৈরতন্ত্র</a:t>
            </a:r>
            <a:endParaRPr lang="en-US" sz="4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Flowchart: Alternate Process 25"/>
          <p:cNvSpPr/>
          <p:nvPr/>
        </p:nvSpPr>
        <p:spPr>
          <a:xfrm>
            <a:off x="304800" y="2895600"/>
            <a:ext cx="3048000" cy="533400"/>
          </a:xfrm>
          <a:prstGeom prst="flowChartAlternateProcess">
            <a:avLst/>
          </a:prstGeom>
          <a:noFill/>
          <a:ln w="57150">
            <a:solidFill>
              <a:srgbClr val="00206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নিয়মতান্ত্রিক রাজতন্ত্র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Flowchart: Alternate Process 27"/>
          <p:cNvSpPr/>
          <p:nvPr/>
        </p:nvSpPr>
        <p:spPr>
          <a:xfrm>
            <a:off x="228600" y="3733800"/>
            <a:ext cx="1447800" cy="609600"/>
          </a:xfrm>
          <a:prstGeom prst="flowChartAlternateProcess">
            <a:avLst/>
          </a:prstGeom>
          <a:noFill/>
          <a:ln w="57150">
            <a:solidFill>
              <a:srgbClr val="7030A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সংসদীয়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Flowchart: Alternate Process 28"/>
          <p:cNvSpPr/>
          <p:nvPr/>
        </p:nvSpPr>
        <p:spPr>
          <a:xfrm>
            <a:off x="228600" y="4876800"/>
            <a:ext cx="1752600" cy="533400"/>
          </a:xfrm>
          <a:prstGeom prst="flowChartAlternateProcess">
            <a:avLst/>
          </a:prstGeom>
          <a:noFill/>
          <a:ln w="57150">
            <a:solidFill>
              <a:srgbClr val="C00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এককেন্দ্রিক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Flowchart: Alternate Process 29"/>
          <p:cNvSpPr/>
          <p:nvPr/>
        </p:nvSpPr>
        <p:spPr>
          <a:xfrm>
            <a:off x="1676400" y="5791200"/>
            <a:ext cx="1828800" cy="609600"/>
          </a:xfrm>
          <a:prstGeom prst="flowChartAlternateProcess">
            <a:avLst/>
          </a:prstGeom>
          <a:noFill/>
          <a:ln w="57150">
            <a:solidFill>
              <a:srgbClr val="00206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এককেন্দ্রিক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Flowchart: Alternate Process 32"/>
          <p:cNvSpPr/>
          <p:nvPr/>
        </p:nvSpPr>
        <p:spPr>
          <a:xfrm>
            <a:off x="3276600" y="3962400"/>
            <a:ext cx="1447800" cy="533400"/>
          </a:xfrm>
          <a:prstGeom prst="flowChartAlternateProcess">
            <a:avLst/>
          </a:prstGeom>
          <a:noFill/>
          <a:ln w="57150">
            <a:solidFill>
              <a:srgbClr val="7030A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সংসদীয়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Flowchart: Alternate Process 33"/>
          <p:cNvSpPr/>
          <p:nvPr/>
        </p:nvSpPr>
        <p:spPr>
          <a:xfrm>
            <a:off x="6019800" y="3886200"/>
            <a:ext cx="2209800" cy="533400"/>
          </a:xfrm>
          <a:prstGeom prst="flowChartAlternateProcess">
            <a:avLst/>
          </a:prstGeom>
          <a:noFill/>
          <a:ln w="57150">
            <a:solidFill>
              <a:srgbClr val="7030A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রাষ্ট্রপতি শাসিত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Flowchart: Alternate Process 34"/>
          <p:cNvSpPr/>
          <p:nvPr/>
        </p:nvSpPr>
        <p:spPr>
          <a:xfrm>
            <a:off x="3733800" y="5791200"/>
            <a:ext cx="1447800" cy="609600"/>
          </a:xfrm>
          <a:prstGeom prst="flowChartAlternateProcess">
            <a:avLst/>
          </a:prstGeom>
          <a:noFill/>
          <a:ln w="57150">
            <a:solidFill>
              <a:srgbClr val="7030A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যুক্তরাষ্ট্র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Flowchart: Alternate Process 35"/>
          <p:cNvSpPr/>
          <p:nvPr/>
        </p:nvSpPr>
        <p:spPr>
          <a:xfrm>
            <a:off x="5029200" y="5029200"/>
            <a:ext cx="1828800" cy="609600"/>
          </a:xfrm>
          <a:prstGeom prst="flowChartAlternateProcess">
            <a:avLst/>
          </a:prstGeom>
          <a:noFill/>
          <a:ln w="57150">
            <a:solidFill>
              <a:srgbClr val="00206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এককেন্দ্রিক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Flowchart: Alternate Process 36"/>
          <p:cNvSpPr/>
          <p:nvPr/>
        </p:nvSpPr>
        <p:spPr>
          <a:xfrm>
            <a:off x="7543800" y="4953000"/>
            <a:ext cx="1447800" cy="609600"/>
          </a:xfrm>
          <a:prstGeom prst="flowChartAlternateProcess">
            <a:avLst/>
          </a:prstGeom>
          <a:noFill/>
          <a:ln w="57150">
            <a:solidFill>
              <a:srgbClr val="7030A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যুক্তরাষ্ট্র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Left-Right-Up Arrow 41"/>
          <p:cNvSpPr/>
          <p:nvPr/>
        </p:nvSpPr>
        <p:spPr>
          <a:xfrm>
            <a:off x="3124200" y="1219200"/>
            <a:ext cx="3505200" cy="762000"/>
          </a:xfrm>
          <a:prstGeom prst="leftRightUpArrow">
            <a:avLst/>
          </a:prstGeom>
          <a:noFill/>
          <a:ln w="38100">
            <a:solidFill>
              <a:schemeClr val="tx1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/>
          <p:cNvSpPr/>
          <p:nvPr/>
        </p:nvSpPr>
        <p:spPr>
          <a:xfrm>
            <a:off x="762000" y="3429000"/>
            <a:ext cx="228600" cy="304800"/>
          </a:xfrm>
          <a:prstGeom prst="downArrow">
            <a:avLst/>
          </a:prstGeom>
          <a:solidFill>
            <a:srgbClr val="C0000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Down Arrow 37"/>
          <p:cNvSpPr/>
          <p:nvPr/>
        </p:nvSpPr>
        <p:spPr>
          <a:xfrm>
            <a:off x="762000" y="4419600"/>
            <a:ext cx="228600" cy="457200"/>
          </a:xfrm>
          <a:prstGeom prst="downArrow">
            <a:avLst/>
          </a:prstGeom>
          <a:solidFill>
            <a:srgbClr val="FF000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lowchart: Alternate Process 26"/>
          <p:cNvSpPr/>
          <p:nvPr/>
        </p:nvSpPr>
        <p:spPr>
          <a:xfrm>
            <a:off x="4876799" y="2819400"/>
            <a:ext cx="1524001" cy="533400"/>
          </a:xfrm>
          <a:prstGeom prst="flowChartAlternateProcess">
            <a:avLst/>
          </a:prstGeom>
          <a:noFill/>
          <a:ln w="57150">
            <a:solidFill>
              <a:srgbClr val="C00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প্রজাতন্ত্র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3125744" y="4295625"/>
            <a:ext cx="994965" cy="1410060"/>
            <a:chOff x="3125744" y="4295625"/>
            <a:chExt cx="994965" cy="1410060"/>
          </a:xfrm>
          <a:solidFill>
            <a:schemeClr val="accent3">
              <a:lumMod val="50000"/>
            </a:schemeClr>
          </a:solidFill>
        </p:grpSpPr>
        <p:grpSp>
          <p:nvGrpSpPr>
            <p:cNvPr id="54" name="Group 53"/>
            <p:cNvGrpSpPr/>
            <p:nvPr/>
          </p:nvGrpSpPr>
          <p:grpSpPr>
            <a:xfrm>
              <a:off x="3125744" y="4572000"/>
              <a:ext cx="994965" cy="1133685"/>
              <a:chOff x="3125744" y="4638885"/>
              <a:chExt cx="1094462" cy="1066800"/>
            </a:xfrm>
            <a:grpFill/>
          </p:grpSpPr>
          <p:sp>
            <p:nvSpPr>
              <p:cNvPr id="51" name="Down Arrow 50"/>
              <p:cNvSpPr/>
              <p:nvPr/>
            </p:nvSpPr>
            <p:spPr>
              <a:xfrm rot="1129760">
                <a:off x="3125744" y="4638885"/>
                <a:ext cx="323277" cy="1066800"/>
              </a:xfrm>
              <a:prstGeom prst="downArrow">
                <a:avLst/>
              </a:prstGeom>
              <a:grpFill/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Down Arrow 51"/>
              <p:cNvSpPr/>
              <p:nvPr/>
            </p:nvSpPr>
            <p:spPr>
              <a:xfrm rot="20405707">
                <a:off x="3915395" y="4669819"/>
                <a:ext cx="304811" cy="1013346"/>
              </a:xfrm>
              <a:prstGeom prst="downArrow">
                <a:avLst/>
              </a:prstGeom>
              <a:grpFill/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3" name="Minus 52"/>
            <p:cNvSpPr/>
            <p:nvPr/>
          </p:nvSpPr>
          <p:spPr>
            <a:xfrm>
              <a:off x="3200400" y="4295625"/>
              <a:ext cx="838200" cy="809775"/>
            </a:xfrm>
            <a:prstGeom prst="mathMinus">
              <a:avLst/>
            </a:pr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791200" y="4419600"/>
            <a:ext cx="2895600" cy="609600"/>
            <a:chOff x="5791200" y="4419600"/>
            <a:chExt cx="2895600" cy="609600"/>
          </a:xfrm>
        </p:grpSpPr>
        <p:sp>
          <p:nvSpPr>
            <p:cNvPr id="58" name="Minus 57"/>
            <p:cNvSpPr/>
            <p:nvPr/>
          </p:nvSpPr>
          <p:spPr>
            <a:xfrm>
              <a:off x="5791200" y="4419600"/>
              <a:ext cx="2895600" cy="609600"/>
            </a:xfrm>
            <a:prstGeom prst="mathMinus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Down Arrow 58"/>
            <p:cNvSpPr/>
            <p:nvPr/>
          </p:nvSpPr>
          <p:spPr>
            <a:xfrm>
              <a:off x="6096000" y="4648200"/>
              <a:ext cx="228600" cy="381000"/>
            </a:xfrm>
            <a:prstGeom prst="down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Down Arrow 59"/>
            <p:cNvSpPr/>
            <p:nvPr/>
          </p:nvSpPr>
          <p:spPr>
            <a:xfrm>
              <a:off x="8153400" y="4724400"/>
              <a:ext cx="152400" cy="228600"/>
            </a:xfrm>
            <a:prstGeom prst="down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Down Arrow 60"/>
            <p:cNvSpPr/>
            <p:nvPr/>
          </p:nvSpPr>
          <p:spPr>
            <a:xfrm rot="10800000">
              <a:off x="7010400" y="4495800"/>
              <a:ext cx="228600" cy="304800"/>
            </a:xfrm>
            <a:prstGeom prst="down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3962400" y="3276600"/>
            <a:ext cx="3429000" cy="609600"/>
            <a:chOff x="5791200" y="4419600"/>
            <a:chExt cx="2895600" cy="609600"/>
          </a:xfrm>
        </p:grpSpPr>
        <p:sp>
          <p:nvSpPr>
            <p:cNvPr id="66" name="Minus 65"/>
            <p:cNvSpPr/>
            <p:nvPr/>
          </p:nvSpPr>
          <p:spPr>
            <a:xfrm>
              <a:off x="5791200" y="4419600"/>
              <a:ext cx="2895600" cy="609600"/>
            </a:xfrm>
            <a:prstGeom prst="mathMinus">
              <a:avLst/>
            </a:prstGeom>
            <a:solidFill>
              <a:schemeClr val="tx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Down Arrow 66"/>
            <p:cNvSpPr/>
            <p:nvPr/>
          </p:nvSpPr>
          <p:spPr>
            <a:xfrm>
              <a:off x="6096000" y="4648200"/>
              <a:ext cx="228600" cy="381000"/>
            </a:xfrm>
            <a:prstGeom prst="down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Down Arrow 67"/>
            <p:cNvSpPr/>
            <p:nvPr/>
          </p:nvSpPr>
          <p:spPr>
            <a:xfrm>
              <a:off x="8153400" y="4724400"/>
              <a:ext cx="152400" cy="228600"/>
            </a:xfrm>
            <a:prstGeom prst="down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Down Arrow 68"/>
            <p:cNvSpPr/>
            <p:nvPr/>
          </p:nvSpPr>
          <p:spPr>
            <a:xfrm rot="10800000">
              <a:off x="7010400" y="4495800"/>
              <a:ext cx="228600" cy="304800"/>
            </a:xfrm>
            <a:prstGeom prst="down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9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42" grpId="0" animBg="1"/>
      <p:bldP spid="32" grpId="0" animBg="1"/>
      <p:bldP spid="38" grpId="0" animBg="1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905000" y="152400"/>
            <a:ext cx="5638800" cy="114300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54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9600" y="1600200"/>
            <a:ext cx="8153400" cy="2057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514350" lvl="0" indent="-514350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bn-BD" sz="36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 কি </a:t>
            </a:r>
            <a:r>
              <a:rPr kumimoji="0" lang="bn-BD" sz="3600" b="1" i="0" u="none" strike="noStrike" kern="1200" cap="none" spc="0" normalizeH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bn-BD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?</a:t>
            </a:r>
            <a:endParaRPr kumimoji="0" lang="bn-BD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514350" lvl="0" indent="-514350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bn-BD" sz="36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  কত</a:t>
            </a:r>
            <a:r>
              <a:rPr lang="en-US" sz="36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kumimoji="0" lang="bn-BD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প্রকার ?</a:t>
            </a:r>
          </a:p>
          <a:p>
            <a:pPr marL="514350" lvl="0" indent="-514350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bn-BD" sz="36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আধুনিক সরকারের শ্রেণী বিভাগের প্রবক্তা কে ? </a:t>
            </a:r>
            <a:endParaRPr kumimoji="0" lang="bn-BD" sz="3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uiExpand="1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Alternate Process 2"/>
          <p:cNvSpPr/>
          <p:nvPr/>
        </p:nvSpPr>
        <p:spPr>
          <a:xfrm>
            <a:off x="1905000" y="152400"/>
            <a:ext cx="5638800" cy="114300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66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85800" y="2514600"/>
            <a:ext cx="7391400" cy="160020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lang="bn-BD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আধুনিক সরকারের শ্রেণী বিভাগটি খাতায় লিখ ?</a:t>
            </a:r>
            <a:endParaRPr kumimoji="0" lang="bn-BD" sz="36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bn-BD" sz="36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533400" y="1524000"/>
            <a:ext cx="8153400" cy="18288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514350" indent="-514350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bn-BD" sz="36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 কি </a:t>
            </a:r>
            <a:r>
              <a:rPr lang="bn-BD" sz="3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kumimoji="0" lang="bn-BD" sz="3600" b="1" i="0" u="none" strike="noStrike" kern="1200" cap="none" spc="0" normalizeH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514350" indent="-514350">
              <a:spcBef>
                <a:spcPct val="20000"/>
              </a:spcBef>
              <a:buFont typeface="Wingdings" pitchFamily="2" charset="2"/>
              <a:buChar char="q"/>
            </a:pPr>
            <a:r>
              <a:rPr kumimoji="0" lang="bn-BD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গনতন্ত্র</a:t>
            </a:r>
            <a:r>
              <a:rPr kumimoji="0" lang="bn-BD" sz="3600" b="1" i="0" u="none" strike="noStrike" kern="1200" cap="none" spc="0" normalizeH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কত প্রকার ?</a:t>
            </a:r>
          </a:p>
          <a:p>
            <a:pPr marL="514350" indent="-514350">
              <a:spcBef>
                <a:spcPct val="20000"/>
              </a:spcBef>
              <a:buFont typeface="Wingdings" pitchFamily="2" charset="2"/>
              <a:buChar char="q"/>
            </a:pPr>
            <a:r>
              <a:rPr lang="bn-BD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রাজতন্ত্র  কত প্রকার ? </a:t>
            </a:r>
            <a:endParaRPr lang="en-US" sz="3600" dirty="0" smtClean="0">
              <a:solidFill>
                <a:srgbClr val="7030A0"/>
              </a:solidFill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bn-BD" sz="36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3" name="Flowchart: Alternate Process 2"/>
          <p:cNvSpPr/>
          <p:nvPr/>
        </p:nvSpPr>
        <p:spPr>
          <a:xfrm>
            <a:off x="1905000" y="152400"/>
            <a:ext cx="5638800" cy="11430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36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Alternate Process 2"/>
          <p:cNvSpPr/>
          <p:nvPr/>
        </p:nvSpPr>
        <p:spPr>
          <a:xfrm>
            <a:off x="1905000" y="152400"/>
            <a:ext cx="5638800" cy="11430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6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371600" y="2209800"/>
            <a:ext cx="6553200" cy="2514600"/>
          </a:xfrm>
          <a:prstGeom prst="round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বৃহৎ শক্তিশালী রাষ্ট্রের জন্য কোন ধরনের শাসন উপযোগী -তোমার উত্তরের স্বপক্ষে যুক্তি দেখাও । 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66666666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62000" y="304800"/>
            <a:ext cx="80010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6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6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943</TotalTime>
  <Words>211</Words>
  <Application>Microsoft Office PowerPoint</Application>
  <PresentationFormat>On-screen Show (4:3)</PresentationFormat>
  <Paragraphs>88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</vt:lpstr>
      <vt:lpstr>Calibri</vt:lpstr>
      <vt:lpstr>Century Gothic</vt:lpstr>
      <vt:lpstr>NikoshBAN</vt:lpstr>
      <vt:lpstr>Times New Roman</vt:lpstr>
      <vt:lpstr>Vrinda</vt:lpstr>
      <vt:lpstr>Wingdings</vt:lpstr>
      <vt:lpstr>Wingdings 3</vt:lpstr>
      <vt:lpstr>Office Theme</vt:lpstr>
      <vt:lpstr>Wisp</vt:lpstr>
      <vt:lpstr>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/>
  <cp:lastModifiedBy>DOEL</cp:lastModifiedBy>
  <cp:revision>193</cp:revision>
  <dcterms:created xsi:type="dcterms:W3CDTF">2006-08-16T00:00:00Z</dcterms:created>
  <dcterms:modified xsi:type="dcterms:W3CDTF">2013-09-09T05:57:48Z</dcterms:modified>
</cp:coreProperties>
</file>