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70" r:id="rId9"/>
    <p:sldId id="263" r:id="rId10"/>
    <p:sldId id="264" r:id="rId11"/>
    <p:sldId id="265" r:id="rId12"/>
    <p:sldId id="271" r:id="rId13"/>
    <p:sldId id="266"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D8457B-EFBC-4793-B8F1-16A93D2D5FCB}" type="datetimeFigureOut">
              <a:rPr lang="en-US" smtClean="0"/>
              <a:t>2/19/2014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4B7551-032E-49F8-9141-E82F8328FFBC}" type="slidenum">
              <a:rPr lang="en-US" smtClean="0"/>
              <a:t>‹#›</a:t>
            </a:fld>
            <a:endParaRPr lang="en-US"/>
          </a:p>
        </p:txBody>
      </p:sp>
    </p:spTree>
    <p:extLst>
      <p:ext uri="{BB962C8B-B14F-4D97-AF65-F5344CB8AC3E}">
        <p14:creationId xmlns:p14="http://schemas.microsoft.com/office/powerpoint/2010/main" val="313322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4B7551-032E-49F8-9141-E82F8328FFBC}" type="slidenum">
              <a:rPr lang="en-US" smtClean="0"/>
              <a:t>4</a:t>
            </a:fld>
            <a:endParaRPr lang="en-US"/>
          </a:p>
        </p:txBody>
      </p:sp>
    </p:spTree>
    <p:extLst>
      <p:ext uri="{BB962C8B-B14F-4D97-AF65-F5344CB8AC3E}">
        <p14:creationId xmlns:p14="http://schemas.microsoft.com/office/powerpoint/2010/main" val="3195306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4B7551-032E-49F8-9141-E82F8328FFBC}" type="slidenum">
              <a:rPr lang="en-US" smtClean="0"/>
              <a:t>6</a:t>
            </a:fld>
            <a:endParaRPr lang="en-US"/>
          </a:p>
        </p:txBody>
      </p:sp>
    </p:spTree>
    <p:extLst>
      <p:ext uri="{BB962C8B-B14F-4D97-AF65-F5344CB8AC3E}">
        <p14:creationId xmlns:p14="http://schemas.microsoft.com/office/powerpoint/2010/main" val="3395529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360218"/>
            <a:ext cx="56388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smtClean="0">
                <a:solidFill>
                  <a:srgbClr val="FFFF00"/>
                </a:solidFill>
                <a:latin typeface="NikoshBAN" pitchFamily="2" charset="0"/>
                <a:cs typeface="NikoshBAN" pitchFamily="2" charset="0"/>
              </a:rPr>
              <a:t>সবাইকে  শুভেচ্ছা</a:t>
            </a:r>
            <a:endParaRPr lang="en-US" sz="8000" dirty="0">
              <a:solidFill>
                <a:srgbClr val="FFFF00"/>
              </a:solidFill>
              <a:latin typeface="NikoshBAN" pitchFamily="2" charset="0"/>
              <a:cs typeface="NikoshBAN" pitchFamily="2"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911927"/>
            <a:ext cx="7467599" cy="4762364"/>
          </a:xfrm>
          <a:prstGeom prst="rect">
            <a:avLst/>
          </a:prstGeom>
        </p:spPr>
      </p:pic>
    </p:spTree>
    <p:extLst>
      <p:ext uri="{BB962C8B-B14F-4D97-AF65-F5344CB8AC3E}">
        <p14:creationId xmlns:p14="http://schemas.microsoft.com/office/powerpoint/2010/main" val="2234791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3505200"/>
            <a:ext cx="7543800" cy="2209800"/>
          </a:xfrm>
          <a:blipFill>
            <a:blip r:embed="rId2"/>
            <a:tile tx="0" ty="0" sx="100000" sy="100000" flip="none" algn="tl"/>
          </a:blipFill>
        </p:spPr>
        <p:txBody>
          <a:bodyPr>
            <a:noAutofit/>
          </a:bodyPr>
          <a:lstStyle/>
          <a:p>
            <a:pPr marL="457200" indent="-457200" algn="l">
              <a:buFont typeface="Wingdings" pitchFamily="2" charset="2"/>
              <a:buChar char="v"/>
            </a:pPr>
            <a:r>
              <a:rPr lang="bn-BD" sz="4400" dirty="0" smtClean="0">
                <a:solidFill>
                  <a:srgbClr val="FF0000"/>
                </a:solidFill>
                <a:latin typeface="NikoshBAN" pitchFamily="2" charset="0"/>
                <a:cs typeface="NikoshBAN" pitchFamily="2" charset="0"/>
              </a:rPr>
              <a:t>জ্ঞান ও আত্নমর্যাদা বৃদ্ধি করে।</a:t>
            </a:r>
            <a:endParaRPr lang="en-US" sz="4400" dirty="0" smtClean="0">
              <a:solidFill>
                <a:srgbClr val="FF0000"/>
              </a:solidFill>
              <a:latin typeface="NikoshBAN" pitchFamily="2" charset="0"/>
              <a:cs typeface="NikoshBAN" pitchFamily="2" charset="0"/>
            </a:endParaRPr>
          </a:p>
          <a:p>
            <a:pPr marL="457200" indent="-457200" algn="l">
              <a:buFont typeface="Wingdings" pitchFamily="2" charset="2"/>
              <a:buChar char="v"/>
            </a:pPr>
            <a:r>
              <a:rPr lang="bn-BD" sz="4400" dirty="0" smtClean="0">
                <a:solidFill>
                  <a:schemeClr val="tx1"/>
                </a:solidFill>
                <a:latin typeface="NikoshBAN" pitchFamily="2" charset="0"/>
                <a:cs typeface="NikoshBAN" pitchFamily="2" charset="0"/>
              </a:rPr>
              <a:t>সচেতনা বৃদ্ধি করে।</a:t>
            </a:r>
          </a:p>
          <a:p>
            <a:pPr marL="457200" indent="-457200" algn="l">
              <a:buFont typeface="Wingdings" pitchFamily="2" charset="2"/>
              <a:buChar char="v"/>
            </a:pPr>
            <a:r>
              <a:rPr lang="bn-BD" sz="4400" dirty="0" smtClean="0">
                <a:solidFill>
                  <a:srgbClr val="FF0000"/>
                </a:solidFill>
                <a:latin typeface="NikoshBAN" pitchFamily="2" charset="0"/>
                <a:cs typeface="NikoshBAN" pitchFamily="2" charset="0"/>
              </a:rPr>
              <a:t>দৃষ্টান্তের সাহায্যে শিক্ষা দেয়।</a:t>
            </a:r>
            <a:endParaRPr lang="en-US" sz="4400" dirty="0">
              <a:solidFill>
                <a:srgbClr val="FF0000"/>
              </a:solidFill>
              <a:latin typeface="NikoshBAN" pitchFamily="2" charset="0"/>
              <a:cs typeface="NikoshBAN" pitchFamily="2" charset="0"/>
            </a:endParaRPr>
          </a:p>
        </p:txBody>
      </p:sp>
      <p:sp>
        <p:nvSpPr>
          <p:cNvPr id="4" name="Flowchart: Process 3"/>
          <p:cNvSpPr/>
          <p:nvPr/>
        </p:nvSpPr>
        <p:spPr>
          <a:xfrm flipH="1">
            <a:off x="1828800" y="762000"/>
            <a:ext cx="4724402" cy="1295400"/>
          </a:xfrm>
          <a:prstGeom prst="flowChartProcess">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11500" dirty="0" smtClean="0">
                <a:solidFill>
                  <a:srgbClr val="002060"/>
                </a:solidFill>
                <a:latin typeface="NikoshBAN" pitchFamily="2" charset="0"/>
                <a:cs typeface="NikoshBAN" pitchFamily="2" charset="0"/>
              </a:rPr>
              <a:t>সমাধান</a:t>
            </a:r>
            <a:r>
              <a:rPr lang="bn-BD" sz="9600" dirty="0" smtClean="0"/>
              <a:t> </a:t>
            </a:r>
            <a:endParaRPr lang="en-US" sz="9600" dirty="0"/>
          </a:p>
        </p:txBody>
      </p:sp>
    </p:spTree>
    <p:extLst>
      <p:ext uri="{BB962C8B-B14F-4D97-AF65-F5344CB8AC3E}">
        <p14:creationId xmlns:p14="http://schemas.microsoft.com/office/powerpoint/2010/main" val="682189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7982" y="5084618"/>
            <a:ext cx="8305800" cy="1752600"/>
          </a:xfrm>
          <a:solidFill>
            <a:srgbClr val="FFFF00"/>
          </a:solidFill>
        </p:spPr>
        <p:txBody>
          <a:bodyPr>
            <a:normAutofit fontScale="40000" lnSpcReduction="20000"/>
          </a:bodyPr>
          <a:lstStyle/>
          <a:p>
            <a:pPr algn="l"/>
            <a:r>
              <a:rPr lang="bn-BD" sz="8400" dirty="0" smtClean="0">
                <a:solidFill>
                  <a:schemeClr val="tx1"/>
                </a:solidFill>
                <a:latin typeface="NikoshBAN" pitchFamily="2" charset="0"/>
                <a:cs typeface="NikoshBAN" pitchFamily="2" charset="0"/>
              </a:rPr>
              <a:t>১। শিলা কোন ধরনের উপাদান ?</a:t>
            </a:r>
          </a:p>
          <a:p>
            <a:pPr algn="l"/>
            <a:r>
              <a:rPr lang="bn-BD" sz="8400" dirty="0" smtClean="0">
                <a:solidFill>
                  <a:schemeClr val="tx1"/>
                </a:solidFill>
                <a:latin typeface="NikoshBAN" pitchFamily="2" charset="0"/>
                <a:cs typeface="NikoshBAN" pitchFamily="2" charset="0"/>
              </a:rPr>
              <a:t>২। বই, খাতা, দলিল-এ গুলো কোথায় থাকে ?</a:t>
            </a:r>
          </a:p>
          <a:p>
            <a:pPr algn="l"/>
            <a:r>
              <a:rPr lang="bn-BD" sz="8400" dirty="0" smtClean="0">
                <a:solidFill>
                  <a:schemeClr val="tx1"/>
                </a:solidFill>
                <a:latin typeface="NikoshBAN" pitchFamily="2" charset="0"/>
                <a:cs typeface="NikoshBAN" pitchFamily="2" charset="0"/>
              </a:rPr>
              <a:t>৩। রহিম গ্রন্থাগারে কি উপাদান ক্রয় করতে গিয়েছিল?</a:t>
            </a:r>
          </a:p>
          <a:p>
            <a:r>
              <a:rPr lang="bn-BD" sz="2800" dirty="0" smtClean="0"/>
              <a:t> </a:t>
            </a:r>
          </a:p>
        </p:txBody>
      </p:sp>
      <p:sp>
        <p:nvSpPr>
          <p:cNvPr id="4" name="Flowchart: Internal Storage 3"/>
          <p:cNvSpPr/>
          <p:nvPr/>
        </p:nvSpPr>
        <p:spPr>
          <a:xfrm>
            <a:off x="457200" y="3616029"/>
            <a:ext cx="4405745" cy="1246909"/>
          </a:xfrm>
          <a:prstGeom prst="flowChartInternal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7200" dirty="0" smtClean="0">
                <a:solidFill>
                  <a:srgbClr val="FFFF00"/>
                </a:solidFill>
                <a:latin typeface="NikoshBAN" pitchFamily="2" charset="0"/>
                <a:cs typeface="NikoshBAN" pitchFamily="2" charset="0"/>
              </a:rPr>
              <a:t>দলগত কাজ</a:t>
            </a:r>
            <a:endParaRPr lang="en-US" sz="7200" dirty="0">
              <a:solidFill>
                <a:srgbClr val="FFFF00"/>
              </a:solidFill>
              <a:latin typeface="NikoshBAN" pitchFamily="2" charset="0"/>
              <a:cs typeface="NikoshBAN" pitchFamily="2" charset="0"/>
            </a:endParaRPr>
          </a:p>
        </p:txBody>
      </p:sp>
      <p:sp>
        <p:nvSpPr>
          <p:cNvPr id="7" name="TextBox 6"/>
          <p:cNvSpPr txBox="1"/>
          <p:nvPr/>
        </p:nvSpPr>
        <p:spPr>
          <a:xfrm>
            <a:off x="3290453" y="0"/>
            <a:ext cx="2438400" cy="830997"/>
          </a:xfrm>
          <a:prstGeom prst="rect">
            <a:avLst/>
          </a:prstGeom>
          <a:blipFill>
            <a:blip r:embed="rId2"/>
            <a:tile tx="0" ty="0" sx="100000" sy="100000" flip="none" algn="tl"/>
          </a:blipFill>
        </p:spPr>
        <p:txBody>
          <a:bodyPr wrap="square" rtlCol="0">
            <a:spAutoFit/>
          </a:bodyPr>
          <a:lstStyle/>
          <a:p>
            <a:r>
              <a:rPr lang="bn-BD" sz="4800" dirty="0" smtClean="0">
                <a:latin typeface="NikoshBAN" pitchFamily="2" charset="0"/>
                <a:cs typeface="NikoshBAN" pitchFamily="2" charset="0"/>
              </a:rPr>
              <a:t>কর্মপত্রঃ-৩</a:t>
            </a:r>
            <a:endParaRPr lang="en-US" sz="4800" dirty="0">
              <a:latin typeface="NikoshBAN" pitchFamily="2" charset="0"/>
              <a:cs typeface="NikoshBAN" pitchFamily="2" charset="0"/>
            </a:endParaRPr>
          </a:p>
        </p:txBody>
      </p:sp>
      <p:sp>
        <p:nvSpPr>
          <p:cNvPr id="8" name="Flowchart: Alternate Process 7"/>
          <p:cNvSpPr/>
          <p:nvPr/>
        </p:nvSpPr>
        <p:spPr>
          <a:xfrm>
            <a:off x="5742709" y="3879264"/>
            <a:ext cx="3124200" cy="91439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200" dirty="0" smtClean="0">
                <a:solidFill>
                  <a:srgbClr val="FFFF00"/>
                </a:solidFill>
              </a:rPr>
              <a:t>সময়ঃ ১০ মিনিট</a:t>
            </a:r>
            <a:endParaRPr lang="en-US" sz="3200" dirty="0">
              <a:solidFill>
                <a:srgbClr val="FFFF00"/>
              </a:solidFill>
            </a:endParaRPr>
          </a:p>
        </p:txBody>
      </p:sp>
      <p:sp>
        <p:nvSpPr>
          <p:cNvPr id="9" name="TextBox 8"/>
          <p:cNvSpPr txBox="1"/>
          <p:nvPr/>
        </p:nvSpPr>
        <p:spPr>
          <a:xfrm>
            <a:off x="152398" y="1004179"/>
            <a:ext cx="8714511" cy="2485787"/>
          </a:xfrm>
          <a:prstGeom prst="roundRect">
            <a:avLst/>
          </a:prstGeom>
          <a:blipFill>
            <a:blip r:embed="rId3"/>
            <a:tile tx="0" ty="0" sx="100000" sy="100000" flip="none" algn="tl"/>
          </a:blipFill>
        </p:spPr>
        <p:txBody>
          <a:bodyPr wrap="square" rtlCol="0">
            <a:spAutoFit/>
          </a:bodyPr>
          <a:lstStyle/>
          <a:p>
            <a:r>
              <a:rPr lang="bn-BD" sz="2800" dirty="0" smtClean="0">
                <a:latin typeface="NikoshBAN" pitchFamily="2" charset="0"/>
                <a:cs typeface="NikoshBAN" pitchFamily="2" charset="0"/>
              </a:rPr>
              <a:t>উদ্দীপকটি পড় ও নিচের প্রশ্ন গুলোর উত্তর দাও-</a:t>
            </a:r>
          </a:p>
          <a:p>
            <a:r>
              <a:rPr lang="bn-BD" sz="2800" dirty="0" smtClean="0">
                <a:latin typeface="NikoshBAN" pitchFamily="2" charset="0"/>
                <a:cs typeface="NikoshBAN" pitchFamily="2" charset="0"/>
              </a:rPr>
              <a:t>রহিম তার মামার সাথে জাতীয় গ্রন্থাগারে যায়। সেখানে সে বিভিন্ন বইপ্ত্র পড়ে। রহিম বিজ্ঞানের ছাত্র হলেও তার ইতিহাসের বই ভালো লাগে। সে বিভিন্ন উৎস থেকে ইতিহাসের বইপত্র সংগ্রহ করে পড়ে। রহিমের বাবা তাকে ধমক দিয়ে বল্লেন,শুধু শুধু এই বই পড়ে তুমি সময় নষ্ট করছ কেন?</a:t>
            </a:r>
            <a:endParaRPr lang="en-US" sz="2800" dirty="0">
              <a:latin typeface="NikoshBAN" pitchFamily="2" charset="0"/>
              <a:cs typeface="NikoshBAN" pitchFamily="2" charset="0"/>
            </a:endParaRPr>
          </a:p>
        </p:txBody>
      </p:sp>
    </p:spTree>
    <p:extLst>
      <p:ext uri="{BB962C8B-B14F-4D97-AF65-F5344CB8AC3E}">
        <p14:creationId xmlns:p14="http://schemas.microsoft.com/office/powerpoint/2010/main" val="331114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387927"/>
            <a:ext cx="4038600" cy="1862048"/>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l"/>
            <a:r>
              <a:rPr lang="bn-BD" sz="6000" dirty="0" smtClean="0">
                <a:latin typeface="NikoshBAN" pitchFamily="2" charset="0"/>
                <a:cs typeface="NikoshBAN" pitchFamily="2" charset="0"/>
              </a:rPr>
              <a:t>  </a:t>
            </a:r>
            <a:r>
              <a:rPr lang="bn-BD" sz="11500" dirty="0" smtClean="0">
                <a:latin typeface="NikoshBAN" pitchFamily="2" charset="0"/>
                <a:cs typeface="NikoshBAN" pitchFamily="2" charset="0"/>
              </a:rPr>
              <a:t>সমাধান  </a:t>
            </a:r>
            <a:r>
              <a:rPr lang="bn-BD" sz="6000" dirty="0" smtClean="0">
                <a:latin typeface="NikoshBAN" pitchFamily="2" charset="0"/>
                <a:cs typeface="NikoshBAN" pitchFamily="2" charset="0"/>
              </a:rPr>
              <a:t>   </a:t>
            </a:r>
            <a:endParaRPr lang="en-US" sz="6000" dirty="0">
              <a:latin typeface="NikoshBAN" pitchFamily="2" charset="0"/>
              <a:cs typeface="NikoshBAN" pitchFamily="2" charset="0"/>
            </a:endParaRPr>
          </a:p>
        </p:txBody>
      </p:sp>
      <p:sp>
        <p:nvSpPr>
          <p:cNvPr id="3" name="TextBox 2"/>
          <p:cNvSpPr txBox="1"/>
          <p:nvPr/>
        </p:nvSpPr>
        <p:spPr>
          <a:xfrm>
            <a:off x="1371600" y="2743200"/>
            <a:ext cx="6477000" cy="3108543"/>
          </a:xfrm>
          <a:prstGeom prst="rect">
            <a:avLst/>
          </a:prstGeom>
          <a:solidFill>
            <a:srgbClr val="00B050"/>
          </a:solidFill>
        </p:spPr>
        <p:txBody>
          <a:bodyPr wrap="square" rtlCol="0">
            <a:spAutoFit/>
          </a:bodyPr>
          <a:lstStyle/>
          <a:p>
            <a:pPr marL="285750" indent="-285750">
              <a:buFont typeface="Wingdings" pitchFamily="2" charset="2"/>
              <a:buChar char="v"/>
            </a:pPr>
            <a:r>
              <a:rPr lang="bn-BD" sz="6000" dirty="0" smtClean="0">
                <a:latin typeface="NikoshBAN" pitchFamily="2" charset="0"/>
                <a:cs typeface="NikoshBAN" pitchFamily="2" charset="0"/>
              </a:rPr>
              <a:t>অলিখিত উপাদান</a:t>
            </a:r>
          </a:p>
          <a:p>
            <a:pPr marL="285750" indent="-285750">
              <a:buFont typeface="Wingdings" pitchFamily="2" charset="2"/>
              <a:buChar char="v"/>
            </a:pPr>
            <a:r>
              <a:rPr lang="bn-BD" sz="5400" dirty="0" smtClean="0">
                <a:latin typeface="NikoshBAN" pitchFamily="2" charset="0"/>
                <a:cs typeface="NikoshBAN" pitchFamily="2" charset="0"/>
              </a:rPr>
              <a:t>পাথাগার ও মহাফেজখানায়</a:t>
            </a:r>
          </a:p>
          <a:p>
            <a:pPr marL="285750" indent="-285750">
              <a:buFont typeface="Wingdings" pitchFamily="2" charset="2"/>
              <a:buChar char="v"/>
            </a:pPr>
            <a:r>
              <a:rPr lang="bn-BD" sz="5400" dirty="0" smtClean="0">
                <a:latin typeface="NikoshBAN" pitchFamily="2" charset="0"/>
                <a:cs typeface="NikoshBAN" pitchFamily="2" charset="0"/>
              </a:rPr>
              <a:t>লিখিত উপাদান</a:t>
            </a:r>
          </a:p>
          <a:p>
            <a:pPr marL="285750" indent="-285750">
              <a:buFont typeface="Wingdings" pitchFamily="2" charset="2"/>
              <a:buChar char="v"/>
            </a:pPr>
            <a:endParaRPr lang="en-US" sz="2800" dirty="0"/>
          </a:p>
        </p:txBody>
      </p:sp>
    </p:spTree>
    <p:extLst>
      <p:ext uri="{BB962C8B-B14F-4D97-AF65-F5344CB8AC3E}">
        <p14:creationId xmlns:p14="http://schemas.microsoft.com/office/powerpoint/2010/main" val="372202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905000"/>
            <a:ext cx="9130145" cy="4648200"/>
          </a:xfrm>
          <a:blipFill>
            <a:blip r:embed="rId2"/>
            <a:tile tx="0" ty="0" sx="100000" sy="100000" flip="none" algn="tl"/>
          </a:blipFill>
        </p:spPr>
        <p:txBody>
          <a:bodyPr>
            <a:normAutofit fontScale="92500" lnSpcReduction="20000"/>
          </a:bodyPr>
          <a:lstStyle/>
          <a:p>
            <a:pPr algn="l"/>
            <a:r>
              <a:rPr lang="bn-BD" sz="3600" dirty="0" smtClean="0">
                <a:solidFill>
                  <a:schemeClr val="tx1"/>
                </a:solidFill>
                <a:latin typeface="NikoshBAN" pitchFamily="2" charset="0"/>
                <a:cs typeface="NikoshBAN" pitchFamily="2" charset="0"/>
              </a:rPr>
              <a:t>১। প্রশ্নঃ ইতিহাসের জনক কে?</a:t>
            </a:r>
          </a:p>
          <a:p>
            <a:pPr algn="l"/>
            <a:r>
              <a:rPr lang="bn-BD" sz="2800" dirty="0" smtClean="0">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ক)টয়েনবির (খ) জনসন</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 (গ)</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হেরোডটাস</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 (ঘ)</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র‍্যাপসন।</a:t>
            </a:r>
            <a:endParaRPr lang="bn-BD" sz="3600" dirty="0" smtClean="0">
              <a:solidFill>
                <a:schemeClr val="tx1"/>
              </a:solidFill>
              <a:latin typeface="NikoshBAN" pitchFamily="2" charset="0"/>
              <a:cs typeface="NikoshBAN" pitchFamily="2" charset="0"/>
            </a:endParaRPr>
          </a:p>
          <a:p>
            <a:pPr algn="l"/>
            <a:r>
              <a:rPr lang="bn-BD" sz="3600" dirty="0" smtClean="0">
                <a:solidFill>
                  <a:schemeClr val="tx1"/>
                </a:solidFill>
                <a:latin typeface="NikoshBAN" pitchFamily="2" charset="0"/>
                <a:cs typeface="NikoshBAN" pitchFamily="2" charset="0"/>
              </a:rPr>
              <a:t>২। প্রশ্নঃ জাতীয় সৃতিসৌধ—</a:t>
            </a:r>
          </a:p>
          <a:p>
            <a:pPr algn="l"/>
            <a:r>
              <a:rPr lang="bn-BD" sz="2800" dirty="0" smtClean="0">
                <a:solidFill>
                  <a:schemeClr val="tx1"/>
                </a:solidFill>
                <a:latin typeface="NikoshBAN" pitchFamily="2" charset="0"/>
                <a:cs typeface="NikoshBAN" pitchFamily="2" charset="0"/>
              </a:rPr>
              <a:t>   (ক)</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ঢাকায় </a:t>
            </a:r>
            <a:r>
              <a:rPr lang="bn-BD" sz="2800" dirty="0">
                <a:solidFill>
                  <a:schemeClr val="tx1"/>
                </a:solidFill>
                <a:latin typeface="NikoshBAN" pitchFamily="2" charset="0"/>
                <a:cs typeface="NikoshBAN" pitchFamily="2" charset="0"/>
              </a:rPr>
              <a:t>অবস্তিত </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a:t>
            </a:r>
            <a:r>
              <a:rPr lang="bn-BD" sz="2800" dirty="0">
                <a:solidFill>
                  <a:schemeClr val="tx1"/>
                </a:solidFill>
                <a:latin typeface="NikoshBAN" pitchFamily="2" charset="0"/>
                <a:cs typeface="NikoshBAN" pitchFamily="2" charset="0"/>
              </a:rPr>
              <a:t>খ)খুলনায় অবস্থিত </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a:t>
            </a:r>
            <a:r>
              <a:rPr lang="bn-BD" sz="2800" dirty="0">
                <a:solidFill>
                  <a:schemeClr val="tx1"/>
                </a:solidFill>
                <a:latin typeface="NikoshBAN" pitchFamily="2" charset="0"/>
                <a:cs typeface="NikoshBAN" pitchFamily="2" charset="0"/>
              </a:rPr>
              <a:t>গ) সিলেটে </a:t>
            </a:r>
            <a:r>
              <a:rPr lang="bn-BD" sz="2800" dirty="0" smtClean="0">
                <a:solidFill>
                  <a:schemeClr val="tx1"/>
                </a:solidFill>
                <a:latin typeface="NikoshBAN" pitchFamily="2" charset="0"/>
                <a:cs typeface="NikoshBAN" pitchFamily="2" charset="0"/>
              </a:rPr>
              <a:t>বস্থিত</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a:t>
            </a:r>
            <a:r>
              <a:rPr lang="bn-BD" sz="2800" dirty="0">
                <a:solidFill>
                  <a:schemeClr val="tx1"/>
                </a:solidFill>
                <a:latin typeface="NikoshBAN" pitchFamily="2" charset="0"/>
                <a:cs typeface="NikoshBAN" pitchFamily="2" charset="0"/>
              </a:rPr>
              <a:t>ঘ) বগড়ায় </a:t>
            </a:r>
            <a:r>
              <a:rPr lang="bn-BD" sz="2800" dirty="0" smtClean="0">
                <a:solidFill>
                  <a:schemeClr val="tx1"/>
                </a:solidFill>
                <a:latin typeface="NikoshBAN" pitchFamily="2" charset="0"/>
                <a:cs typeface="NikoshBAN" pitchFamily="2" charset="0"/>
              </a:rPr>
              <a:t>অবস্থিত ।</a:t>
            </a:r>
          </a:p>
          <a:p>
            <a:pPr algn="l"/>
            <a:r>
              <a:rPr lang="bn-BD" sz="3600" dirty="0" smtClean="0">
                <a:solidFill>
                  <a:schemeClr val="tx1"/>
                </a:solidFill>
                <a:latin typeface="NikoshBAN" pitchFamily="2" charset="0"/>
                <a:cs typeface="NikoshBAN" pitchFamily="2" charset="0"/>
              </a:rPr>
              <a:t>৩। প্রশ্নঃ রহিম </a:t>
            </a:r>
            <a:r>
              <a:rPr lang="bn-BD" sz="3600" dirty="0">
                <a:solidFill>
                  <a:schemeClr val="tx1"/>
                </a:solidFill>
                <a:latin typeface="NikoshBAN" pitchFamily="2" charset="0"/>
                <a:cs typeface="NikoshBAN" pitchFamily="2" charset="0"/>
              </a:rPr>
              <a:t>প্রাচীন বাংলার-যাদুঘর </a:t>
            </a:r>
            <a:r>
              <a:rPr lang="bn-BD" sz="3600" dirty="0" smtClean="0">
                <a:solidFill>
                  <a:schemeClr val="tx1"/>
                </a:solidFill>
                <a:latin typeface="NikoshBAN" pitchFamily="2" charset="0"/>
                <a:cs typeface="NikoshBAN" pitchFamily="2" charset="0"/>
              </a:rPr>
              <a:t>পরিদর্শণ করে জানতে                </a:t>
            </a:r>
          </a:p>
          <a:p>
            <a:pPr algn="l"/>
            <a:r>
              <a:rPr lang="bn-BD" sz="3600" dirty="0">
                <a:solidFill>
                  <a:schemeClr val="tx1"/>
                </a:solidFill>
                <a:latin typeface="NikoshBAN" pitchFamily="2" charset="0"/>
                <a:cs typeface="NikoshBAN" pitchFamily="2" charset="0"/>
              </a:rPr>
              <a:t> </a:t>
            </a:r>
            <a:r>
              <a:rPr lang="bn-BD" sz="3600" dirty="0" smtClean="0">
                <a:solidFill>
                  <a:schemeClr val="tx1"/>
                </a:solidFill>
                <a:latin typeface="NikoshBAN" pitchFamily="2" charset="0"/>
                <a:cs typeface="NikoshBAN" pitchFamily="2" charset="0"/>
              </a:rPr>
              <a:t>   পারবে --</a:t>
            </a:r>
          </a:p>
          <a:p>
            <a:pPr algn="l"/>
            <a:r>
              <a:rPr lang="bn-BD" sz="3600" dirty="0">
                <a:solidFill>
                  <a:schemeClr val="tx1"/>
                </a:solidFill>
                <a:latin typeface="NikoshBAN" pitchFamily="2" charset="0"/>
                <a:cs typeface="NikoshBAN" pitchFamily="2" charset="0"/>
              </a:rPr>
              <a:t> </a:t>
            </a:r>
            <a:r>
              <a:rPr lang="bn-BD" sz="3600" dirty="0" smtClean="0">
                <a:solidFill>
                  <a:schemeClr val="tx1"/>
                </a:solidFill>
                <a:latin typeface="NikoshBAN" pitchFamily="2" charset="0"/>
                <a:cs typeface="NikoshBAN" pitchFamily="2" charset="0"/>
              </a:rPr>
              <a:t>  </a:t>
            </a:r>
            <a:r>
              <a:rPr lang="en-US" sz="3600" dirty="0" smtClean="0">
                <a:solidFill>
                  <a:schemeClr val="tx1"/>
                </a:solidFill>
                <a:latin typeface="NikoshBAN" pitchFamily="2" charset="0"/>
                <a:cs typeface="NikoshBAN" pitchFamily="2" charset="0"/>
              </a:rPr>
              <a:t>(</a:t>
            </a:r>
            <a:r>
              <a:rPr lang="en-US" sz="3600" dirty="0" err="1" smtClean="0">
                <a:solidFill>
                  <a:schemeClr val="tx1"/>
                </a:solidFill>
                <a:latin typeface="NikoshBAN" pitchFamily="2" charset="0"/>
                <a:cs typeface="NikoshBAN" pitchFamily="2" charset="0"/>
              </a:rPr>
              <a:t>i</a:t>
            </a:r>
            <a:r>
              <a:rPr lang="en-US" sz="3600" dirty="0" smtClean="0">
                <a:solidFill>
                  <a:schemeClr val="tx1"/>
                </a:solidFill>
                <a:latin typeface="NikoshBAN" pitchFamily="2" charset="0"/>
                <a:cs typeface="NikoshBAN" pitchFamily="2" charset="0"/>
              </a:rPr>
              <a:t>)</a:t>
            </a:r>
            <a:r>
              <a:rPr lang="bn-BD" sz="2800" dirty="0" smtClean="0">
                <a:solidFill>
                  <a:schemeClr val="tx1"/>
                </a:solidFill>
                <a:latin typeface="NikoshBAN" pitchFamily="2" charset="0"/>
                <a:cs typeface="NikoshBAN" pitchFamily="2" charset="0"/>
              </a:rPr>
              <a:t>সামাজিক ইতিহাস</a:t>
            </a:r>
            <a:r>
              <a:rPr lang="en-US" sz="2800" dirty="0" smtClean="0">
                <a:solidFill>
                  <a:schemeClr val="tx1"/>
                </a:solidFill>
                <a:latin typeface="NikoshBAN" pitchFamily="2" charset="0"/>
                <a:cs typeface="NikoshBAN" pitchFamily="2" charset="0"/>
              </a:rPr>
              <a:t>   (ii)</a:t>
            </a:r>
            <a:r>
              <a:rPr lang="bn-BD" sz="2800" dirty="0" smtClean="0">
                <a:solidFill>
                  <a:schemeClr val="tx1"/>
                </a:solidFill>
                <a:latin typeface="NikoshBAN" pitchFamily="2" charset="0"/>
                <a:cs typeface="NikoshBAN" pitchFamily="2" charset="0"/>
              </a:rPr>
              <a:t> অর্থনৈতিক ইতিহাস </a:t>
            </a:r>
            <a:r>
              <a:rPr lang="en-US" sz="2800" dirty="0" smtClean="0">
                <a:solidFill>
                  <a:schemeClr val="tx1"/>
                </a:solidFill>
                <a:latin typeface="NikoshBAN" pitchFamily="2" charset="0"/>
                <a:cs typeface="NikoshBAN" pitchFamily="2" charset="0"/>
              </a:rPr>
              <a:t> (iii)</a:t>
            </a:r>
            <a:r>
              <a:rPr lang="bn-BD" sz="2800" dirty="0" smtClean="0">
                <a:solidFill>
                  <a:schemeClr val="tx1"/>
                </a:solidFill>
                <a:latin typeface="NikoshBAN" pitchFamily="2" charset="0"/>
                <a:cs typeface="NikoshBAN" pitchFamily="2" charset="0"/>
              </a:rPr>
              <a:t> সাংস্কৃতি ইতিহাস</a:t>
            </a:r>
          </a:p>
          <a:p>
            <a:pPr algn="l"/>
            <a:r>
              <a:rPr lang="bn-BD" sz="3600" dirty="0" smtClean="0">
                <a:solidFill>
                  <a:schemeClr val="tx1"/>
                </a:solidFill>
                <a:latin typeface="NikoshBAN" pitchFamily="2" charset="0"/>
                <a:cs typeface="NikoshBAN" pitchFamily="2" charset="0"/>
              </a:rPr>
              <a:t>    নীচের কোনটি সঠিক?</a:t>
            </a:r>
          </a:p>
          <a:p>
            <a:pPr algn="l"/>
            <a:r>
              <a:rPr lang="bn-BD" sz="2800" dirty="0" smtClean="0">
                <a:solidFill>
                  <a:schemeClr val="tx1"/>
                </a:solidFill>
                <a:latin typeface="NikoshBAN" pitchFamily="2" charset="0"/>
                <a:cs typeface="NikoshBAN" pitchFamily="2" charset="0"/>
              </a:rPr>
              <a:t>       </a:t>
            </a:r>
            <a:r>
              <a:rPr lang="bn-BD" dirty="0" smtClean="0">
                <a:solidFill>
                  <a:schemeClr val="tx1"/>
                </a:solidFill>
                <a:latin typeface="NikoshBAN" pitchFamily="2" charset="0"/>
                <a:cs typeface="NikoshBAN" pitchFamily="2" charset="0"/>
              </a:rPr>
              <a:t>(ক)</a:t>
            </a:r>
            <a:r>
              <a:rPr lang="en-US" dirty="0" smtClean="0">
                <a:solidFill>
                  <a:schemeClr val="tx1"/>
                </a:solidFill>
                <a:latin typeface="NikoshBAN" pitchFamily="2" charset="0"/>
                <a:cs typeface="NikoshBAN" pitchFamily="2" charset="0"/>
              </a:rPr>
              <a:t> </a:t>
            </a:r>
            <a:r>
              <a:rPr lang="en-US" dirty="0" err="1" smtClean="0">
                <a:solidFill>
                  <a:schemeClr val="tx1"/>
                </a:solidFill>
                <a:latin typeface="NikoshBAN" pitchFamily="2" charset="0"/>
                <a:cs typeface="NikoshBAN" pitchFamily="2" charset="0"/>
              </a:rPr>
              <a:t>i</a:t>
            </a:r>
            <a:r>
              <a:rPr lang="bn-BD" dirty="0" smtClean="0">
                <a:solidFill>
                  <a:schemeClr val="tx1"/>
                </a:solidFill>
                <a:latin typeface="NikoshBAN" pitchFamily="2" charset="0"/>
                <a:cs typeface="NikoshBAN" pitchFamily="2" charset="0"/>
              </a:rPr>
              <a:t>  </a:t>
            </a:r>
            <a:r>
              <a:rPr lang="en-US" dirty="0" smtClean="0">
                <a:solidFill>
                  <a:schemeClr val="tx1"/>
                </a:solidFill>
                <a:latin typeface="NikoshBAN" pitchFamily="2" charset="0"/>
                <a:cs typeface="NikoshBAN" pitchFamily="2" charset="0"/>
              </a:rPr>
              <a:t> </a:t>
            </a:r>
            <a:r>
              <a:rPr lang="bn-BD" dirty="0" smtClean="0">
                <a:solidFill>
                  <a:schemeClr val="tx1"/>
                </a:solidFill>
                <a:latin typeface="NikoshBAN" pitchFamily="2" charset="0"/>
                <a:cs typeface="NikoshBAN" pitchFamily="2" charset="0"/>
              </a:rPr>
              <a:t>(খ) </a:t>
            </a:r>
            <a:r>
              <a:rPr lang="en-US" dirty="0" err="1" smtClean="0">
                <a:solidFill>
                  <a:schemeClr val="tx1"/>
                </a:solidFill>
                <a:latin typeface="NikoshBAN" pitchFamily="2" charset="0"/>
                <a:cs typeface="NikoshBAN" pitchFamily="2" charset="0"/>
              </a:rPr>
              <a:t>i</a:t>
            </a:r>
            <a:r>
              <a:rPr lang="en-US" dirty="0" smtClean="0">
                <a:solidFill>
                  <a:schemeClr val="tx1"/>
                </a:solidFill>
                <a:latin typeface="NikoshBAN" pitchFamily="2" charset="0"/>
                <a:cs typeface="NikoshBAN" pitchFamily="2" charset="0"/>
              </a:rPr>
              <a:t>, ii</a:t>
            </a:r>
            <a:r>
              <a:rPr lang="bn-BD" dirty="0" smtClean="0">
                <a:solidFill>
                  <a:schemeClr val="tx1"/>
                </a:solidFill>
                <a:latin typeface="NikoshBAN" pitchFamily="2" charset="0"/>
                <a:cs typeface="NikoshBAN" pitchFamily="2" charset="0"/>
              </a:rPr>
              <a:t>  </a:t>
            </a:r>
            <a:r>
              <a:rPr lang="en-US" dirty="0" smtClean="0">
                <a:solidFill>
                  <a:schemeClr val="tx1"/>
                </a:solidFill>
                <a:latin typeface="NikoshBAN" pitchFamily="2" charset="0"/>
                <a:cs typeface="NikoshBAN" pitchFamily="2" charset="0"/>
              </a:rPr>
              <a:t> </a:t>
            </a:r>
            <a:r>
              <a:rPr lang="bn-BD" dirty="0" smtClean="0">
                <a:solidFill>
                  <a:schemeClr val="tx1"/>
                </a:solidFill>
                <a:latin typeface="NikoshBAN" pitchFamily="2" charset="0"/>
                <a:cs typeface="NikoshBAN" pitchFamily="2" charset="0"/>
              </a:rPr>
              <a:t>(গ)</a:t>
            </a:r>
            <a:r>
              <a:rPr lang="en-US" dirty="0" smtClean="0">
                <a:solidFill>
                  <a:schemeClr val="tx1"/>
                </a:solidFill>
                <a:latin typeface="NikoshBAN" pitchFamily="2" charset="0"/>
                <a:cs typeface="NikoshBAN" pitchFamily="2" charset="0"/>
              </a:rPr>
              <a:t> ii</a:t>
            </a:r>
            <a:r>
              <a:rPr lang="bn-BD" dirty="0" smtClean="0">
                <a:solidFill>
                  <a:schemeClr val="tx1"/>
                </a:solidFill>
                <a:latin typeface="NikoshBAN" pitchFamily="2" charset="0"/>
                <a:cs typeface="NikoshBAN" pitchFamily="2" charset="0"/>
              </a:rPr>
              <a:t> ও </a:t>
            </a:r>
            <a:r>
              <a:rPr lang="en-US" dirty="0" smtClean="0">
                <a:solidFill>
                  <a:schemeClr val="tx1"/>
                </a:solidFill>
                <a:latin typeface="NikoshBAN" pitchFamily="2" charset="0"/>
                <a:cs typeface="NikoshBAN" pitchFamily="2" charset="0"/>
              </a:rPr>
              <a:t> iii</a:t>
            </a:r>
            <a:r>
              <a:rPr lang="bn-BD" dirty="0" smtClean="0">
                <a:solidFill>
                  <a:schemeClr val="tx1"/>
                </a:solidFill>
                <a:latin typeface="NikoshBAN" pitchFamily="2" charset="0"/>
                <a:cs typeface="NikoshBAN" pitchFamily="2" charset="0"/>
              </a:rPr>
              <a:t>   (ঘ) </a:t>
            </a:r>
            <a:r>
              <a:rPr lang="en-US" dirty="0" err="1">
                <a:solidFill>
                  <a:prstClr val="black"/>
                </a:solidFill>
                <a:latin typeface="NikoshBAN" pitchFamily="2" charset="0"/>
                <a:cs typeface="NikoshBAN" pitchFamily="2" charset="0"/>
              </a:rPr>
              <a:t>i</a:t>
            </a:r>
            <a:r>
              <a:rPr lang="en-US" dirty="0">
                <a:solidFill>
                  <a:prstClr val="black"/>
                </a:solidFill>
                <a:latin typeface="NikoshBAN" pitchFamily="2" charset="0"/>
                <a:cs typeface="NikoshBAN" pitchFamily="2" charset="0"/>
              </a:rPr>
              <a:t>, </a:t>
            </a:r>
            <a:r>
              <a:rPr lang="en-US" dirty="0" smtClean="0">
                <a:solidFill>
                  <a:prstClr val="black"/>
                </a:solidFill>
                <a:latin typeface="NikoshBAN" pitchFamily="2" charset="0"/>
                <a:cs typeface="NikoshBAN" pitchFamily="2" charset="0"/>
              </a:rPr>
              <a:t>ii</a:t>
            </a:r>
            <a:r>
              <a:rPr lang="bn-BD" dirty="0" smtClean="0">
                <a:solidFill>
                  <a:prstClr val="black"/>
                </a:solidFill>
                <a:latin typeface="NikoshBAN" pitchFamily="2" charset="0"/>
                <a:cs typeface="NikoshBAN" pitchFamily="2" charset="0"/>
              </a:rPr>
              <a:t> ও </a:t>
            </a:r>
            <a:r>
              <a:rPr lang="en-US" dirty="0" smtClean="0">
                <a:solidFill>
                  <a:prstClr val="black"/>
                </a:solidFill>
                <a:latin typeface="NikoshBAN" pitchFamily="2" charset="0"/>
                <a:cs typeface="NikoshBAN" pitchFamily="2" charset="0"/>
              </a:rPr>
              <a:t>iii</a:t>
            </a:r>
            <a:endParaRPr lang="bn-BD" sz="2800" dirty="0" smtClean="0">
              <a:solidFill>
                <a:schemeClr val="tx1"/>
              </a:solidFill>
              <a:latin typeface="NikoshBAN" pitchFamily="2" charset="0"/>
              <a:cs typeface="NikoshBAN" pitchFamily="2" charset="0"/>
            </a:endParaRPr>
          </a:p>
          <a:p>
            <a:endParaRPr lang="bn-BD" sz="2800" dirty="0" smtClean="0"/>
          </a:p>
          <a:p>
            <a:endParaRPr lang="bn-BD" sz="2800" dirty="0" smtClean="0"/>
          </a:p>
          <a:p>
            <a:endParaRPr lang="bn-BD" sz="2000" dirty="0" smtClean="0"/>
          </a:p>
          <a:p>
            <a:endParaRPr lang="en-US" sz="2000" dirty="0"/>
          </a:p>
        </p:txBody>
      </p:sp>
      <p:sp>
        <p:nvSpPr>
          <p:cNvPr id="5" name="Flowchart: Alternate Process 4"/>
          <p:cNvSpPr/>
          <p:nvPr/>
        </p:nvSpPr>
        <p:spPr>
          <a:xfrm>
            <a:off x="2763982" y="609600"/>
            <a:ext cx="3657600" cy="1052946"/>
          </a:xfrm>
          <a:prstGeom prst="flowChartAlternateProces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800" dirty="0" smtClean="0">
                <a:latin typeface="NikoshBAN" pitchFamily="2" charset="0"/>
                <a:cs typeface="NikoshBAN" pitchFamily="2" charset="0"/>
              </a:rPr>
              <a:t>মূল্যায়ন</a:t>
            </a:r>
            <a:endParaRPr lang="en-US" sz="8800" dirty="0">
              <a:latin typeface="NikoshBAN" pitchFamily="2" charset="0"/>
              <a:cs typeface="NikoshBAN" pitchFamily="2" charset="0"/>
            </a:endParaRPr>
          </a:p>
        </p:txBody>
      </p:sp>
      <p:sp>
        <p:nvSpPr>
          <p:cNvPr id="2" name="Oval 1"/>
          <p:cNvSpPr/>
          <p:nvPr/>
        </p:nvSpPr>
        <p:spPr>
          <a:xfrm>
            <a:off x="3186545" y="2362200"/>
            <a:ext cx="457200" cy="381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rgbClr val="002060"/>
                </a:solidFill>
              </a:rPr>
              <a:t> </a:t>
            </a:r>
            <a:endParaRPr lang="en-US"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261230"/>
            <a:ext cx="481013"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799" y="5734906"/>
            <a:ext cx="481013"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010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
                                        </p:tgtEl>
                                        <p:attrNameLst>
                                          <p:attrName>style.visibility</p:attrName>
                                        </p:attrNameLst>
                                      </p:cBhvr>
                                      <p:to>
                                        <p:strVal val="visible"/>
                                      </p:to>
                                    </p:set>
                                    <p:anim calcmode="lin" valueType="num">
                                      <p:cBhvr additive="base">
                                        <p:cTn id="75" dur="500" fill="hold"/>
                                        <p:tgtEl>
                                          <p:spTgt spid="2"/>
                                        </p:tgtEl>
                                        <p:attrNameLst>
                                          <p:attrName>ppt_x</p:attrName>
                                        </p:attrNameLst>
                                      </p:cBhvr>
                                      <p:tavLst>
                                        <p:tav tm="0">
                                          <p:val>
                                            <p:strVal val="#ppt_x"/>
                                          </p:val>
                                        </p:tav>
                                        <p:tav tm="100000">
                                          <p:val>
                                            <p:strVal val="#ppt_x"/>
                                          </p:val>
                                        </p:tav>
                                      </p:tavLst>
                                    </p:anim>
                                    <p:anim calcmode="lin" valueType="num">
                                      <p:cBhvr additive="base">
                                        <p:cTn id="7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1026"/>
                                        </p:tgtEl>
                                        <p:attrNameLst>
                                          <p:attrName>style.visibility</p:attrName>
                                        </p:attrNameLst>
                                      </p:cBhvr>
                                      <p:to>
                                        <p:strVal val="visible"/>
                                      </p:to>
                                    </p:set>
                                    <p:anim calcmode="lin" valueType="num">
                                      <p:cBhvr additive="base">
                                        <p:cTn id="81" dur="500" fill="hold"/>
                                        <p:tgtEl>
                                          <p:spTgt spid="1026"/>
                                        </p:tgtEl>
                                        <p:attrNameLst>
                                          <p:attrName>ppt_x</p:attrName>
                                        </p:attrNameLst>
                                      </p:cBhvr>
                                      <p:tavLst>
                                        <p:tav tm="0">
                                          <p:val>
                                            <p:strVal val="#ppt_x"/>
                                          </p:val>
                                        </p:tav>
                                        <p:tav tm="100000">
                                          <p:val>
                                            <p:strVal val="#ppt_x"/>
                                          </p:val>
                                        </p:tav>
                                      </p:tavLst>
                                    </p:anim>
                                    <p:anim calcmode="lin" valueType="num">
                                      <p:cBhvr additive="base">
                                        <p:cTn id="8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1027"/>
                                        </p:tgtEl>
                                        <p:attrNameLst>
                                          <p:attrName>style.visibility</p:attrName>
                                        </p:attrNameLst>
                                      </p:cBhvr>
                                      <p:to>
                                        <p:strVal val="visible"/>
                                      </p:to>
                                    </p:set>
                                    <p:anim calcmode="lin" valueType="num">
                                      <p:cBhvr additive="base">
                                        <p:cTn id="87" dur="500" fill="hold"/>
                                        <p:tgtEl>
                                          <p:spTgt spid="1027"/>
                                        </p:tgtEl>
                                        <p:attrNameLst>
                                          <p:attrName>ppt_x</p:attrName>
                                        </p:attrNameLst>
                                      </p:cBhvr>
                                      <p:tavLst>
                                        <p:tav tm="0">
                                          <p:val>
                                            <p:strVal val="#ppt_x"/>
                                          </p:val>
                                        </p:tav>
                                        <p:tav tm="100000">
                                          <p:val>
                                            <p:strVal val="#ppt_x"/>
                                          </p:val>
                                        </p:tav>
                                      </p:tavLst>
                                    </p:anim>
                                    <p:anim calcmode="lin" valueType="num">
                                      <p:cBhvr additive="base">
                                        <p:cTn id="8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581400"/>
            <a:ext cx="8610600" cy="1219200"/>
          </a:xfrm>
          <a:blipFill>
            <a:blip r:embed="rId2"/>
            <a:tile tx="0" ty="0" sx="100000" sy="100000" flip="none" algn="tl"/>
          </a:blipFill>
        </p:spPr>
        <p:txBody>
          <a:bodyPr>
            <a:normAutofit/>
          </a:bodyPr>
          <a:lstStyle/>
          <a:p>
            <a:pPr marL="457200" indent="-457200" algn="l">
              <a:buFont typeface="Wingdings" pitchFamily="2" charset="2"/>
              <a:buChar char="§"/>
            </a:pPr>
            <a:r>
              <a:rPr lang="bn-BD" sz="6000" dirty="0" smtClean="0">
                <a:solidFill>
                  <a:schemeClr val="tx1"/>
                </a:solidFill>
                <a:latin typeface="NikoshBAN" pitchFamily="2" charset="0"/>
                <a:cs typeface="NikoshBAN" pitchFamily="2" charset="0"/>
              </a:rPr>
              <a:t>ইতিহাসের বিষয়বস্তু আলচনা কর ।</a:t>
            </a:r>
            <a:endParaRPr lang="en-US" sz="6000" dirty="0">
              <a:solidFill>
                <a:schemeClr val="tx1"/>
              </a:solidFill>
              <a:latin typeface="NikoshBAN" pitchFamily="2" charset="0"/>
              <a:cs typeface="NikoshBAN" pitchFamily="2" charset="0"/>
            </a:endParaRPr>
          </a:p>
        </p:txBody>
      </p:sp>
      <p:sp>
        <p:nvSpPr>
          <p:cNvPr id="4" name="Rectangle 3"/>
          <p:cNvSpPr/>
          <p:nvPr/>
        </p:nvSpPr>
        <p:spPr>
          <a:xfrm>
            <a:off x="1946564" y="1295400"/>
            <a:ext cx="44958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smtClean="0">
                <a:solidFill>
                  <a:srgbClr val="FFFF00"/>
                </a:solidFill>
                <a:latin typeface="NikoshBAN" pitchFamily="2" charset="0"/>
                <a:cs typeface="NikoshBAN" pitchFamily="2" charset="0"/>
              </a:rPr>
              <a:t>বাড়ির কাজ</a:t>
            </a:r>
            <a:endParaRPr lang="en-US" sz="8000" dirty="0">
              <a:solidFill>
                <a:srgbClr val="FFFF00"/>
              </a:solidFill>
              <a:latin typeface="NikoshBAN" pitchFamily="2" charset="0"/>
              <a:cs typeface="NikoshBAN" pitchFamily="2" charset="0"/>
            </a:endParaRPr>
          </a:p>
        </p:txBody>
      </p:sp>
    </p:spTree>
    <p:extLst>
      <p:ext uri="{BB962C8B-B14F-4D97-AF65-F5344CB8AC3E}">
        <p14:creationId xmlns:p14="http://schemas.microsoft.com/office/powerpoint/2010/main" val="334149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651" y="1796815"/>
            <a:ext cx="7905750" cy="4749070"/>
          </a:xfrm>
          <a:prstGeom prst="rect">
            <a:avLst/>
          </a:prstGeom>
          <a:ln w="228600" cap="sq" cmpd="thickThin">
            <a:solidFill>
              <a:srgbClr val="000000"/>
            </a:solidFill>
            <a:prstDash val="solid"/>
            <a:miter lim="800000"/>
          </a:ln>
          <a:effectLst>
            <a:innerShdw blurRad="76200">
              <a:srgbClr val="000000"/>
            </a:innerShdw>
          </a:effectLst>
        </p:spPr>
      </p:pic>
      <p:sp>
        <p:nvSpPr>
          <p:cNvPr id="9" name="TextBox 8"/>
          <p:cNvSpPr txBox="1"/>
          <p:nvPr/>
        </p:nvSpPr>
        <p:spPr>
          <a:xfrm>
            <a:off x="628650" y="235525"/>
            <a:ext cx="8039099" cy="1446550"/>
          </a:xfrm>
          <a:prstGeom prst="rect">
            <a:avLst/>
          </a:prstGeom>
          <a:blipFill>
            <a:blip r:embed="rId3"/>
            <a:tile tx="0" ty="0" sx="100000" sy="100000" flip="none" algn="tl"/>
          </a:blip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n-US" sz="2400" dirty="0">
                <a:solidFill>
                  <a:srgbClr val="FF0000"/>
                </a:solidFill>
              </a:rPr>
              <a:t> </a:t>
            </a:r>
            <a:r>
              <a:rPr lang="bn-BD" sz="8800" dirty="0" smtClean="0">
                <a:solidFill>
                  <a:srgbClr val="FF0000"/>
                </a:solidFill>
                <a:latin typeface="NikoshBAN" pitchFamily="2" charset="0"/>
                <a:cs typeface="NikoshBAN" pitchFamily="2" charset="0"/>
              </a:rPr>
              <a:t>ধন্যবাদ</a:t>
            </a:r>
            <a:endParaRPr lang="en-US" sz="44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370574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heel(1)">
                                      <p:cBhvr>
                                        <p:cTn id="7" dur="2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104039"/>
            <a:ext cx="6019800" cy="3372961"/>
          </a:xfrm>
          <a:prstGeom prst="roundRect">
            <a:avLst/>
          </a:prstGeom>
          <a:solidFill>
            <a:srgbClr val="FFFF00"/>
          </a:solidFill>
        </p:spPr>
        <p:txBody>
          <a:bodyPr>
            <a:normAutofit fontScale="85000" lnSpcReduction="20000"/>
          </a:bodyPr>
          <a:lstStyle/>
          <a:p>
            <a:pPr algn="l"/>
            <a:r>
              <a:rPr lang="bn-BD" sz="6500" dirty="0" smtClean="0">
                <a:solidFill>
                  <a:srgbClr val="FF0000"/>
                </a:solidFill>
                <a:latin typeface="NikoshBAN" pitchFamily="2" charset="0"/>
                <a:cs typeface="NikoshBAN" pitchFamily="2" charset="0"/>
              </a:rPr>
              <a:t>মোহাঃ রেজাউল করিম</a:t>
            </a:r>
          </a:p>
          <a:p>
            <a:pPr algn="l"/>
            <a:r>
              <a:rPr lang="bn-BD" sz="3900" dirty="0" smtClean="0">
                <a:solidFill>
                  <a:srgbClr val="FF0000"/>
                </a:solidFill>
                <a:latin typeface="NikoshBAN" pitchFamily="2" charset="0"/>
                <a:cs typeface="NikoshBAN" pitchFamily="2" charset="0"/>
              </a:rPr>
              <a:t>                              বি,এ;বি,এড।</a:t>
            </a:r>
          </a:p>
          <a:p>
            <a:pPr algn="l"/>
            <a:r>
              <a:rPr lang="bn-BD" sz="4300" dirty="0" smtClean="0">
                <a:solidFill>
                  <a:srgbClr val="FF0000"/>
                </a:solidFill>
                <a:latin typeface="NikoshBAN" pitchFamily="2" charset="0"/>
                <a:cs typeface="NikoshBAN" pitchFamily="2" charset="0"/>
              </a:rPr>
              <a:t>সহকারী শিক্ষক (সমাজ)</a:t>
            </a:r>
          </a:p>
          <a:p>
            <a:pPr algn="l"/>
            <a:r>
              <a:rPr lang="bn-BD" sz="4300" dirty="0" smtClean="0">
                <a:solidFill>
                  <a:srgbClr val="FF0000"/>
                </a:solidFill>
                <a:latin typeface="NikoshBAN" pitchFamily="2" charset="0"/>
                <a:cs typeface="NikoshBAN" pitchFamily="2" charset="0"/>
              </a:rPr>
              <a:t>ফেরদৌস মহল বালিকা বিদ্যানিকেতন</a:t>
            </a:r>
          </a:p>
          <a:p>
            <a:pPr algn="l"/>
            <a:r>
              <a:rPr lang="bn-BD" sz="4300" dirty="0" smtClean="0">
                <a:solidFill>
                  <a:srgbClr val="FF0000"/>
                </a:solidFill>
                <a:latin typeface="NikoshBAN" pitchFamily="2" charset="0"/>
                <a:cs typeface="NikoshBAN" pitchFamily="2" charset="0"/>
              </a:rPr>
              <a:t>শিবগঞ্জ,চাঁপাই নবাবগঞ্জ</a:t>
            </a:r>
            <a:r>
              <a:rPr lang="en-US" sz="4300" dirty="0" smtClean="0">
                <a:solidFill>
                  <a:srgbClr val="FF0000"/>
                </a:solidFill>
                <a:latin typeface="NikoshBAN" pitchFamily="2" charset="0"/>
                <a:cs typeface="NikoshBAN" pitchFamily="2" charset="0"/>
              </a:rPr>
              <a:t> </a:t>
            </a:r>
            <a:r>
              <a:rPr lang="bn-BD" sz="4300" dirty="0">
                <a:solidFill>
                  <a:srgbClr val="FF0000"/>
                </a:solidFill>
                <a:latin typeface="NikoshBAN" pitchFamily="2" charset="0"/>
                <a:cs typeface="NikoshBAN" pitchFamily="2" charset="0"/>
              </a:rPr>
              <a:t>।</a:t>
            </a:r>
            <a:endParaRPr lang="en-US" sz="4300" dirty="0">
              <a:solidFill>
                <a:srgbClr val="FF0000"/>
              </a:solidFill>
              <a:latin typeface="NikoshBAN" pitchFamily="2" charset="0"/>
              <a:cs typeface="NikoshBAN" pitchFamily="2" charset="0"/>
            </a:endParaRPr>
          </a:p>
        </p:txBody>
      </p:sp>
      <p:sp>
        <p:nvSpPr>
          <p:cNvPr id="4" name="Rectangle 3"/>
          <p:cNvSpPr/>
          <p:nvPr/>
        </p:nvSpPr>
        <p:spPr>
          <a:xfrm>
            <a:off x="914400" y="153022"/>
            <a:ext cx="7467600" cy="26895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dirty="0">
              <a:solidFill>
                <a:srgbClr val="FFFF00"/>
              </a:solidFill>
            </a:endParaRPr>
          </a:p>
        </p:txBody>
      </p:sp>
      <p:sp>
        <p:nvSpPr>
          <p:cNvPr id="5" name="Left-Right Arrow 4"/>
          <p:cNvSpPr/>
          <p:nvPr/>
        </p:nvSpPr>
        <p:spPr>
          <a:xfrm>
            <a:off x="914400" y="153022"/>
            <a:ext cx="7467600" cy="2951639"/>
          </a:xfrm>
          <a:prstGeom prst="leftRightArrow">
            <a:avLst>
              <a:gd name="adj1" fmla="val 5844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smtClean="0">
                <a:solidFill>
                  <a:srgbClr val="FFFF00"/>
                </a:solidFill>
                <a:latin typeface="NikoshBAN" pitchFamily="2" charset="0"/>
                <a:cs typeface="NikoshBAN" pitchFamily="2" charset="0"/>
              </a:rPr>
              <a:t>শিক্ষক পরিচিতি</a:t>
            </a:r>
            <a:endParaRPr lang="en-US" sz="8000" dirty="0">
              <a:solidFill>
                <a:srgbClr val="FFFF00"/>
              </a:solidFill>
              <a:latin typeface="NikoshBAN" pitchFamily="2" charset="0"/>
              <a:cs typeface="NikoshBAN" pitchFamily="2" charset="0"/>
            </a:endParaRPr>
          </a:p>
          <a:p>
            <a:pPr algn="ctr"/>
            <a:endParaRPr lang="en-US"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13636" t="18881" r="17133"/>
          <a:stretch/>
        </p:blipFill>
        <p:spPr>
          <a:xfrm>
            <a:off x="6456217" y="3104662"/>
            <a:ext cx="2536833" cy="253413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89460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057400"/>
            <a:ext cx="8610600" cy="4648200"/>
          </a:xfrm>
          <a:blipFill>
            <a:blip r:embed="rId2"/>
            <a:tile tx="0" ty="0" sx="100000" sy="100000" flip="none" algn="tl"/>
          </a:blipFill>
        </p:spPr>
        <p:txBody>
          <a:bodyPr>
            <a:normAutofit fontScale="55000" lnSpcReduction="20000"/>
          </a:bodyPr>
          <a:lstStyle/>
          <a:p>
            <a:pPr algn="l"/>
            <a:r>
              <a:rPr lang="bn-BD" sz="12000" dirty="0" smtClean="0">
                <a:solidFill>
                  <a:schemeClr val="tx1"/>
                </a:solidFill>
                <a:latin typeface="NikoshBAN" pitchFamily="2" charset="0"/>
                <a:cs typeface="NikoshBAN" pitchFamily="2" charset="0"/>
              </a:rPr>
              <a:t>শ্রেণীঃ নবম</a:t>
            </a:r>
          </a:p>
          <a:p>
            <a:pPr algn="l"/>
            <a:r>
              <a:rPr lang="bn-BD" sz="8700" dirty="0" smtClean="0">
                <a:solidFill>
                  <a:schemeClr val="bg2">
                    <a:lumMod val="10000"/>
                  </a:schemeClr>
                </a:solidFill>
                <a:latin typeface="NikoshBAN" pitchFamily="2" charset="0"/>
                <a:cs typeface="NikoshBAN" pitchFamily="2" charset="0"/>
              </a:rPr>
              <a:t>বিষয়ঃ</a:t>
            </a:r>
            <a:r>
              <a:rPr lang="bn-BD" sz="8700" dirty="0" smtClean="0">
                <a:solidFill>
                  <a:srgbClr val="FF0000"/>
                </a:solidFill>
                <a:latin typeface="NikoshBAN" pitchFamily="2" charset="0"/>
                <a:cs typeface="NikoshBAN" pitchFamily="2" charset="0"/>
              </a:rPr>
              <a:t> বাংলাদেশের ইতিহাস </a:t>
            </a:r>
            <a:r>
              <a:rPr lang="bn-BD" sz="8700" dirty="0" smtClean="0">
                <a:solidFill>
                  <a:schemeClr val="tx2">
                    <a:lumMod val="50000"/>
                  </a:schemeClr>
                </a:solidFill>
                <a:latin typeface="NikoshBAN" pitchFamily="2" charset="0"/>
                <a:cs typeface="NikoshBAN" pitchFamily="2" charset="0"/>
              </a:rPr>
              <a:t>ও</a:t>
            </a:r>
            <a:r>
              <a:rPr lang="bn-BD" sz="8700" dirty="0" smtClean="0">
                <a:solidFill>
                  <a:srgbClr val="FF0000"/>
                </a:solidFill>
                <a:latin typeface="NikoshBAN" pitchFamily="2" charset="0"/>
                <a:cs typeface="NikoshBAN" pitchFamily="2" charset="0"/>
              </a:rPr>
              <a:t> বিশ্বসভ্যতা</a:t>
            </a:r>
          </a:p>
          <a:p>
            <a:pPr algn="l"/>
            <a:r>
              <a:rPr lang="bn-BD" sz="8700" dirty="0" smtClean="0">
                <a:solidFill>
                  <a:schemeClr val="tx1"/>
                </a:solidFill>
                <a:latin typeface="NikoshBAN" pitchFamily="2" charset="0"/>
                <a:cs typeface="NikoshBAN" pitchFamily="2" charset="0"/>
              </a:rPr>
              <a:t>অধ্যায়ঃ </a:t>
            </a:r>
            <a:r>
              <a:rPr lang="bn-BD" sz="8700" dirty="0" smtClean="0">
                <a:solidFill>
                  <a:srgbClr val="00B0F0"/>
                </a:solidFill>
                <a:latin typeface="NikoshBAN" pitchFamily="2" charset="0"/>
                <a:cs typeface="NikoshBAN" pitchFamily="2" charset="0"/>
              </a:rPr>
              <a:t>প্রথম</a:t>
            </a:r>
          </a:p>
          <a:p>
            <a:pPr algn="l"/>
            <a:r>
              <a:rPr lang="bn-BD" sz="8700" dirty="0" smtClean="0">
                <a:solidFill>
                  <a:srgbClr val="002060"/>
                </a:solidFill>
                <a:latin typeface="NikoshBAN" pitchFamily="2" charset="0"/>
                <a:cs typeface="NikoshBAN" pitchFamily="2" charset="0"/>
              </a:rPr>
              <a:t>পাঠঃ</a:t>
            </a:r>
            <a:r>
              <a:rPr lang="bn-BD" sz="8700" dirty="0" smtClean="0">
                <a:solidFill>
                  <a:srgbClr val="FF0000"/>
                </a:solidFill>
                <a:latin typeface="NikoshBAN" pitchFamily="2" charset="0"/>
                <a:cs typeface="NikoshBAN" pitchFamily="2" charset="0"/>
              </a:rPr>
              <a:t> ইতিহাস </a:t>
            </a:r>
            <a:r>
              <a:rPr lang="bn-BD" sz="8700" dirty="0" smtClean="0">
                <a:solidFill>
                  <a:schemeClr val="tx1"/>
                </a:solidFill>
                <a:latin typeface="NikoshBAN" pitchFamily="2" charset="0"/>
                <a:cs typeface="NikoshBAN" pitchFamily="2" charset="0"/>
              </a:rPr>
              <a:t>পরিচিতি </a:t>
            </a:r>
          </a:p>
          <a:p>
            <a:pPr algn="l"/>
            <a:r>
              <a:rPr lang="bn-BD" sz="8700" dirty="0" smtClean="0">
                <a:solidFill>
                  <a:schemeClr val="tx1"/>
                </a:solidFill>
                <a:latin typeface="NikoshBAN" pitchFamily="2" charset="0"/>
                <a:cs typeface="NikoshBAN" pitchFamily="2" charset="0"/>
              </a:rPr>
              <a:t>সময়ঃ</a:t>
            </a:r>
            <a:r>
              <a:rPr lang="bn-BD" sz="8700" dirty="0" smtClean="0">
                <a:solidFill>
                  <a:srgbClr val="FF0000"/>
                </a:solidFill>
                <a:latin typeface="NikoshBAN" pitchFamily="2" charset="0"/>
                <a:cs typeface="NikoshBAN" pitchFamily="2" charset="0"/>
              </a:rPr>
              <a:t> ৫০ </a:t>
            </a:r>
            <a:r>
              <a:rPr lang="bn-BD" sz="8700" dirty="0" smtClean="0">
                <a:solidFill>
                  <a:schemeClr val="tx2">
                    <a:lumMod val="75000"/>
                  </a:schemeClr>
                </a:solidFill>
                <a:latin typeface="NikoshBAN" pitchFamily="2" charset="0"/>
                <a:cs typeface="NikoshBAN" pitchFamily="2" charset="0"/>
              </a:rPr>
              <a:t>মিনিট</a:t>
            </a:r>
          </a:p>
          <a:p>
            <a:pPr algn="l"/>
            <a:r>
              <a:rPr lang="bn-BD" sz="8700" dirty="0" smtClean="0">
                <a:solidFill>
                  <a:schemeClr val="tx1"/>
                </a:solidFill>
                <a:latin typeface="NikoshBAN" pitchFamily="2" charset="0"/>
                <a:cs typeface="NikoshBAN" pitchFamily="2" charset="0"/>
              </a:rPr>
              <a:t>তারিখঃ</a:t>
            </a:r>
            <a:r>
              <a:rPr lang="bn-BD" sz="8700" dirty="0" smtClean="0">
                <a:solidFill>
                  <a:srgbClr val="FF0000"/>
                </a:solidFill>
                <a:latin typeface="NikoshBAN" pitchFamily="2" charset="0"/>
                <a:cs typeface="NikoshBAN" pitchFamily="2" charset="0"/>
              </a:rPr>
              <a:t> ১</a:t>
            </a:r>
            <a:r>
              <a:rPr lang="bn-BD" sz="8700" dirty="0">
                <a:solidFill>
                  <a:srgbClr val="FF0000"/>
                </a:solidFill>
                <a:latin typeface="NikoshBAN" pitchFamily="2" charset="0"/>
                <a:cs typeface="NikoshBAN" pitchFamily="2" charset="0"/>
              </a:rPr>
              <a:t>৬</a:t>
            </a:r>
            <a:r>
              <a:rPr lang="bn-BD" sz="8700" dirty="0" smtClean="0">
                <a:solidFill>
                  <a:srgbClr val="FF0000"/>
                </a:solidFill>
                <a:latin typeface="NikoshBAN" pitchFamily="2" charset="0"/>
                <a:cs typeface="NikoshBAN" pitchFamily="2" charset="0"/>
              </a:rPr>
              <a:t>/</a:t>
            </a:r>
            <a:r>
              <a:rPr lang="bn-BD" sz="8700" dirty="0" smtClean="0">
                <a:solidFill>
                  <a:schemeClr val="tx1"/>
                </a:solidFill>
                <a:latin typeface="NikoshBAN" pitchFamily="2" charset="0"/>
                <a:cs typeface="NikoshBAN" pitchFamily="2" charset="0"/>
              </a:rPr>
              <a:t>০২</a:t>
            </a:r>
            <a:r>
              <a:rPr lang="bn-BD" sz="8700" dirty="0" smtClean="0">
                <a:solidFill>
                  <a:srgbClr val="FF0000"/>
                </a:solidFill>
                <a:latin typeface="NikoshBAN" pitchFamily="2" charset="0"/>
                <a:cs typeface="NikoshBAN" pitchFamily="2" charset="0"/>
              </a:rPr>
              <a:t>/</a:t>
            </a:r>
            <a:r>
              <a:rPr lang="bn-BD" sz="8700" dirty="0" smtClean="0">
                <a:solidFill>
                  <a:srgbClr val="C00000"/>
                </a:solidFill>
                <a:latin typeface="NikoshBAN" pitchFamily="2" charset="0"/>
                <a:cs typeface="NikoshBAN" pitchFamily="2" charset="0"/>
              </a:rPr>
              <a:t>২০১৪</a:t>
            </a:r>
            <a:r>
              <a:rPr lang="bn-BD" sz="8700" dirty="0" smtClean="0">
                <a:solidFill>
                  <a:srgbClr val="FF0000"/>
                </a:solidFill>
                <a:latin typeface="NikoshBAN" pitchFamily="2" charset="0"/>
                <a:cs typeface="NikoshBAN" pitchFamily="2" charset="0"/>
              </a:rPr>
              <a:t> </a:t>
            </a:r>
            <a:r>
              <a:rPr lang="bn-BD" sz="8700" dirty="0" smtClean="0">
                <a:solidFill>
                  <a:schemeClr val="tx1"/>
                </a:solidFill>
                <a:latin typeface="NikoshBAN" pitchFamily="2" charset="0"/>
                <a:cs typeface="NikoshBAN" pitchFamily="2" charset="0"/>
              </a:rPr>
              <a:t>ইং</a:t>
            </a:r>
          </a:p>
          <a:p>
            <a:endParaRPr lang="en-US" sz="2400" dirty="0"/>
          </a:p>
        </p:txBody>
      </p:sp>
      <p:sp>
        <p:nvSpPr>
          <p:cNvPr id="4" name="Oval 3"/>
          <p:cNvSpPr/>
          <p:nvPr/>
        </p:nvSpPr>
        <p:spPr>
          <a:xfrm>
            <a:off x="838200" y="381000"/>
            <a:ext cx="7467600" cy="15794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9600" dirty="0" smtClean="0">
                <a:solidFill>
                  <a:srgbClr val="FF0000"/>
                </a:solidFill>
                <a:latin typeface="NikoshBAN" pitchFamily="2" charset="0"/>
                <a:cs typeface="NikoshBAN" pitchFamily="2" charset="0"/>
              </a:rPr>
              <a:t>পাঠ পরিচিতি</a:t>
            </a:r>
            <a:endParaRPr lang="en-US" sz="96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343102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hlinkClick r:id="" action="ppaction://noaction" highlightClick="1"/>
          </p:cNvPr>
          <p:cNvSpPr>
            <a:spLocks noGrp="1"/>
          </p:cNvSpPr>
          <p:nvPr>
            <p:ph type="ctrTitle"/>
          </p:nvPr>
        </p:nvSpPr>
        <p:spPr>
          <a:xfrm>
            <a:off x="2590800" y="381000"/>
            <a:ext cx="4800600" cy="2819400"/>
          </a:xfrm>
          <a:prstGeom prst="actionButtonBlank">
            <a:avLst/>
          </a:prstGeom>
        </p:spPr>
        <p:txBody>
          <a:bodyPr/>
          <a:lstStyle/>
          <a:p>
            <a:r>
              <a:rPr lang="bn-BD" dirty="0" smtClean="0"/>
              <a:t/>
            </a:r>
            <a:br>
              <a:rPr lang="bn-BD" dirty="0" smtClean="0"/>
            </a:b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545" y="260310"/>
            <a:ext cx="3581400" cy="3124200"/>
          </a:xfrm>
          <a:prstGeom prst="rect">
            <a:avLst/>
          </a:prstGeom>
        </p:spPr>
      </p:pic>
      <p:pic>
        <p:nvPicPr>
          <p:cNvPr id="1026" name="Picture 2" descr="C:\Users\Doel-1612i3\Pictures\kari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9645" y="282400"/>
            <a:ext cx="3404755" cy="310211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oel-1612i3\Pictures\rk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776783"/>
            <a:ext cx="3505200" cy="257296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oel-1612i3\Pictures\rk3.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3999" y="3859861"/>
            <a:ext cx="3292857" cy="252452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143000" y="3279087"/>
            <a:ext cx="2971800" cy="584775"/>
          </a:xfrm>
          <a:prstGeom prst="rect">
            <a:avLst/>
          </a:prstGeom>
          <a:noFill/>
        </p:spPr>
        <p:txBody>
          <a:bodyPr wrap="square" rtlCol="0">
            <a:spAutoFit/>
          </a:bodyPr>
          <a:lstStyle/>
          <a:p>
            <a:r>
              <a:rPr lang="bn-BD" sz="3200" dirty="0" smtClean="0">
                <a:latin typeface="NikoshBAN" pitchFamily="2" charset="0"/>
                <a:cs typeface="NikoshBAN" pitchFamily="2" charset="0"/>
              </a:rPr>
              <a:t>      হেরডোটাস</a:t>
            </a:r>
            <a:endParaRPr lang="en-US" sz="3200" dirty="0">
              <a:latin typeface="NikoshBAN" pitchFamily="2" charset="0"/>
              <a:cs typeface="NikoshBAN" pitchFamily="2" charset="0"/>
            </a:endParaRPr>
          </a:p>
        </p:txBody>
      </p:sp>
      <p:sp>
        <p:nvSpPr>
          <p:cNvPr id="5" name="TextBox 4"/>
          <p:cNvSpPr txBox="1"/>
          <p:nvPr/>
        </p:nvSpPr>
        <p:spPr>
          <a:xfrm>
            <a:off x="5489862" y="3384510"/>
            <a:ext cx="2667000" cy="646331"/>
          </a:xfrm>
          <a:prstGeom prst="rect">
            <a:avLst/>
          </a:prstGeom>
          <a:noFill/>
        </p:spPr>
        <p:txBody>
          <a:bodyPr wrap="square" rtlCol="0">
            <a:spAutoFit/>
          </a:bodyPr>
          <a:lstStyle/>
          <a:p>
            <a:r>
              <a:rPr lang="bn-BD" sz="2800" dirty="0" smtClean="0"/>
              <a:t>       </a:t>
            </a:r>
            <a:r>
              <a:rPr lang="bn-BD" sz="3600" dirty="0" smtClean="0">
                <a:latin typeface="NikoshBAN" pitchFamily="2" charset="0"/>
                <a:cs typeface="NikoshBAN" pitchFamily="2" charset="0"/>
              </a:rPr>
              <a:t>জনসন</a:t>
            </a:r>
            <a:endParaRPr lang="en-US" sz="3600" dirty="0">
              <a:latin typeface="NikoshBAN" pitchFamily="2" charset="0"/>
              <a:cs typeface="NikoshBAN" pitchFamily="2" charset="0"/>
            </a:endParaRPr>
          </a:p>
        </p:txBody>
      </p:sp>
      <p:sp>
        <p:nvSpPr>
          <p:cNvPr id="7" name="TextBox 6"/>
          <p:cNvSpPr txBox="1"/>
          <p:nvPr/>
        </p:nvSpPr>
        <p:spPr>
          <a:xfrm>
            <a:off x="1143000" y="6456911"/>
            <a:ext cx="1828800" cy="523220"/>
          </a:xfrm>
          <a:prstGeom prst="rect">
            <a:avLst/>
          </a:prstGeom>
          <a:noFill/>
        </p:spPr>
        <p:txBody>
          <a:bodyPr wrap="square" rtlCol="0">
            <a:spAutoFit/>
          </a:bodyPr>
          <a:lstStyle/>
          <a:p>
            <a:r>
              <a:rPr lang="bn-BD" sz="2800" dirty="0" smtClean="0">
                <a:latin typeface="NikoshBAN" pitchFamily="2" charset="0"/>
                <a:cs typeface="NikoshBAN" pitchFamily="2" charset="0"/>
              </a:rPr>
              <a:t>     র‍্যাপসন</a:t>
            </a:r>
            <a:endParaRPr lang="en-US" sz="2800" dirty="0">
              <a:latin typeface="NikoshBAN" pitchFamily="2" charset="0"/>
              <a:cs typeface="NikoshBAN" pitchFamily="2" charset="0"/>
            </a:endParaRPr>
          </a:p>
        </p:txBody>
      </p:sp>
      <p:sp>
        <p:nvSpPr>
          <p:cNvPr id="9" name="TextBox 8"/>
          <p:cNvSpPr txBox="1"/>
          <p:nvPr/>
        </p:nvSpPr>
        <p:spPr>
          <a:xfrm>
            <a:off x="5361708" y="6383451"/>
            <a:ext cx="2511137" cy="461665"/>
          </a:xfrm>
          <a:prstGeom prst="rect">
            <a:avLst/>
          </a:prstGeom>
          <a:noFill/>
        </p:spPr>
        <p:txBody>
          <a:bodyPr wrap="square" rtlCol="0">
            <a:spAutoFit/>
          </a:bodyPr>
          <a:lstStyle/>
          <a:p>
            <a:r>
              <a:rPr lang="bn-BD" dirty="0" smtClean="0"/>
              <a:t>      </a:t>
            </a:r>
            <a:r>
              <a:rPr lang="bn-BD" sz="2400" dirty="0" smtClean="0">
                <a:latin typeface="NikoshBAN" pitchFamily="2" charset="0"/>
                <a:cs typeface="NikoshBAN" pitchFamily="2" charset="0"/>
              </a:rPr>
              <a:t>মহাফেজখানা</a:t>
            </a:r>
            <a:endParaRPr lang="en-US" sz="2000" dirty="0">
              <a:latin typeface="NikoshBAN" pitchFamily="2" charset="0"/>
              <a:cs typeface="NikoshBAN" pitchFamily="2" charset="0"/>
            </a:endParaRPr>
          </a:p>
        </p:txBody>
      </p:sp>
    </p:spTree>
    <p:extLst>
      <p:ext uri="{BB962C8B-B14F-4D97-AF65-F5344CB8AC3E}">
        <p14:creationId xmlns:p14="http://schemas.microsoft.com/office/powerpoint/2010/main" val="221836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anim calcmode="lin" valueType="num">
                                      <p:cBhvr additive="base">
                                        <p:cTn id="19" dur="500" fill="hold"/>
                                        <p:tgtEl>
                                          <p:spTgt spid="1027"/>
                                        </p:tgtEl>
                                        <p:attrNameLst>
                                          <p:attrName>ppt_x</p:attrName>
                                        </p:attrNameLst>
                                      </p:cBhvr>
                                      <p:tavLst>
                                        <p:tav tm="0">
                                          <p:val>
                                            <p:strVal val="#ppt_x"/>
                                          </p:val>
                                        </p:tav>
                                        <p:tav tm="100000">
                                          <p:val>
                                            <p:strVal val="#ppt_x"/>
                                          </p:val>
                                        </p:tav>
                                      </p:tavLst>
                                    </p:anim>
                                    <p:anim calcmode="lin" valueType="num">
                                      <p:cBhvr additive="base">
                                        <p:cTn id="20"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8"/>
                                        </p:tgtEl>
                                        <p:attrNameLst>
                                          <p:attrName>style.visibility</p:attrName>
                                        </p:attrNameLst>
                                      </p:cBhvr>
                                      <p:to>
                                        <p:strVal val="visible"/>
                                      </p:to>
                                    </p:set>
                                    <p:anim calcmode="lin" valueType="num">
                                      <p:cBhvr additive="base">
                                        <p:cTn id="25" dur="500" fill="hold"/>
                                        <p:tgtEl>
                                          <p:spTgt spid="1028"/>
                                        </p:tgtEl>
                                        <p:attrNameLst>
                                          <p:attrName>ppt_x</p:attrName>
                                        </p:attrNameLst>
                                      </p:cBhvr>
                                      <p:tavLst>
                                        <p:tav tm="0">
                                          <p:val>
                                            <p:strVal val="#ppt_x"/>
                                          </p:val>
                                        </p:tav>
                                        <p:tav tm="100000">
                                          <p:val>
                                            <p:strVal val="#ppt_x"/>
                                          </p:val>
                                        </p:tav>
                                      </p:tavLst>
                                    </p:anim>
                                    <p:anim calcmode="lin" valueType="num">
                                      <p:cBhvr additive="base">
                                        <p:cTn id="26"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ppt_x"/>
                                          </p:val>
                                        </p:tav>
                                        <p:tav tm="100000">
                                          <p:val>
                                            <p:strVal val="#ppt_x"/>
                                          </p:val>
                                        </p:tav>
                                      </p:tavLst>
                                    </p:anim>
                                    <p:anim calcmode="lin" valueType="num">
                                      <p:cBhvr additive="base">
                                        <p:cTn id="3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rved Down Ribbon 5"/>
          <p:cNvSpPr/>
          <p:nvPr/>
        </p:nvSpPr>
        <p:spPr>
          <a:xfrm>
            <a:off x="0" y="3276600"/>
            <a:ext cx="9067799" cy="2286000"/>
          </a:xfrm>
          <a:prstGeom prst="ellipseRibbon">
            <a:avLst>
              <a:gd name="adj1" fmla="val 0"/>
              <a:gd name="adj2" fmla="val 75000"/>
              <a:gd name="adj3"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pPr>
            <a:r>
              <a:rPr lang="bn-BD" sz="8000" dirty="0">
                <a:solidFill>
                  <a:srgbClr val="FF0000"/>
                </a:solidFill>
                <a:latin typeface="NikoshBAN" pitchFamily="2" charset="0"/>
                <a:cs typeface="NikoshBAN" pitchFamily="2" charset="0"/>
              </a:rPr>
              <a:t>“ইতিহাস পরিচিতি”</a:t>
            </a:r>
            <a:endParaRPr lang="en-US" sz="8000" dirty="0">
              <a:solidFill>
                <a:srgbClr val="FF0000"/>
              </a:solidFill>
              <a:latin typeface="NikoshBAN" pitchFamily="2" charset="0"/>
              <a:cs typeface="NikoshBAN" pitchFamily="2" charset="0"/>
            </a:endParaRPr>
          </a:p>
        </p:txBody>
      </p:sp>
      <p:sp>
        <p:nvSpPr>
          <p:cNvPr id="10" name="Rectangle 9"/>
          <p:cNvSpPr/>
          <p:nvPr/>
        </p:nvSpPr>
        <p:spPr>
          <a:xfrm>
            <a:off x="990600" y="1137607"/>
            <a:ext cx="6206835" cy="769441"/>
          </a:xfrm>
          <a:prstGeom prst="rect">
            <a:avLst/>
          </a:prstGeom>
        </p:spPr>
        <p:txBody>
          <a:bodyPr wrap="square">
            <a:spAutoFit/>
          </a:bodyPr>
          <a:lstStyle/>
          <a:p>
            <a:pPr lvl="0"/>
            <a:r>
              <a:rPr lang="bn-BD" sz="4400" dirty="0">
                <a:solidFill>
                  <a:prstClr val="black"/>
                </a:solidFill>
                <a:latin typeface="NikoshBAN" pitchFamily="2" charset="0"/>
                <a:cs typeface="NikoshBAN" pitchFamily="2" charset="0"/>
              </a:rPr>
              <a:t>বাংলাদেশের ইতিহাস ও বিশ্বসভ্যতা</a:t>
            </a:r>
            <a:endParaRPr lang="en-US" sz="4400" dirty="0">
              <a:solidFill>
                <a:prstClr val="black"/>
              </a:solidFill>
              <a:latin typeface="NikoshBAN" pitchFamily="2" charset="0"/>
              <a:cs typeface="NikoshBAN" pitchFamily="2" charset="0"/>
            </a:endParaRPr>
          </a:p>
        </p:txBody>
      </p:sp>
    </p:spTree>
    <p:extLst>
      <p:ext uri="{BB962C8B-B14F-4D97-AF65-F5344CB8AC3E}">
        <p14:creationId xmlns:p14="http://schemas.microsoft.com/office/powerpoint/2010/main" val="307833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wheel(1)">
                                      <p:cBhvr>
                                        <p:cTn id="14"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114800"/>
            <a:ext cx="8077200" cy="2438400"/>
          </a:xfrm>
        </p:spPr>
        <p:txBody>
          <a:bodyPr>
            <a:noAutofit/>
          </a:bodyPr>
          <a:lstStyle/>
          <a:p>
            <a:pPr marL="457200" indent="-457200" algn="l">
              <a:buFont typeface="Wingdings" pitchFamily="2" charset="2"/>
              <a:buChar char="v"/>
            </a:pPr>
            <a:r>
              <a:rPr lang="bn-BD" sz="4800" dirty="0" smtClean="0">
                <a:solidFill>
                  <a:schemeClr val="tx1"/>
                </a:solidFill>
                <a:latin typeface="NikoshBAN" pitchFamily="2" charset="0"/>
                <a:cs typeface="NikoshBAN" pitchFamily="2" charset="0"/>
              </a:rPr>
              <a:t> ইতিহাস কি তা বলতে পারবে ।</a:t>
            </a:r>
          </a:p>
          <a:p>
            <a:pPr marL="457200" indent="-457200" algn="l">
              <a:buFont typeface="Wingdings" pitchFamily="2" charset="2"/>
              <a:buChar char="v"/>
            </a:pPr>
            <a:r>
              <a:rPr lang="bn-BD" sz="4800" dirty="0" smtClean="0">
                <a:solidFill>
                  <a:schemeClr val="tx1"/>
                </a:solidFill>
                <a:latin typeface="NikoshBAN" pitchFamily="2" charset="0"/>
                <a:cs typeface="NikoshBAN" pitchFamily="2" charset="0"/>
              </a:rPr>
              <a:t>ইতিহাসের উপাদান সম্পর্কে বলবে ।</a:t>
            </a:r>
          </a:p>
          <a:p>
            <a:pPr marL="457200" indent="-457200" algn="l">
              <a:buFont typeface="Wingdings" pitchFamily="2" charset="2"/>
              <a:buChar char="v"/>
            </a:pPr>
            <a:r>
              <a:rPr lang="bn-BD" sz="4800" dirty="0" smtClean="0">
                <a:solidFill>
                  <a:schemeClr val="tx1"/>
                </a:solidFill>
                <a:latin typeface="NikoshBAN" pitchFamily="2" charset="0"/>
                <a:cs typeface="NikoshBAN" pitchFamily="2" charset="0"/>
              </a:rPr>
              <a:t>ইতিহাস পাঠে আগ্রহী হবে ।</a:t>
            </a:r>
            <a:endParaRPr lang="en-US" sz="4800" dirty="0">
              <a:solidFill>
                <a:schemeClr val="tx1"/>
              </a:solidFill>
              <a:latin typeface="NikoshBAN" pitchFamily="2" charset="0"/>
              <a:cs typeface="NikoshBAN" pitchFamily="2" charset="0"/>
            </a:endParaRPr>
          </a:p>
        </p:txBody>
      </p:sp>
      <p:sp>
        <p:nvSpPr>
          <p:cNvPr id="5" name="Flowchart: Alternate Process 4"/>
          <p:cNvSpPr/>
          <p:nvPr/>
        </p:nvSpPr>
        <p:spPr>
          <a:xfrm>
            <a:off x="1143000" y="762000"/>
            <a:ext cx="6324600" cy="198119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13800" dirty="0" smtClean="0">
                <a:solidFill>
                  <a:srgbClr val="FF0000"/>
                </a:solidFill>
                <a:latin typeface="NikoshBAN" pitchFamily="2" charset="0"/>
                <a:cs typeface="NikoshBAN" pitchFamily="2" charset="0"/>
              </a:rPr>
              <a:t>শিখনফল</a:t>
            </a:r>
            <a:endParaRPr lang="en-US" sz="13800" dirty="0">
              <a:solidFill>
                <a:srgbClr val="FF0000"/>
              </a:solidFill>
              <a:latin typeface="NikoshBAN" pitchFamily="2" charset="0"/>
              <a:cs typeface="NikoshBAN" pitchFamily="2" charset="0"/>
            </a:endParaRPr>
          </a:p>
        </p:txBody>
      </p:sp>
      <p:sp>
        <p:nvSpPr>
          <p:cNvPr id="4" name="TextBox 3"/>
          <p:cNvSpPr txBox="1"/>
          <p:nvPr/>
        </p:nvSpPr>
        <p:spPr>
          <a:xfrm>
            <a:off x="609600" y="3124200"/>
            <a:ext cx="6400800" cy="830997"/>
          </a:xfrm>
          <a:prstGeom prst="rect">
            <a:avLst/>
          </a:prstGeom>
          <a:noFill/>
        </p:spPr>
        <p:txBody>
          <a:bodyPr wrap="square" rtlCol="0">
            <a:spAutoFit/>
          </a:bodyPr>
          <a:lstStyle/>
          <a:p>
            <a:r>
              <a:rPr lang="bn-BD" sz="4800" dirty="0" smtClean="0">
                <a:latin typeface="NikoshBAN" pitchFamily="2" charset="0"/>
                <a:cs typeface="NikoshBAN" pitchFamily="2" charset="0"/>
              </a:rPr>
              <a:t>এ পাঠ শেষে শিক্ষার্থীরা-</a:t>
            </a:r>
            <a:endParaRPr lang="en-US" sz="4800" dirty="0">
              <a:latin typeface="NikoshBAN" pitchFamily="2" charset="0"/>
              <a:cs typeface="NikoshBAN" pitchFamily="2" charset="0"/>
            </a:endParaRPr>
          </a:p>
        </p:txBody>
      </p:sp>
    </p:spTree>
    <p:extLst>
      <p:ext uri="{BB962C8B-B14F-4D97-AF65-F5344CB8AC3E}">
        <p14:creationId xmlns:p14="http://schemas.microsoft.com/office/powerpoint/2010/main" val="55860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7764" y="4191000"/>
            <a:ext cx="8991600" cy="1828800"/>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a:noAutofit/>
          </a:bodyPr>
          <a:lstStyle/>
          <a:p>
            <a:pPr marL="571500" indent="-571500" algn="l">
              <a:buFont typeface="Wingdings" pitchFamily="2" charset="2"/>
              <a:buChar char="Ø"/>
            </a:pPr>
            <a:r>
              <a:rPr lang="bn-BD" sz="4800" dirty="0" smtClean="0">
                <a:blipFill>
                  <a:blip r:embed="rId2"/>
                  <a:tile tx="0" ty="0" sx="100000" sy="100000" flip="none" algn="tl"/>
                </a:blipFill>
                <a:latin typeface="NikoshBAN" pitchFamily="2" charset="0"/>
                <a:cs typeface="NikoshBAN" pitchFamily="2" charset="0"/>
              </a:rPr>
              <a:t>ইতিহাসের উপাদানগুলো কোথায়  সংরক্ষিত থাকে </a:t>
            </a:r>
            <a:r>
              <a:rPr lang="bn-BD" sz="4400" dirty="0" smtClean="0">
                <a:blipFill>
                  <a:blip r:embed="rId2"/>
                  <a:tile tx="0" ty="0" sx="100000" sy="100000" flip="none" algn="tl"/>
                </a:blipFill>
                <a:latin typeface="NikoshBAN" pitchFamily="2" charset="0"/>
                <a:cs typeface="NikoshBAN" pitchFamily="2" charset="0"/>
              </a:rPr>
              <a:t>?</a:t>
            </a:r>
            <a:endParaRPr lang="en-US" sz="4400" dirty="0">
              <a:blipFill>
                <a:blip r:embed="rId2"/>
                <a:tile tx="0" ty="0" sx="100000" sy="100000" flip="none" algn="tl"/>
              </a:blipFill>
              <a:latin typeface="NikoshBAN" pitchFamily="2" charset="0"/>
              <a:cs typeface="NikoshBAN" pitchFamily="2" charset="0"/>
            </a:endParaRPr>
          </a:p>
        </p:txBody>
      </p:sp>
      <p:sp>
        <p:nvSpPr>
          <p:cNvPr id="8" name="Flowchart: Alternate Process 7"/>
          <p:cNvSpPr/>
          <p:nvPr/>
        </p:nvSpPr>
        <p:spPr>
          <a:xfrm>
            <a:off x="2209800" y="304800"/>
            <a:ext cx="3733799" cy="88890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solidFill>
                  <a:srgbClr val="FFFF00"/>
                </a:solidFill>
                <a:latin typeface="NikoshBAN" pitchFamily="2" charset="0"/>
                <a:cs typeface="NikoshBAN" pitchFamily="2" charset="0"/>
              </a:rPr>
              <a:t>কর্মপত্র- ১</a:t>
            </a:r>
            <a:endParaRPr lang="en-US" sz="4800" dirty="0">
              <a:solidFill>
                <a:srgbClr val="FFFF00"/>
              </a:solidFill>
              <a:latin typeface="NikoshBAN" pitchFamily="2" charset="0"/>
              <a:cs typeface="NikoshBAN" pitchFamily="2" charset="0"/>
            </a:endParaRPr>
          </a:p>
          <a:p>
            <a:pPr algn="ctr"/>
            <a:endParaRPr lang="en-US" dirty="0"/>
          </a:p>
        </p:txBody>
      </p:sp>
      <p:sp>
        <p:nvSpPr>
          <p:cNvPr id="9" name="Rectangle 8"/>
          <p:cNvSpPr/>
          <p:nvPr/>
        </p:nvSpPr>
        <p:spPr>
          <a:xfrm>
            <a:off x="6058461" y="1840817"/>
            <a:ext cx="2628339" cy="646331"/>
          </a:xfrm>
          <a:prstGeom prst="rect">
            <a:avLst/>
          </a:prstGeom>
        </p:spPr>
        <p:txBody>
          <a:bodyPr wrap="square">
            <a:spAutoFit/>
          </a:bodyPr>
          <a:lstStyle/>
          <a:p>
            <a:r>
              <a:rPr lang="bn-BD" sz="3200" dirty="0">
                <a:solidFill>
                  <a:prstClr val="black"/>
                </a:solidFill>
                <a:latin typeface="NikoshBAN" pitchFamily="2" charset="0"/>
                <a:cs typeface="NikoshBAN" pitchFamily="2" charset="0"/>
              </a:rPr>
              <a:t> </a:t>
            </a:r>
            <a:r>
              <a:rPr lang="bn-BD" sz="3600" dirty="0" smtClean="0">
                <a:solidFill>
                  <a:prstClr val="black"/>
                </a:solidFill>
                <a:latin typeface="NikoshBAN" pitchFamily="2" charset="0"/>
                <a:cs typeface="NikoshBAN" pitchFamily="2" charset="0"/>
              </a:rPr>
              <a:t>সময়ঃ ৩</a:t>
            </a:r>
            <a:r>
              <a:rPr lang="en-US" sz="3600" dirty="0" smtClean="0">
                <a:solidFill>
                  <a:prstClr val="black"/>
                </a:solidFill>
                <a:latin typeface="NikoshBAN" pitchFamily="2" charset="0"/>
                <a:cs typeface="NikoshBAN" pitchFamily="2" charset="0"/>
              </a:rPr>
              <a:t> </a:t>
            </a:r>
            <a:r>
              <a:rPr lang="bn-BD" sz="3600" dirty="0" smtClean="0">
                <a:solidFill>
                  <a:prstClr val="black"/>
                </a:solidFill>
                <a:latin typeface="NikoshBAN" pitchFamily="2" charset="0"/>
                <a:cs typeface="NikoshBAN" pitchFamily="2" charset="0"/>
              </a:rPr>
              <a:t>মিনিট</a:t>
            </a:r>
            <a:endParaRPr lang="en-US" sz="2800" dirty="0">
              <a:latin typeface="NikoshBAN" pitchFamily="2" charset="0"/>
              <a:cs typeface="NikoshBAN" pitchFamily="2" charset="0"/>
            </a:endParaRPr>
          </a:p>
        </p:txBody>
      </p:sp>
      <p:sp>
        <p:nvSpPr>
          <p:cNvPr id="11" name="Oval 10"/>
          <p:cNvSpPr/>
          <p:nvPr/>
        </p:nvSpPr>
        <p:spPr>
          <a:xfrm>
            <a:off x="228600" y="1496290"/>
            <a:ext cx="55626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a:solidFill>
                  <a:srgbClr val="FF0000"/>
                </a:solidFill>
                <a:latin typeface="NikoshBAN" pitchFamily="2" charset="0"/>
                <a:ea typeface="+mj-ea"/>
                <a:cs typeface="NikoshBAN" pitchFamily="2" charset="0"/>
              </a:rPr>
              <a:t>একক কাজ</a:t>
            </a:r>
            <a:endParaRPr lang="en-US" sz="8000" dirty="0">
              <a:latin typeface="NikoshBAN" pitchFamily="2" charset="0"/>
              <a:cs typeface="NikoshBAN" pitchFamily="2" charset="0"/>
            </a:endParaRPr>
          </a:p>
          <a:p>
            <a:pPr algn="ctr"/>
            <a:endParaRPr lang="en-US" dirty="0"/>
          </a:p>
        </p:txBody>
      </p:sp>
    </p:spTree>
    <p:extLst>
      <p:ext uri="{BB962C8B-B14F-4D97-AF65-F5344CB8AC3E}">
        <p14:creationId xmlns:p14="http://schemas.microsoft.com/office/powerpoint/2010/main" val="4208684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1)">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1000"/>
                                        <p:tgtEl>
                                          <p:spTgt spid="9">
                                            <p:txEl>
                                              <p:pRg st="0" end="0"/>
                                            </p:txEl>
                                          </p:spTgt>
                                        </p:tgtEl>
                                      </p:cBhvr>
                                    </p:animEffect>
                                    <p:anim calcmode="lin" valueType="num">
                                      <p:cBhvr>
                                        <p:cTn id="1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ame 1"/>
          <p:cNvSpPr/>
          <p:nvPr/>
        </p:nvSpPr>
        <p:spPr>
          <a:xfrm>
            <a:off x="1046018" y="685800"/>
            <a:ext cx="6054436" cy="19812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0" dirty="0">
              <a:solidFill>
                <a:schemeClr val="tx1"/>
              </a:solidFill>
            </a:endParaRPr>
          </a:p>
        </p:txBody>
      </p:sp>
      <p:sp>
        <p:nvSpPr>
          <p:cNvPr id="5" name="TextBox 4"/>
          <p:cNvSpPr txBox="1"/>
          <p:nvPr/>
        </p:nvSpPr>
        <p:spPr>
          <a:xfrm>
            <a:off x="685800" y="3812232"/>
            <a:ext cx="8001000" cy="1200329"/>
          </a:xfrm>
          <a:prstGeom prst="rect">
            <a:avLst/>
          </a:prstGeom>
          <a:blipFill>
            <a:blip r:embed="rId2"/>
            <a:tile tx="0" ty="0" sx="100000" sy="100000" flip="none" algn="tl"/>
          </a:blipFill>
        </p:spPr>
        <p:txBody>
          <a:bodyPr wrap="square" rtlCol="0">
            <a:spAutoFit/>
          </a:bodyPr>
          <a:lstStyle/>
          <a:p>
            <a:r>
              <a:rPr lang="bn-BD" sz="3600" dirty="0" smtClean="0">
                <a:solidFill>
                  <a:srgbClr val="0070C0"/>
                </a:solidFill>
                <a:latin typeface="NikoshBAN" pitchFamily="2" charset="0"/>
                <a:cs typeface="NikoshBAN" pitchFamily="2" charset="0"/>
              </a:rPr>
              <a:t>    </a:t>
            </a:r>
            <a:r>
              <a:rPr lang="bn-BD" sz="7200" dirty="0" smtClean="0">
                <a:solidFill>
                  <a:srgbClr val="0070C0"/>
                </a:solidFill>
                <a:latin typeface="NikoshBAN" pitchFamily="2" charset="0"/>
                <a:cs typeface="NikoshBAN" pitchFamily="2" charset="0"/>
              </a:rPr>
              <a:t>মহাফেজখানায় ও যাদুঘরে</a:t>
            </a:r>
            <a:endParaRPr lang="en-US" sz="7200" dirty="0">
              <a:solidFill>
                <a:srgbClr val="0070C0"/>
              </a:solidFill>
              <a:latin typeface="NikoshBAN" pitchFamily="2" charset="0"/>
              <a:cs typeface="NikoshBAN" pitchFamily="2" charset="0"/>
            </a:endParaRPr>
          </a:p>
        </p:txBody>
      </p:sp>
      <p:sp>
        <p:nvSpPr>
          <p:cNvPr id="3" name="Rectangle 2"/>
          <p:cNvSpPr/>
          <p:nvPr/>
        </p:nvSpPr>
        <p:spPr>
          <a:xfrm>
            <a:off x="228600" y="1896141"/>
            <a:ext cx="5638799" cy="1323439"/>
          </a:xfrm>
          <a:prstGeom prst="rect">
            <a:avLst/>
          </a:prstGeom>
        </p:spPr>
        <p:txBody>
          <a:bodyPr wrap="square">
            <a:spAutoFit/>
          </a:bodyPr>
          <a:lstStyle/>
          <a:p>
            <a:pPr lvl="0" algn="ctr"/>
            <a:r>
              <a:rPr lang="bn-BD" sz="8000" dirty="0" smtClean="0">
                <a:solidFill>
                  <a:prstClr val="black"/>
                </a:solidFill>
              </a:rPr>
              <a:t> </a:t>
            </a:r>
            <a:endParaRPr lang="en-US" sz="8000" dirty="0">
              <a:solidFill>
                <a:prstClr val="black"/>
              </a:solidFill>
            </a:endParaRPr>
          </a:p>
        </p:txBody>
      </p:sp>
      <p:sp>
        <p:nvSpPr>
          <p:cNvPr id="4" name="Flowchart: Alternate Process 3"/>
          <p:cNvSpPr/>
          <p:nvPr/>
        </p:nvSpPr>
        <p:spPr>
          <a:xfrm>
            <a:off x="1617084" y="1130115"/>
            <a:ext cx="4981575" cy="1092569"/>
          </a:xfrm>
          <a:prstGeom prst="flowChartAlternateProcess">
            <a:avLst/>
          </a:prstGeom>
          <a:scene3d>
            <a:camera prst="perspective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13800" dirty="0">
                <a:solidFill>
                  <a:srgbClr val="FF0000"/>
                </a:solidFill>
                <a:latin typeface="NikoshBAN" pitchFamily="2" charset="0"/>
                <a:cs typeface="NikoshBAN" pitchFamily="2" charset="0"/>
              </a:rPr>
              <a:t>সমাধান</a:t>
            </a:r>
            <a:endParaRPr lang="en-US" sz="24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385973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nodePh="1">
                                  <p:stCondLst>
                                    <p:cond delay="0"/>
                                  </p:stCondLst>
                                  <p:endCondLst>
                                    <p:cond evt="begin" delay="0">
                                      <p:tn val="5"/>
                                    </p:cond>
                                  </p:end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1000"/>
                                        <p:tgtEl>
                                          <p:spTgt spid="5">
                                            <p:txEl>
                                              <p:pRg st="0" end="0"/>
                                            </p:txEl>
                                          </p:spTgt>
                                        </p:tgtEl>
                                      </p:cBhvr>
                                    </p:animEffect>
                                    <p:anim calcmode="lin" valueType="num">
                                      <p:cBhvr>
                                        <p:cTn id="1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724400"/>
            <a:ext cx="8686800" cy="1143000"/>
          </a:xfrm>
          <a:blipFill>
            <a:blip r:embed="rId2"/>
            <a:tile tx="0" ty="0" sx="100000" sy="100000" flip="none" algn="tl"/>
          </a:blipFill>
        </p:spPr>
        <p:txBody>
          <a:bodyPr>
            <a:noAutofit/>
          </a:bodyPr>
          <a:lstStyle/>
          <a:p>
            <a:pPr marL="342900" indent="-342900">
              <a:buFont typeface="Wingdings" pitchFamily="2" charset="2"/>
              <a:buChar char="v"/>
            </a:pPr>
            <a:r>
              <a:rPr lang="bn-BD" sz="4400" b="1" dirty="0" smtClean="0">
                <a:solidFill>
                  <a:srgbClr val="002060"/>
                </a:solidFill>
                <a:latin typeface="NikoshBAN" pitchFamily="2" charset="0"/>
                <a:cs typeface="NikoshBAN" pitchFamily="2" charset="0"/>
              </a:rPr>
              <a:t>ইতিহাস পঠের প্রোয়জনীয়তা আলোচনা কর।</a:t>
            </a:r>
          </a:p>
        </p:txBody>
      </p:sp>
      <p:sp>
        <p:nvSpPr>
          <p:cNvPr id="5" name="Flowchart: Alternate Process 4"/>
          <p:cNvSpPr/>
          <p:nvPr/>
        </p:nvSpPr>
        <p:spPr>
          <a:xfrm>
            <a:off x="159327" y="2521527"/>
            <a:ext cx="4953000" cy="1068324"/>
          </a:xfrm>
          <a:prstGeom prst="flowChartAlternateProcess">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800" dirty="0" smtClean="0">
                <a:solidFill>
                  <a:srgbClr val="FF0000"/>
                </a:solidFill>
                <a:latin typeface="NikoshBAN" pitchFamily="2" charset="0"/>
                <a:cs typeface="NikoshBAN" pitchFamily="2" charset="0"/>
              </a:rPr>
              <a:t>জোড়য়</a:t>
            </a:r>
            <a:r>
              <a:rPr lang="en-US" sz="8800" dirty="0" smtClean="0">
                <a:solidFill>
                  <a:srgbClr val="FF0000"/>
                </a:solidFill>
                <a:latin typeface="NikoshBAN" pitchFamily="2" charset="0"/>
                <a:cs typeface="NikoshBAN" pitchFamily="2" charset="0"/>
              </a:rPr>
              <a:t> </a:t>
            </a:r>
            <a:r>
              <a:rPr lang="bn-BD" sz="8800" dirty="0" smtClean="0">
                <a:solidFill>
                  <a:srgbClr val="FF0000"/>
                </a:solidFill>
                <a:latin typeface="NikoshBAN" pitchFamily="2" charset="0"/>
                <a:cs typeface="NikoshBAN" pitchFamily="2" charset="0"/>
              </a:rPr>
              <a:t>কাজ</a:t>
            </a:r>
            <a:endParaRPr lang="en-US" sz="8800" dirty="0">
              <a:latin typeface="NikoshBAN" pitchFamily="2" charset="0"/>
              <a:cs typeface="NikoshBAN" pitchFamily="2" charset="0"/>
            </a:endParaRPr>
          </a:p>
        </p:txBody>
      </p:sp>
      <p:sp>
        <p:nvSpPr>
          <p:cNvPr id="7" name="TextBox 6"/>
          <p:cNvSpPr txBox="1"/>
          <p:nvPr/>
        </p:nvSpPr>
        <p:spPr>
          <a:xfrm>
            <a:off x="3124200" y="228600"/>
            <a:ext cx="3200400" cy="1323439"/>
          </a:xfrm>
          <a:prstGeom prst="rect">
            <a:avLst/>
          </a:prstGeom>
          <a:blipFill>
            <a:blip r:embed="rId4"/>
            <a:tile tx="0" ty="0" sx="100000" sy="100000" flip="none" algn="tl"/>
          </a:blipFill>
        </p:spPr>
        <p:txBody>
          <a:bodyPr wrap="square" rtlCol="0">
            <a:spAutoFit/>
          </a:bodyPr>
          <a:lstStyle/>
          <a:p>
            <a:r>
              <a:rPr lang="bn-BD" sz="8000" dirty="0" smtClean="0">
                <a:solidFill>
                  <a:srgbClr val="00B0F0"/>
                </a:solidFill>
                <a:latin typeface="NikoshBAN" pitchFamily="2" charset="0"/>
                <a:cs typeface="NikoshBAN" pitchFamily="2" charset="0"/>
              </a:rPr>
              <a:t>কর্মপত্র-</a:t>
            </a:r>
            <a:r>
              <a:rPr lang="en-US" sz="8000" dirty="0" smtClean="0">
                <a:solidFill>
                  <a:srgbClr val="00B0F0"/>
                </a:solidFill>
                <a:latin typeface="NikoshBAN" pitchFamily="2" charset="0"/>
                <a:cs typeface="NikoshBAN" pitchFamily="2" charset="0"/>
              </a:rPr>
              <a:t>2</a:t>
            </a:r>
            <a:endParaRPr lang="en-US" sz="8000" dirty="0">
              <a:solidFill>
                <a:srgbClr val="00B0F0"/>
              </a:solidFill>
              <a:latin typeface="NikoshBAN" pitchFamily="2" charset="0"/>
              <a:cs typeface="NikoshBAN" pitchFamily="2" charset="0"/>
            </a:endParaRPr>
          </a:p>
        </p:txBody>
      </p:sp>
      <p:sp>
        <p:nvSpPr>
          <p:cNvPr id="8" name="Flowchart: Alternate Process 7"/>
          <p:cNvSpPr/>
          <p:nvPr/>
        </p:nvSpPr>
        <p:spPr>
          <a:xfrm>
            <a:off x="6324600" y="2599251"/>
            <a:ext cx="2743200" cy="990600"/>
          </a:xfrm>
          <a:prstGeom prst="flowChartAlternateProcess">
            <a:avLst/>
          </a:prstGeom>
          <a:solidFill>
            <a:srgbClr val="00B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600" dirty="0" smtClean="0">
                <a:solidFill>
                  <a:srgbClr val="FFFF00"/>
                </a:solidFill>
                <a:latin typeface="NikoshBAN" pitchFamily="2" charset="0"/>
                <a:cs typeface="NikoshBAN" pitchFamily="2" charset="0"/>
              </a:rPr>
              <a:t>সময়ঃ৭ মিনিট</a:t>
            </a:r>
            <a:endParaRPr lang="en-US" sz="3600" dirty="0">
              <a:solidFill>
                <a:srgbClr val="FFFF00"/>
              </a:solidFill>
              <a:latin typeface="NikoshBAN" pitchFamily="2" charset="0"/>
              <a:cs typeface="NikoshBAN" pitchFamily="2" charset="0"/>
            </a:endParaRPr>
          </a:p>
        </p:txBody>
      </p:sp>
    </p:spTree>
    <p:extLst>
      <p:ext uri="{BB962C8B-B14F-4D97-AF65-F5344CB8AC3E}">
        <p14:creationId xmlns:p14="http://schemas.microsoft.com/office/powerpoint/2010/main" val="1690037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807</TotalTime>
  <Words>349</Words>
  <Application>Microsoft Office PowerPoint</Application>
  <PresentationFormat>On-screen Show (4:3)</PresentationFormat>
  <Paragraphs>72</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Doel-1612i3</dc:creator>
  <cp:lastModifiedBy>Doel-1612i3</cp:lastModifiedBy>
  <cp:revision>128</cp:revision>
  <dcterms:created xsi:type="dcterms:W3CDTF">2006-08-16T00:00:00Z</dcterms:created>
  <dcterms:modified xsi:type="dcterms:W3CDTF">2014-02-19T05:22:00Z</dcterms:modified>
</cp:coreProperties>
</file>