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3"/>
  </p:notesMasterIdLst>
  <p:sldIdLst>
    <p:sldId id="276" r:id="rId2"/>
    <p:sldId id="277" r:id="rId3"/>
    <p:sldId id="278" r:id="rId4"/>
    <p:sldId id="263" r:id="rId5"/>
    <p:sldId id="280" r:id="rId6"/>
    <p:sldId id="264" r:id="rId7"/>
    <p:sldId id="257" r:id="rId8"/>
    <p:sldId id="267" r:id="rId9"/>
    <p:sldId id="268" r:id="rId10"/>
    <p:sldId id="275" r:id="rId11"/>
    <p:sldId id="269" r:id="rId12"/>
    <p:sldId id="270" r:id="rId13"/>
    <p:sldId id="271" r:id="rId14"/>
    <p:sldId id="272" r:id="rId15"/>
    <p:sldId id="282" r:id="rId16"/>
    <p:sldId id="273" r:id="rId17"/>
    <p:sldId id="274" r:id="rId18"/>
    <p:sldId id="262" r:id="rId19"/>
    <p:sldId id="265" r:id="rId20"/>
    <p:sldId id="261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906E"/>
    <a:srgbClr val="5C50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82" d="100"/>
          <a:sy n="82" d="100"/>
        </p:scale>
        <p:origin x="-102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94A11-3AEC-42B4-8C0A-3C887C2FAD9E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57B94-B4DE-4993-A177-4FE5D1342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664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57B94-B4DE-4993-A177-4FE5D1342CB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306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md.rashed48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endParaRPr kumimoji="0" lang="en-US" sz="4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8001000" cy="434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rect Access Storage 1"/>
          <p:cNvSpPr/>
          <p:nvPr/>
        </p:nvSpPr>
        <p:spPr>
          <a:xfrm rot="10800000">
            <a:off x="1523997" y="2971799"/>
            <a:ext cx="6553202" cy="3276600"/>
          </a:xfrm>
          <a:prstGeom prst="flowChartMagneticDrum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715000" y="3048000"/>
            <a:ext cx="1143000" cy="723899"/>
            <a:chOff x="5638800" y="2768502"/>
            <a:chExt cx="1143000" cy="723899"/>
          </a:xfrm>
        </p:grpSpPr>
        <p:sp>
          <p:nvSpPr>
            <p:cNvPr id="8" name="Flowchart: Connector 7"/>
            <p:cNvSpPr/>
            <p:nvPr/>
          </p:nvSpPr>
          <p:spPr>
            <a:xfrm>
              <a:off x="6096000" y="2768502"/>
              <a:ext cx="685800" cy="723899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e-</a:t>
              </a:r>
              <a:endParaRPr lang="en-US" sz="28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5638800" y="316229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753100" y="5448301"/>
            <a:ext cx="1143000" cy="723899"/>
            <a:chOff x="5638800" y="2768502"/>
            <a:chExt cx="1143000" cy="723899"/>
          </a:xfrm>
        </p:grpSpPr>
        <p:sp>
          <p:nvSpPr>
            <p:cNvPr id="17" name="Flowchart: Connector 16"/>
            <p:cNvSpPr/>
            <p:nvPr/>
          </p:nvSpPr>
          <p:spPr>
            <a:xfrm>
              <a:off x="6096000" y="2768502"/>
              <a:ext cx="685800" cy="723899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e-</a:t>
              </a:r>
              <a:endParaRPr lang="en-US" sz="28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5638800" y="316229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343399" y="3638831"/>
            <a:ext cx="1143000" cy="723899"/>
            <a:chOff x="5638800" y="2768502"/>
            <a:chExt cx="1143000" cy="723899"/>
          </a:xfrm>
        </p:grpSpPr>
        <p:sp>
          <p:nvSpPr>
            <p:cNvPr id="20" name="Flowchart: Connector 19"/>
            <p:cNvSpPr/>
            <p:nvPr/>
          </p:nvSpPr>
          <p:spPr>
            <a:xfrm>
              <a:off x="6096000" y="2768502"/>
              <a:ext cx="685800" cy="723899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e-</a:t>
              </a:r>
              <a:endParaRPr lang="en-US" sz="28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5638800" y="316229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953000" y="4457701"/>
            <a:ext cx="1143000" cy="723899"/>
            <a:chOff x="5638800" y="2768502"/>
            <a:chExt cx="1143000" cy="723899"/>
          </a:xfrm>
        </p:grpSpPr>
        <p:sp>
          <p:nvSpPr>
            <p:cNvPr id="23" name="Flowchart: Connector 22"/>
            <p:cNvSpPr/>
            <p:nvPr/>
          </p:nvSpPr>
          <p:spPr>
            <a:xfrm>
              <a:off x="6096000" y="2768502"/>
              <a:ext cx="685800" cy="723899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e-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5638800" y="316229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905000" y="228600"/>
            <a:ext cx="5438773" cy="15696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ইলেক্ট্রনের প্রবাহই  তড়িৎপ্রবাহ</a:t>
            </a:r>
            <a:endParaRPr lang="en-US" sz="3200" dirty="0">
              <a:solidFill>
                <a:schemeClr val="bg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95500" y="2053988"/>
            <a:ext cx="461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তড়িৎপ্রবাহের একক  “অ্যাম্পিয়ার”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623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06383E-6 L -0.5375 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75" y="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17 0.00555 L -0.37917 0.005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-4.33858E-6 L -0.49584 -0.002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5" y="-13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3811E-6 L -0.54167 -0.0138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276600" y="304800"/>
            <a:ext cx="24384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বিভব পার্থক্য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rapezoid 4"/>
          <p:cNvSpPr/>
          <p:nvPr/>
        </p:nvSpPr>
        <p:spPr>
          <a:xfrm rot="10800000">
            <a:off x="838200" y="1404583"/>
            <a:ext cx="838200" cy="10668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56245" y="2242783"/>
            <a:ext cx="340625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rapezoid 19"/>
          <p:cNvSpPr/>
          <p:nvPr/>
        </p:nvSpPr>
        <p:spPr>
          <a:xfrm>
            <a:off x="2525972" y="4267200"/>
            <a:ext cx="1676400" cy="1981200"/>
          </a:xfrm>
          <a:prstGeom prst="trapezoi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/>
          <p:cNvSpPr/>
          <p:nvPr/>
        </p:nvSpPr>
        <p:spPr>
          <a:xfrm rot="10800000">
            <a:off x="6858000" y="4953000"/>
            <a:ext cx="838200" cy="10668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619500" y="4038600"/>
            <a:ext cx="3390900" cy="1752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70845" y="3894730"/>
            <a:ext cx="663055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838700" y="427573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676900" y="480913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rapezoid 1"/>
          <p:cNvSpPr/>
          <p:nvPr/>
        </p:nvSpPr>
        <p:spPr>
          <a:xfrm rot="10800000">
            <a:off x="887671" y="1785583"/>
            <a:ext cx="739255" cy="675564"/>
          </a:xfrm>
          <a:prstGeom prst="trapezoid">
            <a:avLst>
              <a:gd name="adj" fmla="val 22171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/>
          <p:cNvSpPr/>
          <p:nvPr/>
        </p:nvSpPr>
        <p:spPr>
          <a:xfrm rot="10800000">
            <a:off x="4495801" y="1371601"/>
            <a:ext cx="838200" cy="10668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10800000">
            <a:off x="4545272" y="1752601"/>
            <a:ext cx="739255" cy="675564"/>
          </a:xfrm>
          <a:prstGeom prst="trapezoid">
            <a:avLst>
              <a:gd name="adj" fmla="val 22171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00700" y="1752601"/>
            <a:ext cx="2552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উভয় গ্লাসই সমবিভবে আছে।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rapezoid 21"/>
          <p:cNvSpPr/>
          <p:nvPr/>
        </p:nvSpPr>
        <p:spPr>
          <a:xfrm rot="10800000">
            <a:off x="2933700" y="3186185"/>
            <a:ext cx="838200" cy="1066800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 rot="10800000">
            <a:off x="2983171" y="3567185"/>
            <a:ext cx="739255" cy="675564"/>
          </a:xfrm>
          <a:prstGeom prst="trapezoid">
            <a:avLst>
              <a:gd name="adj" fmla="val 22171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/>
          <p:cNvSpPr/>
          <p:nvPr/>
        </p:nvSpPr>
        <p:spPr>
          <a:xfrm rot="10800000">
            <a:off x="6907472" y="5344237"/>
            <a:ext cx="739255" cy="675564"/>
          </a:xfrm>
          <a:prstGeom prst="trapezoid">
            <a:avLst>
              <a:gd name="adj" fmla="val 22171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524000" y="4242749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447800" y="6248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02022" y="4914899"/>
            <a:ext cx="1082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বিভব পার্থক্য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1897322" y="4275730"/>
            <a:ext cx="1" cy="639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897323" y="5561231"/>
            <a:ext cx="0" cy="610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200" y="4014864"/>
            <a:ext cx="1238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উচ্চ বিভব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" y="6019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নিম্ন বিভব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24500" y="3080982"/>
            <a:ext cx="2362200" cy="823985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একক  “ভোল্ট”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241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 animBg="1"/>
      <p:bldP spid="25" grpId="0" animBg="1"/>
      <p:bldP spid="32" grpId="0"/>
      <p:bldP spid="39" grpId="0"/>
      <p:bldP spid="40" grpId="0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66700" y="2743200"/>
            <a:ext cx="2514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একমুখী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প্রবাহ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2743200"/>
            <a:ext cx="2514600" cy="1828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পর্যাবৃত্ত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5481" y="196912"/>
            <a:ext cx="4648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তড়িৎ প্রবাহের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2743200"/>
            <a:ext cx="2667000" cy="1842448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তড়িৎ প্রবাহ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781300" y="2286000"/>
            <a:ext cx="1737531" cy="689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57500" y="4267200"/>
            <a:ext cx="15621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00321" t="16995" r="120951" b="6759"/>
          <a:stretch/>
        </p:blipFill>
        <p:spPr>
          <a:xfrm>
            <a:off x="2471737" y="2060509"/>
            <a:ext cx="2332275" cy="3657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122" y="843243"/>
            <a:ext cx="2280688" cy="18999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038601"/>
            <a:ext cx="3336976" cy="25027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52" y="4038601"/>
            <a:ext cx="2522258" cy="25222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7257" b="24444"/>
          <a:stretch/>
        </p:blipFill>
        <p:spPr>
          <a:xfrm>
            <a:off x="4664122" y="843243"/>
            <a:ext cx="2420578" cy="26302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543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028E-8 L 0.45 -0.25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028E-8 L 0.45486 0.344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3" y="17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609600"/>
            <a:ext cx="2362200" cy="152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ডিসি প্রবাহ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67436" y="4114800"/>
            <a:ext cx="2514600" cy="18288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এসি প্রবাহ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19696" y="533400"/>
            <a:ext cx="3581400" cy="2800838"/>
            <a:chOff x="3810000" y="533400"/>
            <a:chExt cx="3581400" cy="2800838"/>
          </a:xfrm>
        </p:grpSpPr>
        <p:grpSp>
          <p:nvGrpSpPr>
            <p:cNvPr id="13" name="Group 12"/>
            <p:cNvGrpSpPr/>
            <p:nvPr/>
          </p:nvGrpSpPr>
          <p:grpSpPr>
            <a:xfrm>
              <a:off x="4114800" y="533400"/>
              <a:ext cx="3276600" cy="2133600"/>
              <a:chOff x="4114800" y="533400"/>
              <a:chExt cx="3276600" cy="21336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114800" y="533400"/>
                <a:ext cx="0" cy="213360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4114800" y="2667000"/>
                <a:ext cx="3276600" cy="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/>
            <p:cNvCxnSpPr/>
            <p:nvPr/>
          </p:nvCxnSpPr>
          <p:spPr>
            <a:xfrm>
              <a:off x="4724400" y="2971800"/>
              <a:ext cx="1143000" cy="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019800" y="2811018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সময়  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t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3810000" y="1143000"/>
              <a:ext cx="0" cy="137160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 rot="16200000">
            <a:off x="3464144" y="1653146"/>
            <a:ext cx="1566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তরিৎপ্রবাহ</a:t>
            </a:r>
            <a:r>
              <a:rPr lang="en-US" sz="2400" b="1" dirty="0" smtClean="0"/>
              <a:t>  </a:t>
            </a:r>
            <a:r>
              <a:rPr lang="en-US" sz="2400" b="1" dirty="0"/>
              <a:t>I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3390194" y="4593796"/>
            <a:ext cx="1876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তরিৎপ্রবাহ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I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633424" y="3485444"/>
            <a:ext cx="3581400" cy="2800838"/>
            <a:chOff x="4114800" y="3485444"/>
            <a:chExt cx="3581400" cy="2800838"/>
          </a:xfrm>
        </p:grpSpPr>
        <p:grpSp>
          <p:nvGrpSpPr>
            <p:cNvPr id="25" name="Group 24"/>
            <p:cNvGrpSpPr/>
            <p:nvPr/>
          </p:nvGrpSpPr>
          <p:grpSpPr>
            <a:xfrm>
              <a:off x="4114800" y="3485444"/>
              <a:ext cx="3581400" cy="2800838"/>
              <a:chOff x="3810000" y="533400"/>
              <a:chExt cx="3581400" cy="280083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114800" y="533400"/>
                <a:ext cx="3276600" cy="2462284"/>
                <a:chOff x="4114800" y="533400"/>
                <a:chExt cx="3276600" cy="2462284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>
                  <a:off x="4114800" y="533400"/>
                  <a:ext cx="0" cy="2462284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114800" y="2059675"/>
                  <a:ext cx="3276600" cy="0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Arrow Connector 26"/>
              <p:cNvCxnSpPr/>
              <p:nvPr/>
            </p:nvCxnSpPr>
            <p:spPr>
              <a:xfrm>
                <a:off x="4724400" y="2971800"/>
                <a:ext cx="1143000" cy="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019800" y="2811018"/>
                <a:ext cx="1371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সময় 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t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V="1">
                <a:off x="3810000" y="1143000"/>
                <a:ext cx="0" cy="1371600"/>
              </a:xfrm>
              <a:prstGeom prst="straightConnector1">
                <a:avLst/>
              </a:prstGeom>
              <a:ln w="285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2462" y="4114800"/>
              <a:ext cx="3190875" cy="1378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45" name="Straight Connector 44"/>
          <p:cNvCxnSpPr/>
          <p:nvPr/>
        </p:nvCxnSpPr>
        <p:spPr>
          <a:xfrm>
            <a:off x="4824496" y="1600200"/>
            <a:ext cx="24765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Arrow 49"/>
          <p:cNvSpPr/>
          <p:nvPr/>
        </p:nvSpPr>
        <p:spPr>
          <a:xfrm>
            <a:off x="3124200" y="1371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3200400" y="4876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873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3" grpId="0"/>
      <p:bldP spid="39" grpId="0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609600"/>
            <a:ext cx="2362200" cy="1676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ডিসি প্রবাহ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181600" y="457200"/>
            <a:ext cx="2514600" cy="18288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এসি প্রবাহ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0821" y="3140177"/>
            <a:ext cx="2503270" cy="24713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819400"/>
            <a:ext cx="4258573" cy="34671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438900" y="3760243"/>
            <a:ext cx="602208" cy="551597"/>
            <a:chOff x="3566615" y="703997"/>
            <a:chExt cx="1371600" cy="1447800"/>
          </a:xfrm>
        </p:grpSpPr>
        <p:sp>
          <p:nvSpPr>
            <p:cNvPr id="9" name="Donut 8"/>
            <p:cNvSpPr/>
            <p:nvPr/>
          </p:nvSpPr>
          <p:spPr>
            <a:xfrm>
              <a:off x="3566615" y="703997"/>
              <a:ext cx="1371600" cy="1447800"/>
            </a:xfrm>
            <a:prstGeom prst="donu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61425" y="822019"/>
              <a:ext cx="609600" cy="121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</a:t>
              </a:r>
              <a:endParaRPr lang="en-US" sz="24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336007" y="1295400"/>
              <a:ext cx="16718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880496" y="5582503"/>
            <a:ext cx="602208" cy="551597"/>
            <a:chOff x="3566615" y="703997"/>
            <a:chExt cx="1371600" cy="1447800"/>
          </a:xfrm>
        </p:grpSpPr>
        <p:sp>
          <p:nvSpPr>
            <p:cNvPr id="16" name="Donut 15"/>
            <p:cNvSpPr/>
            <p:nvPr/>
          </p:nvSpPr>
          <p:spPr>
            <a:xfrm>
              <a:off x="3566615" y="703997"/>
              <a:ext cx="1371600" cy="1447800"/>
            </a:xfrm>
            <a:prstGeom prst="donu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61425" y="822019"/>
              <a:ext cx="609600" cy="121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</a:t>
              </a:r>
              <a:endParaRPr lang="en-US" sz="24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336007" y="1295400"/>
              <a:ext cx="16718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27634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31 -0.08834 L 0.11302 -0.08834 L 0.11302 0.02267 L -0.32031 0.02267 L -0.32031 -0.08834 Z " pathEditMode="relative" rAng="0" ptsTypes="FFFFF">
                                      <p:cBhvr>
                                        <p:cTn id="3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55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10431 L 0.29166 -0.10431 L 0.29166 0.03469 L -0.15 0.03469 L -0.15 -0.10431 Z " pathEditMode="relative" rAng="0" ptsTypes="FFFFF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69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ইলেকট্রনের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পার্থক্যর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5010" y="152400"/>
            <a:ext cx="61722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তড়িৎ প্রবাহ ও </a:t>
            </a:r>
            <a:r>
              <a:rPr lang="bn-BD" sz="36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বিভব পার্থক্যের মধ্য সম্পর্ক 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79381" y="3733800"/>
            <a:ext cx="2302019" cy="1143000"/>
            <a:chOff x="718498" y="3581400"/>
            <a:chExt cx="2302019" cy="1143000"/>
          </a:xfrm>
        </p:grpSpPr>
        <p:sp>
          <p:nvSpPr>
            <p:cNvPr id="29" name="TextBox 28"/>
            <p:cNvSpPr txBox="1"/>
            <p:nvPr/>
          </p:nvSpPr>
          <p:spPr>
            <a:xfrm>
              <a:off x="718498" y="3581400"/>
              <a:ext cx="533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I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198" y="3687197"/>
              <a:ext cx="1273319" cy="103720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2029917" y="3655838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V</a:t>
              </a:r>
              <a:endParaRPr lang="en-US" sz="6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42656" y="953869"/>
            <a:ext cx="21717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“ওহমের সূত্র”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295400" y="4797434"/>
            <a:ext cx="2286000" cy="1659206"/>
            <a:chOff x="609600" y="4797434"/>
            <a:chExt cx="2286000" cy="1659206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5080337"/>
              <a:ext cx="12001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I=</a:t>
              </a:r>
              <a:endParaRPr lang="en-US" sz="60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621857" y="5612739"/>
              <a:ext cx="1197543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62150" y="4797434"/>
              <a:ext cx="8572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V</a:t>
              </a:r>
              <a:endParaRPr lang="en-US" sz="4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62150" y="5625643"/>
              <a:ext cx="933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R</a:t>
              </a:r>
              <a:endParaRPr lang="en-US" sz="48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1676400"/>
            <a:ext cx="8153400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“স্থির তাপমাত্রায় কোন পরিবাহির মধ্যে তড়িৎ প্রবাহ  দুই প্রান্তের বিভব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পার্থক্যের  সমানুপাতিক।”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156" y="2819400"/>
            <a:ext cx="2581844" cy="30982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15000" y="6041142"/>
            <a:ext cx="34290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জর্জ সাইমন  ওহম (১৭৮৯-১৮৫৬)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4400" y="2971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তড়িৎ প্রবাহ</a:t>
            </a:r>
            <a:endParaRPr lang="en-US" sz="24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11" y="2813172"/>
            <a:ext cx="871689" cy="7100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7" name="TextBox 26"/>
          <p:cNvSpPr txBox="1"/>
          <p:nvPr/>
        </p:nvSpPr>
        <p:spPr>
          <a:xfrm>
            <a:off x="3381375" y="2971800"/>
            <a:ext cx="1800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বিভব </a:t>
            </a:r>
            <a:r>
              <a:rPr lang="bn-BD" sz="24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56721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10" grpId="0" animBg="1"/>
      <p:bldP spid="15" grpId="0" animBg="1"/>
      <p:bldP spid="25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26512" y="2311569"/>
            <a:ext cx="4753644" cy="3919954"/>
            <a:chOff x="3323556" y="1828800"/>
            <a:chExt cx="4753644" cy="391995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076700" y="1828800"/>
              <a:ext cx="0" cy="3276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4076700" y="5105400"/>
              <a:ext cx="40005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4953000" y="5511576"/>
              <a:ext cx="1447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3754444" y="3200400"/>
              <a:ext cx="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076700" y="2133600"/>
              <a:ext cx="3060510" cy="29718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076700" y="4114800"/>
              <a:ext cx="10287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49844" y="4191000"/>
              <a:ext cx="0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641910" y="5225534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V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23556" y="2362200"/>
              <a:ext cx="6712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I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076700" y="3200400"/>
              <a:ext cx="20002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040444" y="3200400"/>
              <a:ext cx="0" cy="1905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1566" y="304800"/>
            <a:ext cx="7086600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তড়িৎ প্রবাহ ও বিভব পার্থক্যের মধ্য 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সম্পর্ক ( লেখচিত্র 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1141140" y="3853563"/>
            <a:ext cx="1432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তড়িৎ প্রবাহ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86010" y="6165082"/>
            <a:ext cx="1758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বিভব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67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152400"/>
            <a:ext cx="31242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1760800"/>
            <a:ext cx="1905000" cy="707886"/>
          </a:xfrm>
          <a:prstGeom prst="rect">
            <a:avLst/>
          </a:prstGeom>
          <a:solidFill>
            <a:srgbClr val="C00000"/>
          </a:solidFill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   “ক”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5276" y="1743978"/>
            <a:ext cx="1905000" cy="70788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   “খ”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110805"/>
            <a:ext cx="3505200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এসি উৎস  দ্বারা চলে এমন  ৫ টি  যন্ত্রের নাম লিখ।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110805"/>
            <a:ext cx="3657600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ডিসি  উৎস  দ্বারা চলে এমন  ৫ টি  যন্ত্রের নাম লিখ।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3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5110" y="304800"/>
            <a:ext cx="3733800" cy="1015663"/>
          </a:xfrm>
          <a:prstGeom prst="rect">
            <a:avLst/>
          </a:prstGeom>
          <a:solidFill>
            <a:srgbClr val="002060"/>
          </a:solidFill>
          <a:ln>
            <a:solidFill>
              <a:srgbClr val="5C500A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86000"/>
            <a:ext cx="7620000" cy="2431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তড়িৎ প্রবাহ কী ?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বাসা বাড়ীর  বৈ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দ্যুতিক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যন্ত্রে  কী ধরনের তড়িৎ প্রবাহ  ব্যবহৃত হয়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036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609600"/>
            <a:ext cx="8229600" cy="551656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নামঃ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মুহম্মদ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কামরুজ্জামান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পদবীঃ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ট্রেড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ইন্সট্রাক্টর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প্রতিষ্ঠানঃ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শিবপুর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পাইলট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উচ্চ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বিদ্যালয়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মোবাইল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- ০১৭১৬ ০৫৬ ৩৩২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ই-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মেইল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-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NikoshBAN" pitchFamily="2" charset="0"/>
                <a:hlinkClick r:id="rId2"/>
              </a:rPr>
              <a:t>md.rashed48@gmail.com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স্কাইপি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- rashed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NikoshBAN" pitchFamily="2" charset="0"/>
              </a:rPr>
              <a:t>1490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ওয়েব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সাইট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- www.rashed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NikoshBAN" pitchFamily="2" charset="0"/>
              </a:rPr>
              <a:t>48.blogspot.com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Zaman copy_300x300starwip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914400"/>
            <a:ext cx="2628900" cy="26289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914400"/>
            <a:ext cx="4038600" cy="830997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1003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 কাজ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7696200" cy="2185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 বর্তনীর ৬ ওহম রোধের বাতিতে ১২ ভোল্ট তড়িৎ উৎসের সাথে যুক্ত করলে বর্তনী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কি পরিমান তড়িৎ প্রবাহিত হবে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457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Flow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905000"/>
            <a:ext cx="5434013" cy="397192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2286000" y="762000"/>
            <a:ext cx="41148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60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1143000"/>
            <a:ext cx="7391400" cy="452596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শ্রেণিঃ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অষ্টম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বিজ্ঞান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৫০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মিনিট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তারিখঃ</a:t>
            </a: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0২/০২/২০১৪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457200"/>
            <a:ext cx="4477034" cy="38100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574" y="457200"/>
            <a:ext cx="3881082" cy="3810000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486400" y="6400800"/>
            <a:ext cx="1600200" cy="293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4953000"/>
            <a:ext cx="32766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এসি 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3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4800600"/>
            <a:ext cx="2590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57200" y="609600"/>
            <a:ext cx="3511455" cy="3276600"/>
          </a:xfrm>
          <a:prstGeom prst="rect">
            <a:avLst/>
          </a:prstGeom>
        </p:spPr>
      </p:pic>
      <p:pic>
        <p:nvPicPr>
          <p:cNvPr id="5" name="Picture 4" descr="s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066800"/>
            <a:ext cx="4435341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76400" y="2209800"/>
            <a:ext cx="5943600" cy="1752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চলবিদ্যুৎ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48056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305800" cy="4267200"/>
          </a:xfrm>
          <a:ln w="19050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pPr algn="l"/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পাথর্ক্য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সংগায়িত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এসি এবং ডিসি প্রবাহের ধারণা ব্যাখ্যা করতে পারবে ।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hi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তড়িৎ প্রবাহ ও বিভব পার্থক্যের মধ্য সম্পর্ক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লেখচিত্রের সাহায্য ব্যাখ্যা করতে পারবে।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52400"/>
            <a:ext cx="41910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944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97433"/>
            <a:ext cx="5029200" cy="48429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5000" y="381000"/>
            <a:ext cx="4419600" cy="76200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তড়িৎ প্রবাহ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52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Elbow Connector 18"/>
          <p:cNvCxnSpPr/>
          <p:nvPr/>
        </p:nvCxnSpPr>
        <p:spPr>
          <a:xfrm>
            <a:off x="5867400" y="5314143"/>
            <a:ext cx="2209800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1676400" y="2805893"/>
            <a:ext cx="6400800" cy="2508250"/>
          </a:xfrm>
          <a:prstGeom prst="bentConnector3">
            <a:avLst>
              <a:gd name="adj1" fmla="val 1005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027" idx="1"/>
          </p:cNvCxnSpPr>
          <p:nvPr/>
        </p:nvCxnSpPr>
        <p:spPr>
          <a:xfrm flipH="1" flipV="1">
            <a:off x="3415352" y="5314143"/>
            <a:ext cx="201077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27" idx="1"/>
          </p:cNvCxnSpPr>
          <p:nvPr/>
        </p:nvCxnSpPr>
        <p:spPr>
          <a:xfrm flipH="1">
            <a:off x="1676400" y="5314143"/>
            <a:ext cx="1738952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76400" y="2805893"/>
            <a:ext cx="0" cy="252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98294" y="4853768"/>
            <a:ext cx="614363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52" y="4823605"/>
            <a:ext cx="4953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Straight Connector 42"/>
          <p:cNvCxnSpPr>
            <a:stCxn id="1027" idx="1"/>
          </p:cNvCxnSpPr>
          <p:nvPr/>
        </p:nvCxnSpPr>
        <p:spPr>
          <a:xfrm>
            <a:off x="3415352" y="5314143"/>
            <a:ext cx="24765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61343"/>
            <a:ext cx="777921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4460163" y="3005965"/>
            <a:ext cx="1005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লাইট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594" y="5152217"/>
            <a:ext cx="657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1828800" y="5638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ফিউজ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596" y="2243124"/>
            <a:ext cx="1068306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1295400" y="381000"/>
            <a:ext cx="7266921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বর্তনীতে ইলেকট্রনের প্রবাহের ফলে তড়িৎ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611203" y="4988225"/>
            <a:ext cx="722194" cy="576261"/>
            <a:chOff x="344606" y="3264090"/>
            <a:chExt cx="722194" cy="576261"/>
          </a:xfrm>
        </p:grpSpPr>
        <p:sp>
          <p:nvSpPr>
            <p:cNvPr id="56" name="Oval 55"/>
            <p:cNvSpPr/>
            <p:nvPr/>
          </p:nvSpPr>
          <p:spPr>
            <a:xfrm>
              <a:off x="344606" y="3264090"/>
              <a:ext cx="722194" cy="576261"/>
            </a:xfrm>
            <a:prstGeom prst="ellipse">
              <a:avLst/>
            </a:prstGeom>
            <a:solidFill>
              <a:srgbClr val="0070C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e</a:t>
              </a:r>
              <a:endParaRPr lang="en-US" sz="3600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838200" y="3429000"/>
              <a:ext cx="228600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2" name="Straight Arrow Connector 61"/>
          <p:cNvCxnSpPr/>
          <p:nvPr/>
        </p:nvCxnSpPr>
        <p:spPr>
          <a:xfrm flipV="1">
            <a:off x="5597100" y="2396999"/>
            <a:ext cx="727500" cy="907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453037" y="1847043"/>
            <a:ext cx="688075" cy="3136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316152" y="1671148"/>
            <a:ext cx="78708" cy="2755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4145508" y="2131524"/>
            <a:ext cx="445368" cy="163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3910652" y="2570943"/>
            <a:ext cx="5198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 flipV="1">
            <a:off x="4430516" y="1732743"/>
            <a:ext cx="351318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28" idx="0"/>
          </p:cNvCxnSpPr>
          <p:nvPr/>
        </p:nvCxnSpPr>
        <p:spPr>
          <a:xfrm flipH="1" flipV="1">
            <a:off x="5028632" y="1656544"/>
            <a:ext cx="8529" cy="3047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6781800" y="2494743"/>
            <a:ext cx="595952" cy="656977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5476067"/>
            <a:ext cx="138752" cy="187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5638800"/>
            <a:ext cx="1744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তড়িৎ কোষ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791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সুইচ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1596" y="3368661"/>
            <a:ext cx="1068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অ্যামিটার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629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repeatCount="indefinite" fill="hold" nodeType="click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2951 -0.37003 L 0.12951 -0.01666 L -0.57917 -0.01666 L -0.57917 -0.3698 L 0.11927 -0.38298 " pathEditMode="relative" rAng="10800000" ptsTypes="FFFFF">
                                      <p:cBhvr>
                                        <p:cTn id="6" dur="5000" spd="-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34" y="170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274</Words>
  <Application>Microsoft Office PowerPoint</Application>
  <PresentationFormat>On-screen Show (4:3)</PresentationFormat>
  <Paragraphs>89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এই পাঠ শেষে শিক্ষার্থীরা ১। তড়িৎ প্রবাহ ও বিভব পাথর্ক্য কি তা সংগায়িত করবে। ২। এসি এবং ডিসি প্রবাহের ধারণা ব্যাখ্যা করতে পারবে ।  ৩। তড়িৎ প্রবাহ ও বিভব পার্থক্যের মধ্য সম্পর্ক  লেখচিত্রের সাহায্য ব্যাখ্যা করতে পারবে।  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একক কাজ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পরিচয়</dc:title>
  <dc:creator>Doel-1612i3</dc:creator>
  <cp:lastModifiedBy>rashed</cp:lastModifiedBy>
  <cp:revision>149</cp:revision>
  <dcterms:created xsi:type="dcterms:W3CDTF">2006-08-16T00:00:00Z</dcterms:created>
  <dcterms:modified xsi:type="dcterms:W3CDTF">2014-02-03T04:31:40Z</dcterms:modified>
</cp:coreProperties>
</file>