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3" r:id="rId4"/>
    <p:sldId id="264" r:id="rId5"/>
    <p:sldId id="257" r:id="rId6"/>
    <p:sldId id="265" r:id="rId7"/>
    <p:sldId id="260" r:id="rId8"/>
    <p:sldId id="261" r:id="rId9"/>
    <p:sldId id="270" r:id="rId10"/>
    <p:sldId id="271" r:id="rId11"/>
    <p:sldId id="272" r:id="rId12"/>
    <p:sldId id="274" r:id="rId13"/>
    <p:sldId id="275" r:id="rId14"/>
    <p:sldId id="276" r:id="rId15"/>
    <p:sldId id="277" r:id="rId16"/>
    <p:sldId id="278" r:id="rId17"/>
    <p:sldId id="266" r:id="rId18"/>
    <p:sldId id="267" r:id="rId19"/>
    <p:sldId id="268" r:id="rId20"/>
    <p:sldId id="26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09D1"/>
    <a:srgbClr val="FF0066"/>
    <a:srgbClr val="DAD2FE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cover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med">
    <p:cover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 spd="med">
    <p:cover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cover dir="u"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0223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76200"/>
            <a:ext cx="8763000" cy="6705600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609600" y="1828800"/>
            <a:ext cx="76962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9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</a:t>
            </a:r>
            <a:r>
              <a:rPr lang="en-US" sz="239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239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en-US" sz="23900" b="1" dirty="0" err="1" smtClean="0">
                <a:solidFill>
                  <a:schemeClr val="bg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</a:t>
            </a:r>
            <a:endParaRPr lang="en-US" sz="88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>
    <p:cover dir="u"/>
    <p:sndAc>
      <p:stSnd>
        <p:snd r:embed="rId2" name="breez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28600" y="1861840"/>
            <a:ext cx="8501063" cy="4924425"/>
            <a:chOff x="304800" y="2240062"/>
            <a:chExt cx="8501063" cy="4369787"/>
          </a:xfrm>
        </p:grpSpPr>
        <p:sp>
          <p:nvSpPr>
            <p:cNvPr id="3074" name="TextBox 9"/>
            <p:cNvSpPr txBox="1">
              <a:spLocks noChangeArrowheads="1"/>
            </p:cNvSpPr>
            <p:nvPr/>
          </p:nvSpPr>
          <p:spPr bwMode="auto">
            <a:xfrm>
              <a:off x="304800" y="2240062"/>
              <a:ext cx="8501063" cy="4369787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130175">
              <a:solidFill>
                <a:srgbClr val="FF0000"/>
              </a:solidFill>
              <a:prstDash val="lgDashDotDot"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5400" b="1" dirty="0" err="1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বাসুদেব</a:t>
              </a:r>
              <a:r>
                <a:rPr lang="en-US" sz="5400" b="1" dirty="0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5400" b="1" dirty="0" err="1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কুমার</a:t>
              </a:r>
              <a:r>
                <a:rPr lang="en-US" sz="5400" b="1" dirty="0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5400" b="1" dirty="0" err="1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পাল</a:t>
              </a:r>
              <a:endParaRPr lang="en-US" sz="5400" b="1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endParaRPr>
            </a:p>
            <a:p>
              <a:r>
                <a:rPr lang="en-US" sz="5400" b="1" dirty="0" err="1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সহকারী</a:t>
              </a:r>
              <a:r>
                <a:rPr lang="en-US" sz="5400" b="1" dirty="0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5400" b="1" dirty="0" err="1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শিক্ষক</a:t>
              </a:r>
              <a:r>
                <a:rPr lang="en-US" sz="5400" b="1" dirty="0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 ( </a:t>
              </a:r>
              <a:r>
                <a:rPr lang="en-US" sz="5400" b="1" dirty="0" err="1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গণিত</a:t>
              </a:r>
              <a:r>
                <a:rPr lang="en-US" sz="5400" b="1" dirty="0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 )</a:t>
              </a:r>
            </a:p>
            <a:p>
              <a:r>
                <a:rPr lang="en-US" sz="5400" b="1" dirty="0" err="1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চাকশ্রী</a:t>
              </a:r>
              <a:r>
                <a:rPr lang="en-US" sz="5400" b="1" dirty="0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 এ, </a:t>
              </a:r>
              <a:r>
                <a:rPr lang="en-US" sz="5400" b="1" dirty="0" err="1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বি</a:t>
              </a:r>
              <a:r>
                <a:rPr lang="en-US" sz="5400" b="1" dirty="0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5400" b="1" dirty="0" err="1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সি</a:t>
              </a:r>
              <a:r>
                <a:rPr lang="en-US" sz="5400" b="1" dirty="0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  </a:t>
              </a:r>
              <a:r>
                <a:rPr lang="en-US" sz="5400" b="1" dirty="0" err="1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মাধ্যমিক</a:t>
              </a:r>
              <a:r>
                <a:rPr lang="en-US" sz="5400" b="1" dirty="0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  </a:t>
              </a:r>
              <a:r>
                <a:rPr lang="en-US" sz="5400" b="1" dirty="0" err="1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বিদ্যালয়</a:t>
              </a:r>
              <a:r>
                <a:rPr lang="en-US" sz="5400" b="1" dirty="0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5400" b="1" dirty="0" err="1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রামপাল</a:t>
              </a:r>
              <a:r>
                <a:rPr lang="en-US" sz="5400" b="1" dirty="0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5400" b="1" dirty="0" err="1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বাগেরহাট</a:t>
              </a:r>
              <a:r>
                <a:rPr lang="en-US" sz="5400" b="1" dirty="0" smtClean="0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।</a:t>
              </a:r>
            </a:p>
            <a:p>
              <a:r>
                <a:rPr lang="en-US" sz="5400" b="1" dirty="0" err="1" smtClean="0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মোবাইল</a:t>
              </a:r>
              <a:r>
                <a:rPr lang="en-US" sz="5400" b="1" dirty="0" smtClean="0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নং</a:t>
              </a:r>
              <a:r>
                <a:rPr lang="en-US" sz="5400" b="1" dirty="0" smtClean="0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: ০১৭১৮৮০২১৩৪</a:t>
              </a:r>
            </a:p>
            <a:p>
              <a:r>
                <a:rPr lang="en-US" sz="4400" b="1" dirty="0" smtClean="0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e-mail: bdpaul</a:t>
              </a:r>
              <a:r>
                <a:rPr lang="en-US" sz="4400" b="1" dirty="0" smtClean="0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38</a:t>
              </a:r>
              <a:r>
                <a:rPr lang="en-US" sz="4400" b="1" dirty="0" smtClean="0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@yahoo.com</a:t>
              </a:r>
              <a:endParaRPr lang="en-US" sz="6000" b="1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3075" name="Picture 2" descr="G:\BD_.Document\2nd a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162800" y="2333378"/>
              <a:ext cx="1571625" cy="1500188"/>
            </a:xfrm>
            <a:prstGeom prst="rect">
              <a:avLst/>
            </a:prstGeom>
            <a:noFill/>
            <a:ln w="38100">
              <a:solidFill>
                <a:srgbClr val="C00000"/>
              </a:solidFill>
              <a:miter lim="800000"/>
              <a:headEnd/>
              <a:tailEnd/>
            </a:ln>
          </p:spPr>
        </p:pic>
      </p:grpSp>
      <p:sp>
        <p:nvSpPr>
          <p:cNvPr id="15" name="Down Ribbon 14"/>
          <p:cNvSpPr/>
          <p:nvPr/>
        </p:nvSpPr>
        <p:spPr>
          <a:xfrm>
            <a:off x="1066800" y="152400"/>
            <a:ext cx="6858000" cy="1428750"/>
          </a:xfrm>
          <a:prstGeom prst="ribbon">
            <a:avLst/>
          </a:prstGeom>
          <a:solidFill>
            <a:srgbClr val="C00000"/>
          </a:solidFill>
          <a:ln w="107950" cmpd="tri">
            <a:solidFill>
              <a:srgbClr val="2F09D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60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</a:t>
            </a:r>
            <a:r>
              <a:rPr lang="en-US" sz="6000" b="1" dirty="0" err="1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প</a:t>
            </a:r>
            <a:r>
              <a:rPr lang="en-US" sz="60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স্থা</a:t>
            </a:r>
            <a:r>
              <a:rPr lang="en-US" sz="6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</a:t>
            </a:r>
            <a:r>
              <a:rPr lang="en-US" sz="6000" b="1" dirty="0" err="1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6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য়</a:t>
            </a:r>
            <a:r>
              <a:rPr lang="en-US" sz="60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en-US" sz="6000" dirty="0"/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Box 2"/>
          <p:cNvSpPr txBox="1">
            <a:spLocks noChangeArrowheads="1"/>
          </p:cNvSpPr>
          <p:nvPr/>
        </p:nvSpPr>
        <p:spPr bwMode="auto">
          <a:xfrm>
            <a:off x="714375" y="2286000"/>
            <a:ext cx="7643813" cy="3785652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0">
            <a:solidFill>
              <a:srgbClr val="C00000"/>
            </a:solidFill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নবম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পদার্থ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বিজ্ঞান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নবম</a:t>
            </a:r>
            <a:endParaRPr lang="en-US" sz="40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আলোর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প্রতিসরন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৫০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4000" b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২২</a:t>
            </a:r>
            <a:r>
              <a:rPr lang="en-US" sz="4000" b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/০১/২০১৪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Bevel 3"/>
          <p:cNvSpPr/>
          <p:nvPr/>
        </p:nvSpPr>
        <p:spPr>
          <a:xfrm>
            <a:off x="1600200" y="304800"/>
            <a:ext cx="6324600" cy="1524000"/>
          </a:xfrm>
          <a:prstGeom prst="bevel">
            <a:avLst/>
          </a:prstGeom>
          <a:solidFill>
            <a:srgbClr val="FFC000"/>
          </a:solidFill>
          <a:ln w="101600" cmpd="tri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</a:t>
            </a:r>
            <a:r>
              <a:rPr lang="en-US" sz="7200" b="1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ঠ</a:t>
            </a:r>
            <a:r>
              <a:rPr lang="en-US" sz="7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</a:t>
            </a:r>
            <a:r>
              <a:rPr lang="en-US" sz="7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রি</a:t>
            </a:r>
            <a:r>
              <a:rPr lang="en-US" sz="7200" b="1" dirty="0" err="1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চি</a:t>
            </a:r>
            <a:r>
              <a:rPr lang="en-US" sz="7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তি</a:t>
            </a:r>
            <a:endParaRPr lang="en-US" sz="7200" dirty="0"/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Box 2"/>
          <p:cNvSpPr txBox="1">
            <a:spLocks noChangeArrowheads="1"/>
          </p:cNvSpPr>
          <p:nvPr/>
        </p:nvSpPr>
        <p:spPr bwMode="auto">
          <a:xfrm>
            <a:off x="214313" y="1627287"/>
            <a:ext cx="8715375" cy="397031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07950" cmpd="tri">
            <a:solidFill>
              <a:srgbClr val="C00000"/>
            </a:solidFill>
            <a:prstDash val="sysDash"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6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6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6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–</a:t>
            </a:r>
          </a:p>
          <a:p>
            <a:pPr>
              <a:buBlip>
                <a:blip r:embed="rId3"/>
              </a:buBlip>
            </a:pP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লেন্স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Blip>
                <a:blip r:embed="rId3"/>
              </a:buBlip>
            </a:pP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লেন্সের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প্রকারভেদ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Blip>
                <a:blip r:embed="rId3"/>
              </a:buBlip>
            </a:pP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চিত্রের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অক্ষ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আলোক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কেন্দ্র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ফোকাস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, </a:t>
            </a:r>
          </a:p>
          <a:p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  ও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ফোকাস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Blip>
                <a:blip r:embed="rId3"/>
              </a:buBlip>
            </a:pP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লেন্সের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ওপর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পতিত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রশ্মি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চিত্রের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প্রদান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Frame 11"/>
          <p:cNvSpPr/>
          <p:nvPr/>
        </p:nvSpPr>
        <p:spPr>
          <a:xfrm>
            <a:off x="1828800" y="152400"/>
            <a:ext cx="5715000" cy="1219200"/>
          </a:xfrm>
          <a:prstGeom prst="frame">
            <a:avLst/>
          </a:prstGeom>
          <a:solidFill>
            <a:srgbClr val="FFC000"/>
          </a:solidFill>
          <a:ln w="79375" cmpd="tri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 smtClean="0">
                <a:solidFill>
                  <a:srgbClr val="2F09D1"/>
                </a:solidFill>
                <a:latin typeface="NikoshBAN" pitchFamily="2" charset="0"/>
                <a:cs typeface="NikoshBAN" pitchFamily="2" charset="0"/>
              </a:rPr>
              <a:t>শি</a:t>
            </a:r>
            <a:r>
              <a:rPr lang="en-US" sz="7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sz="72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72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ফ</a:t>
            </a:r>
            <a:r>
              <a:rPr lang="en-US" sz="7200" b="1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ল</a:t>
            </a:r>
            <a:endParaRPr lang="en-US" sz="7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8853327" cy="6788116"/>
            <a:chOff x="0" y="0"/>
            <a:chExt cx="8853327" cy="6788116"/>
          </a:xfrm>
        </p:grpSpPr>
        <p:pic>
          <p:nvPicPr>
            <p:cNvPr id="2" name="Picture 1" descr="imagezfs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4476161" cy="3352800"/>
            </a:xfrm>
            <a:prstGeom prst="rect">
              <a:avLst/>
            </a:prstGeom>
          </p:spPr>
        </p:pic>
        <p:pic>
          <p:nvPicPr>
            <p:cNvPr id="3" name="Picture 2" descr="indedfvx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19600" y="0"/>
              <a:ext cx="4433727" cy="3429000"/>
            </a:xfrm>
            <a:prstGeom prst="rect">
              <a:avLst/>
            </a:prstGeom>
          </p:spPr>
        </p:pic>
        <p:pic>
          <p:nvPicPr>
            <p:cNvPr id="4" name="Picture 3" descr="imagxcbxces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4800" y="3581399"/>
              <a:ext cx="2362200" cy="3206717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3124200" y="4038600"/>
            <a:ext cx="5410200" cy="1938992"/>
          </a:xfrm>
          <a:prstGeom prst="rect">
            <a:avLst/>
          </a:prstGeom>
          <a:solidFill>
            <a:srgbClr val="FFFF00"/>
          </a:solidFill>
          <a:ln w="130175" cmpd="tri">
            <a:solidFill>
              <a:srgbClr val="FF0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latin typeface="NikoshBAN" pitchFamily="2" charset="0"/>
                <a:cs typeface="NikoshBAN" pitchFamily="2" charset="0"/>
              </a:rPr>
              <a:t>ছবিগুলোর</a:t>
            </a:r>
            <a:r>
              <a:rPr lang="en-US" sz="6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atin typeface="NikoshBAN" pitchFamily="2" charset="0"/>
                <a:cs typeface="NikoshBAN" pitchFamily="2" charset="0"/>
              </a:rPr>
              <a:t>দিকে</a:t>
            </a:r>
            <a:r>
              <a:rPr lang="en-US" sz="6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6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60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85720" y="357166"/>
            <a:ext cx="8358188" cy="4214812"/>
          </a:xfrm>
          <a:prstGeom prst="ellipse">
            <a:avLst/>
          </a:prstGeom>
          <a:solidFill>
            <a:srgbClr val="FFC000"/>
          </a:solidFill>
          <a:ln w="184150" cmpd="tri">
            <a:solidFill>
              <a:srgbClr val="C00000"/>
            </a:solidFill>
            <a:prstDash val="sysDash"/>
          </a:ln>
          <a:effectLst>
            <a:reflection blurRad="6350" stA="50000" endA="295" endPos="920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900" b="1" u="sng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লেন্স</a:t>
            </a:r>
            <a:endParaRPr lang="en-US" sz="199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0px-Lens_types.svg.png"/>
          <p:cNvPicPr>
            <a:picLocks noChangeAspect="1"/>
          </p:cNvPicPr>
          <p:nvPr/>
        </p:nvPicPr>
        <p:blipFill>
          <a:blip r:embed="rId2"/>
          <a:srcRect t="8333" b="10000"/>
          <a:stretch>
            <a:fillRect/>
          </a:stretch>
        </p:blipFill>
        <p:spPr>
          <a:xfrm>
            <a:off x="838200" y="0"/>
            <a:ext cx="7359357" cy="426720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1524000" y="2057400"/>
            <a:ext cx="2514600" cy="2990910"/>
            <a:chOff x="1524000" y="2057400"/>
            <a:chExt cx="2514600" cy="2990910"/>
          </a:xfrm>
        </p:grpSpPr>
        <p:sp>
          <p:nvSpPr>
            <p:cNvPr id="3" name="Bent Arrow 2"/>
            <p:cNvSpPr/>
            <p:nvPr/>
          </p:nvSpPr>
          <p:spPr>
            <a:xfrm>
              <a:off x="1524000" y="2133600"/>
              <a:ext cx="457200" cy="2743200"/>
            </a:xfrm>
            <a:prstGeom prst="bentArrow">
              <a:avLst>
                <a:gd name="adj1" fmla="val 25000"/>
                <a:gd name="adj2" fmla="val 25833"/>
                <a:gd name="adj3" fmla="val 23333"/>
                <a:gd name="adj4" fmla="val 43750"/>
              </a:avLst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" name="Bent Arrow 3"/>
            <p:cNvSpPr/>
            <p:nvPr/>
          </p:nvSpPr>
          <p:spPr>
            <a:xfrm flipH="1">
              <a:off x="3505200" y="2057400"/>
              <a:ext cx="533400" cy="2743200"/>
            </a:xfrm>
            <a:prstGeom prst="bentArrow">
              <a:avLst>
                <a:gd name="adj1" fmla="val 25000"/>
                <a:gd name="adj2" fmla="val 25833"/>
                <a:gd name="adj3" fmla="val 23333"/>
                <a:gd name="adj4" fmla="val 43750"/>
              </a:avLst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828800" y="4648200"/>
              <a:ext cx="1905000" cy="400110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dirty="0" err="1" smtClean="0">
                  <a:latin typeface="NikoshBAN" pitchFamily="2" charset="0"/>
                  <a:cs typeface="NikoshBAN" pitchFamily="2" charset="0"/>
                </a:rPr>
                <a:t>দুইটি</a:t>
              </a:r>
              <a:r>
                <a:rPr lang="en-US" sz="20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b="1" dirty="0" err="1" smtClean="0">
                  <a:latin typeface="NikoshBAN" pitchFamily="2" charset="0"/>
                  <a:cs typeface="NikoshBAN" pitchFamily="2" charset="0"/>
                </a:rPr>
                <a:t>গোলকীয়</a:t>
              </a:r>
              <a:r>
                <a:rPr lang="en-US" sz="20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b="1" dirty="0" err="1" smtClean="0">
                  <a:latin typeface="NikoshBAN" pitchFamily="2" charset="0"/>
                  <a:cs typeface="NikoshBAN" pitchFamily="2" charset="0"/>
                </a:rPr>
                <a:t>পৃষ্ঠ</a:t>
              </a:r>
              <a:endParaRPr lang="en-US" sz="2000" b="1" dirty="0"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7" name="Picture 6" descr="200px-Lens_types.svg.png"/>
          <p:cNvPicPr>
            <a:picLocks noChangeAspect="1"/>
          </p:cNvPicPr>
          <p:nvPr/>
        </p:nvPicPr>
        <p:blipFill>
          <a:blip r:embed="rId2"/>
          <a:srcRect t="8333" b="10000"/>
          <a:stretch>
            <a:fillRect/>
          </a:stretch>
        </p:blipFill>
        <p:spPr>
          <a:xfrm>
            <a:off x="762000" y="0"/>
            <a:ext cx="7359357" cy="42672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4724400" y="2057400"/>
            <a:ext cx="2514600" cy="2990910"/>
            <a:chOff x="1524000" y="2057400"/>
            <a:chExt cx="2514600" cy="2990910"/>
          </a:xfrm>
        </p:grpSpPr>
        <p:sp>
          <p:nvSpPr>
            <p:cNvPr id="9" name="Bent Arrow 8"/>
            <p:cNvSpPr/>
            <p:nvPr/>
          </p:nvSpPr>
          <p:spPr>
            <a:xfrm>
              <a:off x="1524000" y="2133600"/>
              <a:ext cx="457200" cy="2743200"/>
            </a:xfrm>
            <a:prstGeom prst="bentArrow">
              <a:avLst>
                <a:gd name="adj1" fmla="val 25000"/>
                <a:gd name="adj2" fmla="val 25833"/>
                <a:gd name="adj3" fmla="val 23333"/>
                <a:gd name="adj4" fmla="val 43750"/>
              </a:avLst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Bent Arrow 9"/>
            <p:cNvSpPr/>
            <p:nvPr/>
          </p:nvSpPr>
          <p:spPr>
            <a:xfrm flipH="1">
              <a:off x="3505200" y="2057400"/>
              <a:ext cx="533400" cy="2743200"/>
            </a:xfrm>
            <a:prstGeom prst="bentArrow">
              <a:avLst>
                <a:gd name="adj1" fmla="val 25000"/>
                <a:gd name="adj2" fmla="val 25833"/>
                <a:gd name="adj3" fmla="val 23333"/>
                <a:gd name="adj4" fmla="val 43750"/>
              </a:avLst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828800" y="4648200"/>
              <a:ext cx="1905000" cy="400110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dirty="0" err="1" smtClean="0">
                  <a:latin typeface="NikoshBAN" pitchFamily="2" charset="0"/>
                  <a:cs typeface="NikoshBAN" pitchFamily="2" charset="0"/>
                </a:rPr>
                <a:t>দুইটি</a:t>
              </a:r>
              <a:r>
                <a:rPr lang="en-US" sz="20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b="1" dirty="0" err="1" smtClean="0">
                  <a:latin typeface="NikoshBAN" pitchFamily="2" charset="0"/>
                  <a:cs typeface="NikoshBAN" pitchFamily="2" charset="0"/>
                </a:rPr>
                <a:t>গোলকীয়</a:t>
              </a:r>
              <a:r>
                <a:rPr lang="en-US" sz="20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b="1" dirty="0" err="1" smtClean="0">
                  <a:latin typeface="NikoshBAN" pitchFamily="2" charset="0"/>
                  <a:cs typeface="NikoshBAN" pitchFamily="2" charset="0"/>
                </a:rPr>
                <a:t>পৃষ্ঠ</a:t>
              </a:r>
              <a:endParaRPr lang="en-US" sz="2000" b="1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562600" y="304800"/>
            <a:ext cx="3429000" cy="461665"/>
            <a:chOff x="914400" y="5715000"/>
            <a:chExt cx="3429000" cy="461665"/>
          </a:xfrm>
        </p:grpSpPr>
        <p:sp>
          <p:nvSpPr>
            <p:cNvPr id="12" name="Right Arrow 11"/>
            <p:cNvSpPr/>
            <p:nvPr/>
          </p:nvSpPr>
          <p:spPr>
            <a:xfrm>
              <a:off x="914400" y="5867400"/>
              <a:ext cx="1600200" cy="304800"/>
            </a:xfrm>
            <a:prstGeom prst="rightArrow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590800" y="5715000"/>
              <a:ext cx="1752600" cy="461665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>
                  <a:latin typeface="NikoshBAN" pitchFamily="2" charset="0"/>
                  <a:cs typeface="NikoshBAN" pitchFamily="2" charset="0"/>
                </a:rPr>
                <a:t>সীমাবদ্ধ</a:t>
              </a:r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dirty="0" err="1" smtClean="0">
                  <a:latin typeface="NikoshBAN" pitchFamily="2" charset="0"/>
                  <a:cs typeface="NikoshBAN" pitchFamily="2" charset="0"/>
                </a:rPr>
                <a:t>ক্ষেত্র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0" y="1066800"/>
            <a:ext cx="3048000" cy="461665"/>
            <a:chOff x="2286000" y="5715000"/>
            <a:chExt cx="2819400" cy="461665"/>
          </a:xfrm>
        </p:grpSpPr>
        <p:sp>
          <p:nvSpPr>
            <p:cNvPr id="17" name="Right Arrow 16"/>
            <p:cNvSpPr/>
            <p:nvPr/>
          </p:nvSpPr>
          <p:spPr>
            <a:xfrm rot="10800000">
              <a:off x="3766185" y="5791200"/>
              <a:ext cx="1339215" cy="309265"/>
            </a:xfrm>
            <a:prstGeom prst="rightArrow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286000" y="5715000"/>
              <a:ext cx="1426994" cy="461665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rgbClr val="FF0000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sz="2400" dirty="0" err="1" smtClean="0">
                  <a:latin typeface="NikoshBAN" pitchFamily="2" charset="0"/>
                  <a:cs typeface="NikoshBAN" pitchFamily="2" charset="0"/>
                </a:rPr>
                <a:t>সীমাবদ্ধ</a:t>
              </a:r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dirty="0" err="1" smtClean="0">
                  <a:latin typeface="NikoshBAN" pitchFamily="2" charset="0"/>
                  <a:cs typeface="NikoshBAN" pitchFamily="2" charset="0"/>
                </a:rPr>
                <a:t>ক্ষেত্র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828800" y="5486400"/>
            <a:ext cx="6248400" cy="707886"/>
          </a:xfrm>
          <a:prstGeom prst="rect">
            <a:avLst/>
          </a:prstGeom>
          <a:solidFill>
            <a:srgbClr val="FFC000"/>
          </a:solidFill>
          <a:ln w="7620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লেন্স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8600" y="152400"/>
            <a:ext cx="1066800" cy="646331"/>
          </a:xfrm>
          <a:prstGeom prst="rect">
            <a:avLst/>
          </a:prstGeom>
          <a:solidFill>
            <a:srgbClr val="2F09D1"/>
          </a:solidFill>
          <a:ln w="571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লেন্স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600200" y="381000"/>
            <a:ext cx="6477001" cy="2819400"/>
            <a:chOff x="1600200" y="381000"/>
            <a:chExt cx="6477001" cy="2819400"/>
          </a:xfrm>
        </p:grpSpPr>
        <p:pic>
          <p:nvPicPr>
            <p:cNvPr id="2" name="Picture 1" descr="image s.jpg"/>
            <p:cNvPicPr>
              <a:picLocks noChangeAspect="1"/>
            </p:cNvPicPr>
            <p:nvPr/>
          </p:nvPicPr>
          <p:blipFill>
            <a:blip r:embed="rId2"/>
            <a:srcRect t="14286" r="89067" b="12245"/>
            <a:stretch>
              <a:fillRect/>
            </a:stretch>
          </p:blipFill>
          <p:spPr>
            <a:xfrm>
              <a:off x="1600200" y="457200"/>
              <a:ext cx="914400" cy="2743200"/>
            </a:xfrm>
            <a:prstGeom prst="rect">
              <a:avLst/>
            </a:prstGeom>
          </p:spPr>
        </p:pic>
        <p:pic>
          <p:nvPicPr>
            <p:cNvPr id="3" name="Picture 2" descr="image0xzcz01.gif"/>
            <p:cNvPicPr>
              <a:picLocks noChangeAspect="1"/>
            </p:cNvPicPr>
            <p:nvPr/>
          </p:nvPicPr>
          <p:blipFill>
            <a:blip r:embed="rId3"/>
            <a:srcRect t="4167" r="62317" b="20833"/>
            <a:stretch>
              <a:fillRect/>
            </a:stretch>
          </p:blipFill>
          <p:spPr>
            <a:xfrm>
              <a:off x="5943600" y="381000"/>
              <a:ext cx="2133601" cy="2743200"/>
            </a:xfrm>
            <a:prstGeom prst="rect">
              <a:avLst/>
            </a:prstGeom>
          </p:spPr>
        </p:pic>
      </p:grpSp>
      <p:sp>
        <p:nvSpPr>
          <p:cNvPr id="4" name="TextBox 3"/>
          <p:cNvSpPr txBox="1"/>
          <p:nvPr/>
        </p:nvSpPr>
        <p:spPr>
          <a:xfrm>
            <a:off x="762000" y="3733800"/>
            <a:ext cx="6400800" cy="646331"/>
          </a:xfrm>
          <a:prstGeom prst="rect">
            <a:avLst/>
          </a:prstGeom>
          <a:solidFill>
            <a:srgbClr val="FFC000"/>
          </a:solidFill>
          <a:ln w="98425" cmpd="tri">
            <a:solidFill>
              <a:srgbClr val="FF0066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দুটোর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তুলনামূলক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029200"/>
            <a:ext cx="6324600" cy="646331"/>
          </a:xfrm>
          <a:prstGeom prst="rect">
            <a:avLst/>
          </a:prstGeom>
          <a:solidFill>
            <a:srgbClr val="FFC000"/>
          </a:solidFill>
          <a:ln w="92075">
            <a:solidFill>
              <a:srgbClr val="FF0066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লেন্স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152400"/>
            <a:ext cx="1066800" cy="646331"/>
          </a:xfrm>
          <a:prstGeom prst="rect">
            <a:avLst/>
          </a:prstGeom>
          <a:solidFill>
            <a:srgbClr val="2F09D1"/>
          </a:solidFill>
          <a:ln w="571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লেন্স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image s.jpg"/>
          <p:cNvPicPr>
            <a:picLocks noChangeAspect="1"/>
          </p:cNvPicPr>
          <p:nvPr/>
        </p:nvPicPr>
        <p:blipFill>
          <a:blip r:embed="rId2"/>
          <a:srcRect l="11905" t="20000" r="67262" b="8444"/>
          <a:stretch>
            <a:fillRect/>
          </a:stretch>
        </p:blipFill>
        <p:spPr>
          <a:xfrm>
            <a:off x="1600200" y="4800600"/>
            <a:ext cx="1143000" cy="1905000"/>
          </a:xfrm>
          <a:prstGeom prst="rect">
            <a:avLst/>
          </a:prstGeom>
        </p:spPr>
      </p:pic>
      <p:pic>
        <p:nvPicPr>
          <p:cNvPr id="14" name="Picture 13" descr="image s.jpg"/>
          <p:cNvPicPr>
            <a:picLocks noChangeAspect="1"/>
          </p:cNvPicPr>
          <p:nvPr/>
        </p:nvPicPr>
        <p:blipFill>
          <a:blip r:embed="rId2"/>
          <a:srcRect t="14286" r="89067" b="12245"/>
          <a:stretch>
            <a:fillRect/>
          </a:stretch>
        </p:blipFill>
        <p:spPr>
          <a:xfrm>
            <a:off x="381000" y="4800600"/>
            <a:ext cx="914400" cy="1828800"/>
          </a:xfrm>
          <a:prstGeom prst="rect">
            <a:avLst/>
          </a:prstGeom>
        </p:spPr>
      </p:pic>
      <p:pic>
        <p:nvPicPr>
          <p:cNvPr id="15" name="Picture 14" descr="image s.jpg"/>
          <p:cNvPicPr>
            <a:picLocks noChangeAspect="1"/>
          </p:cNvPicPr>
          <p:nvPr/>
        </p:nvPicPr>
        <p:blipFill>
          <a:blip r:embed="rId2"/>
          <a:srcRect l="29190" t="15385" r="50206" b="11538"/>
          <a:stretch>
            <a:fillRect/>
          </a:stretch>
        </p:blipFill>
        <p:spPr>
          <a:xfrm>
            <a:off x="3048000" y="4800600"/>
            <a:ext cx="1066800" cy="1828800"/>
          </a:xfrm>
          <a:prstGeom prst="rect">
            <a:avLst/>
          </a:prstGeom>
        </p:spPr>
      </p:pic>
      <p:pic>
        <p:nvPicPr>
          <p:cNvPr id="16" name="Picture 15" descr="image s.jpg"/>
          <p:cNvPicPr>
            <a:picLocks noChangeAspect="1"/>
          </p:cNvPicPr>
          <p:nvPr/>
        </p:nvPicPr>
        <p:blipFill>
          <a:blip r:embed="rId2"/>
          <a:srcRect l="46360" t="15385" r="31318" b="11538"/>
          <a:stretch>
            <a:fillRect/>
          </a:stretch>
        </p:blipFill>
        <p:spPr>
          <a:xfrm>
            <a:off x="7772400" y="4800600"/>
            <a:ext cx="990600" cy="1752600"/>
          </a:xfrm>
          <a:prstGeom prst="rect">
            <a:avLst/>
          </a:prstGeom>
        </p:spPr>
      </p:pic>
      <p:pic>
        <p:nvPicPr>
          <p:cNvPr id="17" name="Picture 16" descr="lens-shapes.jpg"/>
          <p:cNvPicPr>
            <a:picLocks noChangeAspect="1"/>
          </p:cNvPicPr>
          <p:nvPr/>
        </p:nvPicPr>
        <p:blipFill>
          <a:blip r:embed="rId3"/>
          <a:srcRect l="36000" r="48000" b="23913"/>
          <a:stretch>
            <a:fillRect/>
          </a:stretch>
        </p:blipFill>
        <p:spPr>
          <a:xfrm>
            <a:off x="5105400" y="4800600"/>
            <a:ext cx="1066800" cy="1752600"/>
          </a:xfrm>
          <a:prstGeom prst="rect">
            <a:avLst/>
          </a:prstGeom>
        </p:spPr>
      </p:pic>
      <p:pic>
        <p:nvPicPr>
          <p:cNvPr id="19" name="Picture 18" descr="image0xzcz01.gif"/>
          <p:cNvPicPr>
            <a:picLocks noChangeAspect="1"/>
          </p:cNvPicPr>
          <p:nvPr/>
        </p:nvPicPr>
        <p:blipFill>
          <a:blip r:embed="rId4"/>
          <a:srcRect l="33704" r="32593" b="17391"/>
          <a:stretch>
            <a:fillRect/>
          </a:stretch>
        </p:blipFill>
        <p:spPr>
          <a:xfrm>
            <a:off x="6553200" y="4800600"/>
            <a:ext cx="914400" cy="1752600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228600" y="3048000"/>
            <a:ext cx="8686800" cy="1752600"/>
            <a:chOff x="228600" y="3048000"/>
            <a:chExt cx="8686800" cy="1752600"/>
          </a:xfrm>
        </p:grpSpPr>
        <p:cxnSp>
          <p:nvCxnSpPr>
            <p:cNvPr id="4" name="Straight Arrow Connector 3"/>
            <p:cNvCxnSpPr>
              <a:stCxn id="2" idx="2"/>
            </p:cNvCxnSpPr>
            <p:nvPr/>
          </p:nvCxnSpPr>
          <p:spPr>
            <a:xfrm rot="5400000">
              <a:off x="1524000" y="3581400"/>
              <a:ext cx="914400" cy="1588"/>
            </a:xfrm>
            <a:prstGeom prst="straightConnector1">
              <a:avLst/>
            </a:prstGeom>
            <a:ln w="76200">
              <a:solidFill>
                <a:srgbClr val="FF006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228600" y="4038600"/>
              <a:ext cx="3962400" cy="1588"/>
            </a:xfrm>
            <a:prstGeom prst="line">
              <a:avLst/>
            </a:prstGeom>
            <a:ln w="76200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rot="5400000">
              <a:off x="6934994" y="3504406"/>
              <a:ext cx="914400" cy="1588"/>
            </a:xfrm>
            <a:prstGeom prst="straightConnector1">
              <a:avLst/>
            </a:prstGeom>
            <a:ln w="76200">
              <a:solidFill>
                <a:srgbClr val="FF006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4953000" y="4038600"/>
              <a:ext cx="3962400" cy="1588"/>
            </a:xfrm>
            <a:prstGeom prst="line">
              <a:avLst/>
            </a:prstGeom>
            <a:ln w="76200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rot="5400000">
              <a:off x="496094" y="4456906"/>
              <a:ext cx="685800" cy="1588"/>
            </a:xfrm>
            <a:prstGeom prst="straightConnector1">
              <a:avLst/>
            </a:prstGeom>
            <a:ln w="76200">
              <a:solidFill>
                <a:srgbClr val="FF006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rot="5400000">
              <a:off x="1791494" y="4456906"/>
              <a:ext cx="685800" cy="1588"/>
            </a:xfrm>
            <a:prstGeom prst="straightConnector1">
              <a:avLst/>
            </a:prstGeom>
            <a:ln w="76200">
              <a:solidFill>
                <a:srgbClr val="FF006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rot="5400000">
              <a:off x="3239294" y="4456906"/>
              <a:ext cx="685800" cy="1588"/>
            </a:xfrm>
            <a:prstGeom prst="straightConnector1">
              <a:avLst/>
            </a:prstGeom>
            <a:ln w="76200">
              <a:solidFill>
                <a:srgbClr val="FF006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rot="5400000">
              <a:off x="5372894" y="4456906"/>
              <a:ext cx="685800" cy="1588"/>
            </a:xfrm>
            <a:prstGeom prst="straightConnector1">
              <a:avLst/>
            </a:prstGeom>
            <a:ln w="76200">
              <a:solidFill>
                <a:srgbClr val="FF006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rot="5400000">
              <a:off x="6668294" y="4456906"/>
              <a:ext cx="685800" cy="1588"/>
            </a:xfrm>
            <a:prstGeom prst="straightConnector1">
              <a:avLst/>
            </a:prstGeom>
            <a:ln w="76200">
              <a:solidFill>
                <a:srgbClr val="FF006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rot="5400000">
              <a:off x="8039894" y="4456906"/>
              <a:ext cx="685800" cy="1588"/>
            </a:xfrm>
            <a:prstGeom prst="straightConnector1">
              <a:avLst/>
            </a:prstGeom>
            <a:ln w="76200">
              <a:solidFill>
                <a:srgbClr val="FF006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685800" y="762000"/>
            <a:ext cx="5414664" cy="1752601"/>
            <a:chOff x="685800" y="762000"/>
            <a:chExt cx="5414664" cy="1752601"/>
          </a:xfrm>
        </p:grpSpPr>
        <p:sp>
          <p:nvSpPr>
            <p:cNvPr id="26" name="TextBox 25"/>
            <p:cNvSpPr txBox="1"/>
            <p:nvPr/>
          </p:nvSpPr>
          <p:spPr>
            <a:xfrm rot="5400000">
              <a:off x="154632" y="1293168"/>
              <a:ext cx="15240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>
                  <a:latin typeface="NikoshBAN" pitchFamily="2" charset="0"/>
                  <a:cs typeface="NikoshBAN" pitchFamily="2" charset="0"/>
                </a:rPr>
                <a:t>উত্তল</a:t>
              </a:r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dirty="0" err="1" smtClean="0">
                  <a:latin typeface="NikoshBAN" pitchFamily="2" charset="0"/>
                  <a:cs typeface="NikoshBAN" pitchFamily="2" charset="0"/>
                </a:rPr>
                <a:t>লেন্স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 rot="5400000">
              <a:off x="5031432" y="1445568"/>
              <a:ext cx="1676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>
                  <a:latin typeface="NikoshBAN" pitchFamily="2" charset="0"/>
                  <a:cs typeface="NikoshBAN" pitchFamily="2" charset="0"/>
                </a:rPr>
                <a:t>অবতল</a:t>
              </a:r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dirty="0" err="1" smtClean="0">
                  <a:latin typeface="NikoshBAN" pitchFamily="2" charset="0"/>
                  <a:cs typeface="NikoshBAN" pitchFamily="2" charset="0"/>
                </a:rPr>
                <a:t>লেন্স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524000" y="304800"/>
            <a:ext cx="6858001" cy="2819400"/>
            <a:chOff x="1524000" y="304800"/>
            <a:chExt cx="6858001" cy="2819400"/>
          </a:xfrm>
        </p:grpSpPr>
        <p:grpSp>
          <p:nvGrpSpPr>
            <p:cNvPr id="21" name="Group 20"/>
            <p:cNvGrpSpPr/>
            <p:nvPr/>
          </p:nvGrpSpPr>
          <p:grpSpPr>
            <a:xfrm>
              <a:off x="1524000" y="304800"/>
              <a:ext cx="6858001" cy="2819400"/>
              <a:chOff x="1524000" y="304800"/>
              <a:chExt cx="6858001" cy="2819400"/>
            </a:xfrm>
          </p:grpSpPr>
          <p:pic>
            <p:nvPicPr>
              <p:cNvPr id="2" name="Picture 1" descr="image s.jpg"/>
              <p:cNvPicPr>
                <a:picLocks noChangeAspect="1"/>
              </p:cNvPicPr>
              <p:nvPr/>
            </p:nvPicPr>
            <p:blipFill>
              <a:blip r:embed="rId2"/>
              <a:srcRect t="14286" r="89067" b="12245"/>
              <a:stretch>
                <a:fillRect/>
              </a:stretch>
            </p:blipFill>
            <p:spPr>
              <a:xfrm>
                <a:off x="1524000" y="381000"/>
                <a:ext cx="914400" cy="2743200"/>
              </a:xfrm>
              <a:prstGeom prst="rect">
                <a:avLst/>
              </a:prstGeom>
            </p:spPr>
          </p:pic>
          <p:pic>
            <p:nvPicPr>
              <p:cNvPr id="8" name="Picture 7" descr="image0xzcz01.gif"/>
              <p:cNvPicPr>
                <a:picLocks noChangeAspect="1"/>
              </p:cNvPicPr>
              <p:nvPr/>
            </p:nvPicPr>
            <p:blipFill>
              <a:blip r:embed="rId4"/>
              <a:srcRect t="4167" r="62317" b="20833"/>
              <a:stretch>
                <a:fillRect/>
              </a:stretch>
            </p:blipFill>
            <p:spPr>
              <a:xfrm>
                <a:off x="6248400" y="304800"/>
                <a:ext cx="2133601" cy="2743200"/>
              </a:xfrm>
              <a:prstGeom prst="rect">
                <a:avLst/>
              </a:prstGeom>
            </p:spPr>
          </p:pic>
        </p:grpSp>
        <p:sp>
          <p:nvSpPr>
            <p:cNvPr id="31" name="Oval 30"/>
            <p:cNvSpPr/>
            <p:nvPr/>
          </p:nvSpPr>
          <p:spPr>
            <a:xfrm>
              <a:off x="2743200" y="1066800"/>
              <a:ext cx="2667000" cy="1752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 smtClean="0">
                  <a:solidFill>
                    <a:srgbClr val="2F09D1"/>
                  </a:solidFill>
                  <a:latin typeface="NikoshBAN" pitchFamily="2" charset="0"/>
                  <a:cs typeface="NikoshBAN" pitchFamily="2" charset="0"/>
                </a:rPr>
                <a:t>লেন্সের</a:t>
              </a:r>
              <a:r>
                <a:rPr lang="en-US" sz="2800" b="1" dirty="0" smtClean="0">
                  <a:solidFill>
                    <a:srgbClr val="2F09D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solidFill>
                    <a:srgbClr val="2F09D1"/>
                  </a:solidFill>
                  <a:latin typeface="NikoshBAN" pitchFamily="2" charset="0"/>
                  <a:cs typeface="NikoshBAN" pitchFamily="2" charset="0"/>
                </a:rPr>
                <a:t>শ্রেণি</a:t>
              </a:r>
              <a:r>
                <a:rPr lang="en-US" sz="2800" b="1" dirty="0" smtClean="0">
                  <a:solidFill>
                    <a:srgbClr val="2F09D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solidFill>
                    <a:srgbClr val="2F09D1"/>
                  </a:solidFill>
                  <a:latin typeface="NikoshBAN" pitchFamily="2" charset="0"/>
                  <a:cs typeface="NikoshBAN" pitchFamily="2" charset="0"/>
                </a:rPr>
                <a:t>বিভাগ</a:t>
              </a:r>
              <a:endParaRPr lang="en-US" sz="2800" b="1" dirty="0">
                <a:solidFill>
                  <a:srgbClr val="2F09D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228600" y="152400"/>
            <a:ext cx="1066800" cy="646331"/>
          </a:xfrm>
          <a:prstGeom prst="rect">
            <a:avLst/>
          </a:prstGeom>
          <a:solidFill>
            <a:srgbClr val="2F09D1"/>
          </a:solidFill>
          <a:ln w="571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লেন্স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895600" y="4724400"/>
            <a:ext cx="3124200" cy="769441"/>
          </a:xfrm>
          <a:prstGeom prst="rect">
            <a:avLst/>
          </a:prstGeom>
          <a:solidFill>
            <a:srgbClr val="00B0F0"/>
          </a:solidFill>
          <a:ln w="123825" cmpd="tri">
            <a:solidFill>
              <a:srgbClr val="FF0066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অক্ষ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0" y="990600"/>
            <a:ext cx="9067800" cy="3048000"/>
            <a:chOff x="0" y="990600"/>
            <a:chExt cx="9067800" cy="3048000"/>
          </a:xfrm>
        </p:grpSpPr>
        <p:pic>
          <p:nvPicPr>
            <p:cNvPr id="2" name="Picture 1" descr="lens-shapes.jpg"/>
            <p:cNvPicPr>
              <a:picLocks noChangeAspect="1"/>
            </p:cNvPicPr>
            <p:nvPr/>
          </p:nvPicPr>
          <p:blipFill>
            <a:blip r:embed="rId2"/>
            <a:srcRect l="19746" t="7317" r="63200" b="24390"/>
            <a:stretch>
              <a:fillRect/>
            </a:stretch>
          </p:blipFill>
          <p:spPr>
            <a:xfrm>
              <a:off x="1219200" y="990600"/>
              <a:ext cx="2068286" cy="3048000"/>
            </a:xfrm>
            <a:prstGeom prst="rect">
              <a:avLst/>
            </a:prstGeom>
          </p:spPr>
        </p:pic>
        <p:sp>
          <p:nvSpPr>
            <p:cNvPr id="5" name="Left-Right Arrow 4"/>
            <p:cNvSpPr/>
            <p:nvPr/>
          </p:nvSpPr>
          <p:spPr>
            <a:xfrm>
              <a:off x="76200" y="2438400"/>
              <a:ext cx="4800600" cy="152400"/>
            </a:xfrm>
            <a:prstGeom prst="leftRightArrow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0" y="2590800"/>
              <a:ext cx="990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C</a:t>
              </a:r>
              <a:r>
                <a:rPr lang="en-US" sz="2000" dirty="0" smtClean="0"/>
                <a:t>1</a:t>
              </a:r>
              <a:endParaRPr lang="en-US" sz="32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343400" y="2667000"/>
              <a:ext cx="609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C</a:t>
              </a:r>
              <a:r>
                <a:rPr lang="en-US" sz="2000" dirty="0" smtClean="0"/>
                <a:t>2</a:t>
              </a:r>
              <a:endParaRPr lang="en-US" sz="3200" dirty="0"/>
            </a:p>
          </p:txBody>
        </p:sp>
        <p:pic>
          <p:nvPicPr>
            <p:cNvPr id="4" name="Picture 3" descr="200px-Lens_types.svg.png"/>
            <p:cNvPicPr>
              <a:picLocks noChangeAspect="1"/>
            </p:cNvPicPr>
            <p:nvPr/>
          </p:nvPicPr>
          <p:blipFill>
            <a:blip r:embed="rId3"/>
            <a:srcRect l="44778" t="8889" r="6311" b="11111"/>
            <a:stretch>
              <a:fillRect/>
            </a:stretch>
          </p:blipFill>
          <p:spPr>
            <a:xfrm>
              <a:off x="6172200" y="1066800"/>
              <a:ext cx="2362200" cy="274320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8458200" y="2667000"/>
              <a:ext cx="609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C</a:t>
              </a:r>
              <a:r>
                <a:rPr lang="en-US" sz="2000" dirty="0" smtClean="0"/>
                <a:t>2</a:t>
              </a:r>
              <a:endParaRPr lang="en-US" sz="32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257800" y="2667000"/>
              <a:ext cx="685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C</a:t>
              </a:r>
              <a:r>
                <a:rPr lang="en-US" sz="2000" dirty="0" smtClean="0"/>
                <a:t>1</a:t>
              </a:r>
              <a:endParaRPr lang="en-US" sz="3200" dirty="0"/>
            </a:p>
          </p:txBody>
        </p:sp>
        <p:sp>
          <p:nvSpPr>
            <p:cNvPr id="16" name="Left-Right Arrow 15"/>
            <p:cNvSpPr/>
            <p:nvPr/>
          </p:nvSpPr>
          <p:spPr>
            <a:xfrm>
              <a:off x="5257800" y="2438400"/>
              <a:ext cx="3733800" cy="152400"/>
            </a:xfrm>
            <a:prstGeom prst="leftRightArrow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Oval 17"/>
          <p:cNvSpPr/>
          <p:nvPr/>
        </p:nvSpPr>
        <p:spPr>
          <a:xfrm>
            <a:off x="228600" y="2286000"/>
            <a:ext cx="381000" cy="381000"/>
          </a:xfrm>
          <a:prstGeom prst="ellipse">
            <a:avLst/>
          </a:prstGeom>
          <a:solidFill>
            <a:srgbClr val="FF0000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152400"/>
            <a:ext cx="1066800" cy="646331"/>
          </a:xfrm>
          <a:prstGeom prst="rect">
            <a:avLst/>
          </a:prstGeom>
          <a:solidFill>
            <a:srgbClr val="2F09D1"/>
          </a:solidFill>
          <a:ln w="571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লেন্স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3" presetClass="pat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0.92917 0.0055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5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 animBg="1"/>
      <p:bldP spid="18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0" y="228600"/>
            <a:ext cx="9144000" cy="3352800"/>
            <a:chOff x="0" y="228600"/>
            <a:chExt cx="9144000" cy="3352800"/>
          </a:xfrm>
        </p:grpSpPr>
        <p:grpSp>
          <p:nvGrpSpPr>
            <p:cNvPr id="32" name="Group 31"/>
            <p:cNvGrpSpPr/>
            <p:nvPr/>
          </p:nvGrpSpPr>
          <p:grpSpPr>
            <a:xfrm>
              <a:off x="0" y="228600"/>
              <a:ext cx="4343400" cy="3352800"/>
              <a:chOff x="0" y="228600"/>
              <a:chExt cx="4343400" cy="3352800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0" y="228600"/>
                <a:ext cx="4343400" cy="3352800"/>
                <a:chOff x="0" y="228600"/>
                <a:chExt cx="4343400" cy="3352800"/>
              </a:xfrm>
            </p:grpSpPr>
            <p:grpSp>
              <p:nvGrpSpPr>
                <p:cNvPr id="2" name="Group 1"/>
                <p:cNvGrpSpPr/>
                <p:nvPr/>
              </p:nvGrpSpPr>
              <p:grpSpPr>
                <a:xfrm>
                  <a:off x="0" y="228600"/>
                  <a:ext cx="4343400" cy="3352800"/>
                  <a:chOff x="0" y="990600"/>
                  <a:chExt cx="5041447" cy="3048000"/>
                </a:xfrm>
              </p:grpSpPr>
              <p:pic>
                <p:nvPicPr>
                  <p:cNvPr id="3" name="Picture 2" descr="lens-shapes.jpg"/>
                  <p:cNvPicPr>
                    <a:picLocks noChangeAspect="1"/>
                  </p:cNvPicPr>
                  <p:nvPr/>
                </p:nvPicPr>
                <p:blipFill>
                  <a:blip r:embed="rId2"/>
                  <a:srcRect l="19746" t="7317" r="63200" b="24390"/>
                  <a:stretch>
                    <a:fillRect/>
                  </a:stretch>
                </p:blipFill>
                <p:spPr>
                  <a:xfrm>
                    <a:off x="1219200" y="990600"/>
                    <a:ext cx="2068286" cy="3048000"/>
                  </a:xfrm>
                  <a:prstGeom prst="rect">
                    <a:avLst/>
                  </a:prstGeom>
                  <a:ln>
                    <a:solidFill>
                      <a:srgbClr val="FF0000"/>
                    </a:solidFill>
                  </a:ln>
                </p:spPr>
              </p:pic>
              <p:sp>
                <p:nvSpPr>
                  <p:cNvPr id="4" name="Left-Right Arrow 3"/>
                  <p:cNvSpPr/>
                  <p:nvPr/>
                </p:nvSpPr>
                <p:spPr>
                  <a:xfrm>
                    <a:off x="76200" y="2438400"/>
                    <a:ext cx="4800600" cy="152400"/>
                  </a:xfrm>
                  <a:prstGeom prst="leftRightArrow">
                    <a:avLst/>
                  </a:prstGeom>
                  <a:solidFill>
                    <a:srgbClr val="00B0F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" name="TextBox 4"/>
                  <p:cNvSpPr txBox="1"/>
                  <p:nvPr/>
                </p:nvSpPr>
                <p:spPr>
                  <a:xfrm>
                    <a:off x="0" y="2590800"/>
                    <a:ext cx="990600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3200" dirty="0" smtClean="0"/>
                      <a:t>C</a:t>
                    </a:r>
                    <a:r>
                      <a:rPr lang="en-US" sz="2000" dirty="0" smtClean="0"/>
                      <a:t>1</a:t>
                    </a:r>
                    <a:endParaRPr lang="en-US" sz="3200" dirty="0"/>
                  </a:p>
                </p:txBody>
              </p:sp>
              <p:sp>
                <p:nvSpPr>
                  <p:cNvPr id="6" name="TextBox 5"/>
                  <p:cNvSpPr txBox="1"/>
                  <p:nvPr/>
                </p:nvSpPr>
                <p:spPr>
                  <a:xfrm>
                    <a:off x="4343400" y="2667000"/>
                    <a:ext cx="698047" cy="53161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3200" dirty="0" smtClean="0"/>
                      <a:t>C</a:t>
                    </a:r>
                    <a:r>
                      <a:rPr lang="en-US" sz="2000" dirty="0" smtClean="0"/>
                      <a:t>2</a:t>
                    </a:r>
                    <a:endParaRPr lang="en-US" sz="3200" dirty="0"/>
                  </a:p>
                </p:txBody>
              </p:sp>
            </p:grpSp>
            <p:sp>
              <p:nvSpPr>
                <p:cNvPr id="13" name="TextBox 12"/>
                <p:cNvSpPr txBox="1"/>
                <p:nvPr/>
              </p:nvSpPr>
              <p:spPr>
                <a:xfrm>
                  <a:off x="1752600" y="1828800"/>
                  <a:ext cx="60960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dirty="0" smtClean="0"/>
                    <a:t>C</a:t>
                  </a:r>
                  <a:endParaRPr lang="en-US" sz="3200" dirty="0"/>
                </a:p>
              </p:txBody>
            </p:sp>
          </p:grpSp>
          <p:cxnSp>
            <p:nvCxnSpPr>
              <p:cNvPr id="17" name="Straight Connector 16"/>
              <p:cNvCxnSpPr/>
              <p:nvPr/>
            </p:nvCxnSpPr>
            <p:spPr>
              <a:xfrm>
                <a:off x="0" y="1371600"/>
                <a:ext cx="1752600" cy="1588"/>
              </a:xfrm>
              <a:prstGeom prst="line">
                <a:avLst/>
              </a:prstGeom>
              <a:ln w="571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rot="16200000" flipH="1">
                <a:off x="1371599" y="1752598"/>
                <a:ext cx="1143005" cy="381002"/>
              </a:xfrm>
              <a:prstGeom prst="line">
                <a:avLst/>
              </a:prstGeom>
              <a:ln w="571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2209800" y="2514600"/>
                <a:ext cx="1752600" cy="1588"/>
              </a:xfrm>
              <a:prstGeom prst="line">
                <a:avLst/>
              </a:prstGeom>
              <a:ln w="571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oup 32"/>
            <p:cNvGrpSpPr/>
            <p:nvPr/>
          </p:nvGrpSpPr>
          <p:grpSpPr>
            <a:xfrm>
              <a:off x="5257800" y="304800"/>
              <a:ext cx="3886200" cy="3276600"/>
              <a:chOff x="5257800" y="304800"/>
              <a:chExt cx="3886200" cy="3276600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5257800" y="304800"/>
                <a:ext cx="3733800" cy="3276600"/>
                <a:chOff x="5257800" y="304800"/>
                <a:chExt cx="3733800" cy="3276600"/>
              </a:xfrm>
            </p:grpSpPr>
            <p:grpSp>
              <p:nvGrpSpPr>
                <p:cNvPr id="9" name="Group 8"/>
                <p:cNvGrpSpPr/>
                <p:nvPr/>
              </p:nvGrpSpPr>
              <p:grpSpPr>
                <a:xfrm>
                  <a:off x="5257800" y="304800"/>
                  <a:ext cx="3733800" cy="3276600"/>
                  <a:chOff x="5257800" y="304800"/>
                  <a:chExt cx="3733800" cy="3276600"/>
                </a:xfrm>
              </p:grpSpPr>
              <p:pic>
                <p:nvPicPr>
                  <p:cNvPr id="7" name="Picture 6" descr="200px-Lens_types.svg.png"/>
                  <p:cNvPicPr>
                    <a:picLocks noChangeAspect="1"/>
                  </p:cNvPicPr>
                  <p:nvPr/>
                </p:nvPicPr>
                <p:blipFill>
                  <a:blip r:embed="rId3"/>
                  <a:srcRect l="47973" t="8108" r="11730" b="10811"/>
                  <a:stretch>
                    <a:fillRect/>
                  </a:stretch>
                </p:blipFill>
                <p:spPr>
                  <a:xfrm>
                    <a:off x="6400800" y="304800"/>
                    <a:ext cx="1600200" cy="3276600"/>
                  </a:xfrm>
                  <a:prstGeom prst="rect">
                    <a:avLst/>
                  </a:prstGeom>
                </p:spPr>
              </p:pic>
              <p:sp>
                <p:nvSpPr>
                  <p:cNvPr id="8" name="Left-Right Arrow 7"/>
                  <p:cNvSpPr/>
                  <p:nvPr/>
                </p:nvSpPr>
                <p:spPr>
                  <a:xfrm>
                    <a:off x="5257800" y="1828800"/>
                    <a:ext cx="3733800" cy="152400"/>
                  </a:xfrm>
                  <a:prstGeom prst="leftRightArrow">
                    <a:avLst/>
                  </a:prstGeom>
                  <a:solidFill>
                    <a:srgbClr val="00B0F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2" name="TextBox 11"/>
                <p:cNvSpPr txBox="1"/>
                <p:nvPr/>
              </p:nvSpPr>
              <p:spPr>
                <a:xfrm>
                  <a:off x="7010400" y="1905000"/>
                  <a:ext cx="60960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dirty="0" smtClean="0"/>
                    <a:t>C</a:t>
                  </a:r>
                  <a:endParaRPr lang="en-US" sz="3200" dirty="0"/>
                </a:p>
              </p:txBody>
            </p:sp>
          </p:grpSp>
          <p:cxnSp>
            <p:nvCxnSpPr>
              <p:cNvPr id="27" name="Straight Connector 26"/>
              <p:cNvCxnSpPr/>
              <p:nvPr/>
            </p:nvCxnSpPr>
            <p:spPr>
              <a:xfrm>
                <a:off x="5334000" y="1447800"/>
                <a:ext cx="1752600" cy="1588"/>
              </a:xfrm>
              <a:prstGeom prst="line">
                <a:avLst/>
              </a:prstGeom>
              <a:ln w="571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rot="16200000" flipH="1">
                <a:off x="6819901" y="1714500"/>
                <a:ext cx="838201" cy="304802"/>
              </a:xfrm>
              <a:prstGeom prst="line">
                <a:avLst/>
              </a:prstGeom>
              <a:ln w="571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7391400" y="2286000"/>
                <a:ext cx="1752600" cy="1588"/>
              </a:xfrm>
              <a:prstGeom prst="line">
                <a:avLst/>
              </a:prstGeom>
              <a:ln w="571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4" name="Oval 33"/>
          <p:cNvSpPr/>
          <p:nvPr/>
        </p:nvSpPr>
        <p:spPr>
          <a:xfrm>
            <a:off x="0" y="1143000"/>
            <a:ext cx="381000" cy="457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5334000" y="1295400"/>
            <a:ext cx="381000" cy="381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228600" y="4191000"/>
            <a:ext cx="8686800" cy="646331"/>
          </a:xfrm>
          <a:prstGeom prst="rect">
            <a:avLst/>
          </a:prstGeom>
          <a:solidFill>
            <a:srgbClr val="FF0000"/>
          </a:solidFill>
          <a:ln w="95250">
            <a:solidFill>
              <a:srgbClr val="2F09D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আপতিত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রশ্মি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অক্ষকে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বিন্দুতে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ছেদ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করেছে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?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28600" y="5562600"/>
            <a:ext cx="8686800" cy="646331"/>
          </a:xfrm>
          <a:prstGeom prst="rect">
            <a:avLst/>
          </a:prstGeom>
          <a:solidFill>
            <a:srgbClr val="FF0000"/>
          </a:solidFill>
          <a:ln w="104775" cmpd="tri">
            <a:solidFill>
              <a:srgbClr val="2F09D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ঐ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বিন্দুকে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?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52400" y="152400"/>
            <a:ext cx="1066800" cy="646331"/>
          </a:xfrm>
          <a:prstGeom prst="rect">
            <a:avLst/>
          </a:prstGeom>
          <a:solidFill>
            <a:srgbClr val="2F09D1"/>
          </a:solidFill>
          <a:ln w="571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লেন্স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repeatCount="indefinite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417 -0.00023 C 0.10417 -0.00046 0.15434 -0.00046 0.17275 -0.00023 C 0.19115 0 0.16337 -0.00139 0.16424 0.00208 C 0.16493 0.00579 0.17292 0.01157 0.17674 0.02292 C 0.18056 0.03403 0.1816 0.04653 0.18681 0.06944 C 0.19202 0.09259 0.20261 0.14676 0.20816 0.16204 C 0.21355 0.17778 0.19132 0.16157 0.21927 0.16204 C 0.24723 0.16273 0.34896 0.16366 0.375 0.16435 " pathEditMode="relative" rAng="0" ptsTypes="aaaaaaaA">
                                      <p:cBhvr>
                                        <p:cTn id="2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" y="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repeatCount="indefinite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83 -0.00093 C 0.03854 -0.00047 0.05781 -0.00023 0.07413 -0.00093 C 0.09097 -0.00093 0.10659 -0.00417 0.1184 -0.00417 C 0.13038 -0.00417 0.13836 -0.00348 0.14635 -0.00278 C 0.15486 -0.00186 0.16163 -0.00417 0.16736 -0.00093 C 0.17326 0.0037 0.17847 0.01365 0.18159 0.02338 C 0.18472 0.03264 0.18281 0.04352 0.18698 0.05717 C 0.1908 0.07152 0.19739 0.09977 0.20607 0.10717 C 0.2151 0.11666 0.21857 0.10555 0.23975 0.10555 C 0.26093 0.10555 0.30711 0.10717 0.33333 0.10717 C 0.35885 0.1074 0.38455 0.10717 0.39583 0.10717 " pathEditMode="relative" rAng="0" ptsTypes="aaaaaaaaaaA">
                                      <p:cBhvr>
                                        <p:cTn id="3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" y="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4" grpId="1" animBg="1"/>
      <p:bldP spid="34" grpId="2" animBg="1"/>
      <p:bldP spid="36" grpId="0" animBg="1"/>
      <p:bldP spid="36" grpId="1" animBg="1"/>
      <p:bldP spid="36" grpId="2" animBg="1"/>
      <p:bldP spid="37" grpId="0" animBg="1"/>
      <p:bldP spid="3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2209800" y="228600"/>
            <a:ext cx="6096000" cy="2743200"/>
            <a:chOff x="2209800" y="228600"/>
            <a:chExt cx="6096000" cy="2743200"/>
          </a:xfrm>
        </p:grpSpPr>
        <p:grpSp>
          <p:nvGrpSpPr>
            <p:cNvPr id="14" name="Group 14"/>
            <p:cNvGrpSpPr/>
            <p:nvPr/>
          </p:nvGrpSpPr>
          <p:grpSpPr>
            <a:xfrm>
              <a:off x="2209800" y="228600"/>
              <a:ext cx="6096000" cy="2743200"/>
              <a:chOff x="-1206498" y="228600"/>
              <a:chExt cx="6434667" cy="3352800"/>
            </a:xfrm>
          </p:grpSpPr>
          <p:grpSp>
            <p:nvGrpSpPr>
              <p:cNvPr id="18" name="Group 1"/>
              <p:cNvGrpSpPr/>
              <p:nvPr/>
            </p:nvGrpSpPr>
            <p:grpSpPr>
              <a:xfrm>
                <a:off x="-1206498" y="228600"/>
                <a:ext cx="6434667" cy="3352800"/>
                <a:chOff x="-1400402" y="990600"/>
                <a:chExt cx="7468809" cy="3048000"/>
              </a:xfrm>
            </p:grpSpPr>
            <p:pic>
              <p:nvPicPr>
                <p:cNvPr id="20" name="Picture 2" descr="lens-shapes.jpg"/>
                <p:cNvPicPr>
                  <a:picLocks noChangeAspect="1"/>
                </p:cNvPicPr>
                <p:nvPr/>
              </p:nvPicPr>
              <p:blipFill>
                <a:blip r:embed="rId2"/>
                <a:srcRect l="19746" t="7317" r="63200" b="24390"/>
                <a:stretch>
                  <a:fillRect/>
                </a:stretch>
              </p:blipFill>
              <p:spPr>
                <a:xfrm>
                  <a:off x="1219200" y="990600"/>
                  <a:ext cx="2068286" cy="3048000"/>
                </a:xfrm>
                <a:prstGeom prst="rect">
                  <a:avLst/>
                </a:prstGeom>
              </p:spPr>
            </p:pic>
            <p:sp>
              <p:nvSpPr>
                <p:cNvPr id="21" name="Left-Right Arrow 3"/>
                <p:cNvSpPr/>
                <p:nvPr/>
              </p:nvSpPr>
              <p:spPr>
                <a:xfrm flipV="1">
                  <a:off x="-1400402" y="2387600"/>
                  <a:ext cx="7468809" cy="50799"/>
                </a:xfrm>
                <a:prstGeom prst="leftRightArrow">
                  <a:avLst/>
                </a:prstGeom>
                <a:solidFill>
                  <a:srgbClr val="00B0F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9" name="TextBox 12"/>
              <p:cNvSpPr txBox="1"/>
              <p:nvPr/>
            </p:nvSpPr>
            <p:spPr>
              <a:xfrm>
                <a:off x="1752600" y="1828800"/>
                <a:ext cx="6096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C</a:t>
                </a:r>
                <a:endParaRPr lang="en-US" sz="3200" dirty="0"/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7543800" y="1676400"/>
              <a:ext cx="609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F</a:t>
              </a:r>
              <a:endParaRPr lang="en-US" sz="2800" dirty="0"/>
            </a:p>
          </p:txBody>
        </p:sp>
        <p:sp>
          <p:nvSpPr>
            <p:cNvPr id="36" name="Oval 35"/>
            <p:cNvSpPr/>
            <p:nvPr/>
          </p:nvSpPr>
          <p:spPr>
            <a:xfrm>
              <a:off x="7467600" y="1295400"/>
              <a:ext cx="304800" cy="381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9" name="Straight Arrow Connector 38"/>
          <p:cNvCxnSpPr/>
          <p:nvPr/>
        </p:nvCxnSpPr>
        <p:spPr>
          <a:xfrm>
            <a:off x="2743200" y="1905000"/>
            <a:ext cx="2209800" cy="1588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2743200" y="2286000"/>
            <a:ext cx="2209800" cy="1588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2743200" y="762000"/>
            <a:ext cx="2209800" cy="1588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2743200" y="1143000"/>
            <a:ext cx="2209800" cy="1588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2057399" y="3352800"/>
            <a:ext cx="6248400" cy="3048000"/>
            <a:chOff x="2057399" y="3352800"/>
            <a:chExt cx="6248400" cy="3048000"/>
          </a:xfrm>
        </p:grpSpPr>
        <p:grpSp>
          <p:nvGrpSpPr>
            <p:cNvPr id="6" name="Group 13"/>
            <p:cNvGrpSpPr/>
            <p:nvPr/>
          </p:nvGrpSpPr>
          <p:grpSpPr>
            <a:xfrm>
              <a:off x="2057399" y="3352800"/>
              <a:ext cx="6248400" cy="3048000"/>
              <a:chOff x="3756958" y="304800"/>
              <a:chExt cx="6603702" cy="3276600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3756958" y="304800"/>
                <a:ext cx="6603702" cy="3276600"/>
                <a:chOff x="3756958" y="304800"/>
                <a:chExt cx="6603702" cy="3276600"/>
              </a:xfrm>
            </p:grpSpPr>
            <p:pic>
              <p:nvPicPr>
                <p:cNvPr id="12" name="Picture 11" descr="200px-Lens_types.svg.png"/>
                <p:cNvPicPr>
                  <a:picLocks noChangeAspect="1"/>
                </p:cNvPicPr>
                <p:nvPr/>
              </p:nvPicPr>
              <p:blipFill>
                <a:blip r:embed="rId3"/>
                <a:srcRect l="47973" t="8108" r="11730" b="10811"/>
                <a:stretch>
                  <a:fillRect/>
                </a:stretch>
              </p:blipFill>
              <p:spPr>
                <a:xfrm>
                  <a:off x="6400800" y="304800"/>
                  <a:ext cx="1600200" cy="3276600"/>
                </a:xfrm>
                <a:prstGeom prst="rect">
                  <a:avLst/>
                </a:prstGeom>
              </p:spPr>
            </p:pic>
            <p:sp>
              <p:nvSpPr>
                <p:cNvPr id="13" name="Left-Right Arrow 12"/>
                <p:cNvSpPr/>
                <p:nvPr/>
              </p:nvSpPr>
              <p:spPr>
                <a:xfrm>
                  <a:off x="3756958" y="1861185"/>
                  <a:ext cx="6603702" cy="81915"/>
                </a:xfrm>
                <a:prstGeom prst="leftRightArrow">
                  <a:avLst/>
                </a:prstGeom>
                <a:solidFill>
                  <a:srgbClr val="00B0F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" name="TextBox 10"/>
              <p:cNvSpPr txBox="1"/>
              <p:nvPr/>
            </p:nvSpPr>
            <p:spPr>
              <a:xfrm>
                <a:off x="7010400" y="1905000"/>
                <a:ext cx="6096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C</a:t>
                </a:r>
                <a:endParaRPr lang="en-US" sz="3200" dirty="0"/>
              </a:p>
            </p:txBody>
          </p:sp>
        </p:grpSp>
        <p:sp>
          <p:nvSpPr>
            <p:cNvPr id="43" name="TextBox 42"/>
            <p:cNvSpPr txBox="1"/>
            <p:nvPr/>
          </p:nvSpPr>
          <p:spPr>
            <a:xfrm>
              <a:off x="7391400" y="4953000"/>
              <a:ext cx="838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smtClean="0"/>
                <a:t>F</a:t>
              </a:r>
              <a:endParaRPr lang="en-US" sz="3200" b="1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276600" y="5029200"/>
              <a:ext cx="838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smtClean="0"/>
                <a:t>F</a:t>
              </a:r>
              <a:endParaRPr lang="en-US" sz="3200" b="1" dirty="0"/>
            </a:p>
          </p:txBody>
        </p:sp>
        <p:sp>
          <p:nvSpPr>
            <p:cNvPr id="45" name="Oval 44"/>
            <p:cNvSpPr/>
            <p:nvPr/>
          </p:nvSpPr>
          <p:spPr>
            <a:xfrm>
              <a:off x="2819400" y="4648200"/>
              <a:ext cx="381000" cy="381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7" name="Straight Arrow Connector 46"/>
          <p:cNvCxnSpPr/>
          <p:nvPr/>
        </p:nvCxnSpPr>
        <p:spPr>
          <a:xfrm>
            <a:off x="2895600" y="5486400"/>
            <a:ext cx="2209800" cy="1588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2895600" y="5943600"/>
            <a:ext cx="2209800" cy="1588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2819400" y="3810000"/>
            <a:ext cx="2209800" cy="1588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2819400" y="4267200"/>
            <a:ext cx="2209800" cy="1588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5638800" y="838200"/>
            <a:ext cx="2819400" cy="91440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5562600" y="1219200"/>
            <a:ext cx="3048000" cy="38100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5562600" y="1295400"/>
            <a:ext cx="2971800" cy="60960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5562600" y="990600"/>
            <a:ext cx="3200400" cy="121920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10800000" flipV="1">
            <a:off x="2667000" y="4343400"/>
            <a:ext cx="2514600" cy="60960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rot="10800000" flipV="1">
            <a:off x="2819400" y="3810000"/>
            <a:ext cx="2362200" cy="121920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10800000">
            <a:off x="2971800" y="4800600"/>
            <a:ext cx="2209800" cy="64770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rot="10800000">
            <a:off x="3048000" y="4876800"/>
            <a:ext cx="2057400" cy="102870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V="1">
            <a:off x="5029200" y="2895600"/>
            <a:ext cx="1828800" cy="914400"/>
          </a:xfrm>
          <a:prstGeom prst="line">
            <a:avLst/>
          </a:prstGeom>
          <a:ln w="5715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5105400" y="3429000"/>
            <a:ext cx="1828800" cy="914400"/>
          </a:xfrm>
          <a:prstGeom prst="line">
            <a:avLst/>
          </a:prstGeom>
          <a:ln w="5715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105400" y="5410200"/>
            <a:ext cx="2590800" cy="685800"/>
          </a:xfrm>
          <a:prstGeom prst="line">
            <a:avLst/>
          </a:prstGeom>
          <a:ln w="5715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4800600" y="5791200"/>
            <a:ext cx="2362200" cy="1066800"/>
          </a:xfrm>
          <a:prstGeom prst="line">
            <a:avLst/>
          </a:prstGeom>
          <a:ln w="5715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228600" y="152400"/>
            <a:ext cx="1066800" cy="646331"/>
          </a:xfrm>
          <a:prstGeom prst="rect">
            <a:avLst/>
          </a:prstGeom>
          <a:solidFill>
            <a:srgbClr val="2F09D1"/>
          </a:solidFill>
          <a:ln w="571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লেন্স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75 -1.11111E-6 L 0.0125 -1.11111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75 3.33333E-6 L 0.0125 3.33333E-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75 2.22222E-6 L 0.0125 2.22222E-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75 -3.33333E-6 L 0.0125 -3.33333E-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3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416 -0.02222 L 0.20417 0.08889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" y="56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5 -0.00556 L 0.225 0.03888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22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583 0.01111 L 0.22917 -0.0666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" y="-39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333 0.02223 L 0.21667 -0.1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-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63" presetClass="pat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917 0.01111 L 3.33333E-6 4.44444E-6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" y="-6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917 -2.22222E-6 L 3.33333E-6 -2.22222E-6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" y="0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917 0 L 5.55112E-17 0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" y="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917 3.33333E-6 L 5.55112E-17 3.33333E-6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5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1111 L -0.23333 -0.15278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5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75 0.03056 L -0.24583 -0.09166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" y="-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5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5 2.22222E-6 L -0.32917 0.2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" y="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5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2.22222E-6 L -0.32917 0.07778 " pathEditMode="relative" rAng="0" ptsTypes="AA">
                                      <p:cBhvr>
                                        <p:cTn id="12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" y="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04800" y="228600"/>
            <a:ext cx="7848600" cy="3048000"/>
            <a:chOff x="304800" y="609600"/>
            <a:chExt cx="7848600" cy="3048000"/>
          </a:xfrm>
        </p:grpSpPr>
        <p:pic>
          <p:nvPicPr>
            <p:cNvPr id="3" name="Picture 2" descr="lens-shapes.jpg"/>
            <p:cNvPicPr>
              <a:picLocks noChangeAspect="1"/>
            </p:cNvPicPr>
            <p:nvPr/>
          </p:nvPicPr>
          <p:blipFill>
            <a:blip r:embed="rId2"/>
            <a:srcRect l="19746" t="7317" r="63200" b="24390"/>
            <a:stretch>
              <a:fillRect/>
            </a:stretch>
          </p:blipFill>
          <p:spPr>
            <a:xfrm>
              <a:off x="2667000" y="609600"/>
              <a:ext cx="2068286" cy="3048000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sp>
          <p:nvSpPr>
            <p:cNvPr id="4" name="Left-Right Arrow 3"/>
            <p:cNvSpPr/>
            <p:nvPr/>
          </p:nvSpPr>
          <p:spPr>
            <a:xfrm>
              <a:off x="304800" y="2057400"/>
              <a:ext cx="7848600" cy="152400"/>
            </a:xfrm>
            <a:prstGeom prst="leftRightArrow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581400" y="1752600"/>
              <a:ext cx="838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553200" y="2286000"/>
              <a:ext cx="838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F</a:t>
              </a:r>
              <a:endParaRPr lang="en-US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6324600" y="1981200"/>
              <a:ext cx="304800" cy="304800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505200" y="1828800"/>
            <a:ext cx="3276600" cy="3048000"/>
            <a:chOff x="3505200" y="1828800"/>
            <a:chExt cx="3276600" cy="3048000"/>
          </a:xfrm>
        </p:grpSpPr>
        <p:sp>
          <p:nvSpPr>
            <p:cNvPr id="9" name="Bent-Up Arrow 8"/>
            <p:cNvSpPr/>
            <p:nvPr/>
          </p:nvSpPr>
          <p:spPr>
            <a:xfrm>
              <a:off x="5029200" y="1981200"/>
              <a:ext cx="1752600" cy="2438400"/>
            </a:xfrm>
            <a:prstGeom prst="bentUpArrow">
              <a:avLst>
                <a:gd name="adj1" fmla="val 6765"/>
                <a:gd name="adj2" fmla="val 21176"/>
                <a:gd name="adj3" fmla="val 23824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Bent-Up Arrow 9"/>
            <p:cNvSpPr/>
            <p:nvPr/>
          </p:nvSpPr>
          <p:spPr>
            <a:xfrm flipH="1">
              <a:off x="3505200" y="1828800"/>
              <a:ext cx="1524000" cy="2590800"/>
            </a:xfrm>
            <a:prstGeom prst="bentUpArrow">
              <a:avLst>
                <a:gd name="adj1" fmla="val 10015"/>
                <a:gd name="adj2" fmla="val 21176"/>
                <a:gd name="adj3" fmla="val 23824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Down Arrow 10"/>
            <p:cNvSpPr/>
            <p:nvPr/>
          </p:nvSpPr>
          <p:spPr>
            <a:xfrm>
              <a:off x="4800600" y="4419600"/>
              <a:ext cx="381000" cy="4572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886200" y="4953000"/>
            <a:ext cx="2438400" cy="646331"/>
          </a:xfrm>
          <a:prstGeom prst="rect">
            <a:avLst/>
          </a:prstGeom>
          <a:solidFill>
            <a:srgbClr val="FFFF00"/>
          </a:solidFill>
          <a:ln w="92075" cmpd="tri">
            <a:solidFill>
              <a:srgbClr val="FF0066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ফোকাস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দূরত্ব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5906869"/>
            <a:ext cx="8382000" cy="646331"/>
          </a:xfrm>
          <a:prstGeom prst="rect">
            <a:avLst/>
          </a:prstGeom>
          <a:solidFill>
            <a:srgbClr val="FFFF00"/>
          </a:solidFill>
          <a:ln w="120650" cmpd="tri">
            <a:solidFill>
              <a:srgbClr val="2F09D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কেন্দ্র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ফোকাস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পর্যন্ত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দূরত্বকে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8600" y="152400"/>
            <a:ext cx="1066800" cy="646331"/>
          </a:xfrm>
          <a:prstGeom prst="rect">
            <a:avLst/>
          </a:prstGeom>
          <a:solidFill>
            <a:srgbClr val="2F09D1"/>
          </a:solidFill>
          <a:ln w="571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লেন্স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457200" y="1007918"/>
            <a:ext cx="8534400" cy="3564082"/>
            <a:chOff x="457200" y="1007918"/>
            <a:chExt cx="8534400" cy="3564082"/>
          </a:xfrm>
        </p:grpSpPr>
        <p:grpSp>
          <p:nvGrpSpPr>
            <p:cNvPr id="16" name="Group 15"/>
            <p:cNvGrpSpPr/>
            <p:nvPr/>
          </p:nvGrpSpPr>
          <p:grpSpPr>
            <a:xfrm>
              <a:off x="457200" y="1007918"/>
              <a:ext cx="3810000" cy="3564082"/>
              <a:chOff x="304800" y="533400"/>
              <a:chExt cx="3810000" cy="3564082"/>
            </a:xfrm>
          </p:grpSpPr>
          <p:pic>
            <p:nvPicPr>
              <p:cNvPr id="2" name="Picture 1" descr="lenvb vs.jpg"/>
              <p:cNvPicPr>
                <a:picLocks noChangeAspect="1"/>
              </p:cNvPicPr>
              <p:nvPr/>
            </p:nvPicPr>
            <p:blipFill>
              <a:blip r:embed="rId2"/>
              <a:srcRect l="51942" r="26699"/>
              <a:stretch>
                <a:fillRect/>
              </a:stretch>
            </p:blipFill>
            <p:spPr>
              <a:xfrm>
                <a:off x="1524000" y="533400"/>
                <a:ext cx="1600200" cy="3564082"/>
              </a:xfrm>
              <a:prstGeom prst="rect">
                <a:avLst/>
              </a:prstGeom>
            </p:spPr>
          </p:pic>
          <p:cxnSp>
            <p:nvCxnSpPr>
              <p:cNvPr id="5" name="Straight Connector 4"/>
              <p:cNvCxnSpPr/>
              <p:nvPr/>
            </p:nvCxnSpPr>
            <p:spPr>
              <a:xfrm>
                <a:off x="304800" y="2209800"/>
                <a:ext cx="381000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 rot="16200000" flipH="1">
                <a:off x="723901" y="2095500"/>
                <a:ext cx="3048001" cy="7620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16"/>
            <p:cNvGrpSpPr/>
            <p:nvPr/>
          </p:nvGrpSpPr>
          <p:grpSpPr>
            <a:xfrm>
              <a:off x="4800600" y="1143000"/>
              <a:ext cx="4191000" cy="3429000"/>
              <a:chOff x="4800600" y="685800"/>
              <a:chExt cx="4191000" cy="3429000"/>
            </a:xfrm>
          </p:grpSpPr>
          <p:pic>
            <p:nvPicPr>
              <p:cNvPr id="3" name="Picture 2" descr="lenvb vs.jpg"/>
              <p:cNvPicPr>
                <a:picLocks noChangeAspect="1"/>
              </p:cNvPicPr>
              <p:nvPr/>
            </p:nvPicPr>
            <p:blipFill>
              <a:blip r:embed="rId2"/>
              <a:srcRect r="85133" b="6250"/>
              <a:stretch>
                <a:fillRect/>
              </a:stretch>
            </p:blipFill>
            <p:spPr>
              <a:xfrm>
                <a:off x="6172200" y="685800"/>
                <a:ext cx="1600200" cy="3429000"/>
              </a:xfrm>
              <a:prstGeom prst="rect">
                <a:avLst/>
              </a:prstGeom>
            </p:spPr>
          </p:pic>
          <p:cxnSp>
            <p:nvCxnSpPr>
              <p:cNvPr id="13" name="Straight Connector 12"/>
              <p:cNvCxnSpPr/>
              <p:nvPr/>
            </p:nvCxnSpPr>
            <p:spPr>
              <a:xfrm>
                <a:off x="4800600" y="2286000"/>
                <a:ext cx="4191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rot="5400000">
                <a:off x="5219700" y="2324100"/>
                <a:ext cx="32766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" name="Sun 17"/>
          <p:cNvSpPr/>
          <p:nvPr/>
        </p:nvSpPr>
        <p:spPr>
          <a:xfrm>
            <a:off x="0" y="0"/>
            <a:ext cx="838200" cy="762000"/>
          </a:xfrm>
          <a:prstGeom prst="su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609600" y="1219200"/>
            <a:ext cx="2819400" cy="22860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800600" y="1066800"/>
            <a:ext cx="2819400" cy="22860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04800" y="5257800"/>
            <a:ext cx="8458200" cy="1446550"/>
          </a:xfrm>
          <a:prstGeom prst="rect">
            <a:avLst/>
          </a:prstGeom>
          <a:solidFill>
            <a:srgbClr val="FF0000"/>
          </a:solidFill>
          <a:ln w="136525" cmpd="tri">
            <a:solidFill>
              <a:srgbClr val="2F09D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লেন্সের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আলোক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কেন্দ্র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আপতিত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রশ্মি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প্রতিসরনের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পর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পথ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4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924800" y="115669"/>
            <a:ext cx="1066800" cy="646331"/>
          </a:xfrm>
          <a:prstGeom prst="rect">
            <a:avLst/>
          </a:prstGeom>
          <a:solidFill>
            <a:srgbClr val="2F09D1"/>
          </a:solidFill>
          <a:ln w="571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লেন্স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1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2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3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9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0.27917 0.28889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" y="14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9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75 -0.1 L 0.175 0.18889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" y="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85800"/>
            <a:ext cx="9144000" cy="3276600"/>
            <a:chOff x="0" y="685800"/>
            <a:chExt cx="9144000" cy="3276600"/>
          </a:xfrm>
        </p:grpSpPr>
        <p:pic>
          <p:nvPicPr>
            <p:cNvPr id="2" name="Picture 1" descr="imagezXZs.jpg"/>
            <p:cNvPicPr>
              <a:picLocks noChangeAspect="1"/>
            </p:cNvPicPr>
            <p:nvPr/>
          </p:nvPicPr>
          <p:blipFill>
            <a:blip r:embed="rId2"/>
            <a:srcRect l="32158" r="42115" b="12245"/>
            <a:stretch>
              <a:fillRect/>
            </a:stretch>
          </p:blipFill>
          <p:spPr>
            <a:xfrm>
              <a:off x="1371600" y="685800"/>
              <a:ext cx="1828800" cy="3276600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pic>
          <p:nvPicPr>
            <p:cNvPr id="3" name="Picture 2" descr="lenvb vs.jpg"/>
            <p:cNvPicPr>
              <a:picLocks noChangeAspect="1"/>
            </p:cNvPicPr>
            <p:nvPr/>
          </p:nvPicPr>
          <p:blipFill>
            <a:blip r:embed="rId3"/>
            <a:srcRect r="84045" b="6667"/>
            <a:stretch>
              <a:fillRect/>
            </a:stretch>
          </p:blipFill>
          <p:spPr>
            <a:xfrm>
              <a:off x="6248400" y="914400"/>
              <a:ext cx="1447800" cy="2968864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cxnSp>
          <p:nvCxnSpPr>
            <p:cNvPr id="5" name="Straight Connector 4"/>
            <p:cNvCxnSpPr/>
            <p:nvPr/>
          </p:nvCxnSpPr>
          <p:spPr>
            <a:xfrm>
              <a:off x="0" y="2286000"/>
              <a:ext cx="4953000" cy="7620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rot="5400000">
              <a:off x="5410994" y="2361406"/>
              <a:ext cx="27432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5181600" y="2362200"/>
              <a:ext cx="3962400" cy="7620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838994" y="2361406"/>
              <a:ext cx="27432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3581400" y="2286000"/>
              <a:ext cx="685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F</a:t>
              </a:r>
              <a:endParaRPr lang="en-US" sz="28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229600" y="2438400"/>
              <a:ext cx="685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F</a:t>
              </a:r>
              <a:r>
                <a:rPr lang="en-US" sz="2000" dirty="0" smtClean="0"/>
                <a:t>1</a:t>
              </a:r>
              <a:endParaRPr lang="en-US" sz="28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638800" y="2286000"/>
              <a:ext cx="685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F</a:t>
              </a:r>
              <a:endParaRPr lang="en-US" sz="28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04800" y="2438400"/>
              <a:ext cx="685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F</a:t>
              </a:r>
              <a:r>
                <a:rPr lang="en-US" sz="2000" dirty="0" smtClean="0"/>
                <a:t>1</a:t>
              </a:r>
              <a:endParaRPr lang="en-US" sz="2800" dirty="0"/>
            </a:p>
          </p:txBody>
        </p:sp>
        <p:sp>
          <p:nvSpPr>
            <p:cNvPr id="16" name="Oval 15"/>
            <p:cNvSpPr/>
            <p:nvPr/>
          </p:nvSpPr>
          <p:spPr>
            <a:xfrm>
              <a:off x="533400" y="2133600"/>
              <a:ext cx="381000" cy="381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3200400" y="2133600"/>
              <a:ext cx="381000" cy="381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5334000" y="2209800"/>
              <a:ext cx="381000" cy="381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7924800" y="2209800"/>
              <a:ext cx="381000" cy="381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Sun 20"/>
          <p:cNvSpPr/>
          <p:nvPr/>
        </p:nvSpPr>
        <p:spPr>
          <a:xfrm>
            <a:off x="0" y="0"/>
            <a:ext cx="533400" cy="457200"/>
          </a:xfrm>
          <a:prstGeom prst="su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609600" y="1524000"/>
            <a:ext cx="1524000" cy="777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286000" y="1600200"/>
            <a:ext cx="1905000" cy="12954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876800" y="1600200"/>
            <a:ext cx="1676400" cy="15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6781800" y="838200"/>
            <a:ext cx="1371600" cy="7620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4876800" y="1524000"/>
            <a:ext cx="2057400" cy="121920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304800" y="5257800"/>
            <a:ext cx="8458200" cy="1446550"/>
          </a:xfrm>
          <a:prstGeom prst="rect">
            <a:avLst/>
          </a:prstGeom>
          <a:solidFill>
            <a:srgbClr val="FF0000"/>
          </a:solidFill>
          <a:ln w="136525" cmpd="tri">
            <a:solidFill>
              <a:srgbClr val="2F09D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লেন্সের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অক্ষের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সমান্তরালে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আপতিত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রশ্মি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প্রতিসরনের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পর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পথ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4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848600" y="39469"/>
            <a:ext cx="1066800" cy="646331"/>
          </a:xfrm>
          <a:prstGeom prst="rect">
            <a:avLst/>
          </a:prstGeom>
          <a:solidFill>
            <a:srgbClr val="2F09D1"/>
          </a:solidFill>
          <a:ln w="571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লেন্স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6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6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3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667 -0.02222 L 3.33333E-6 0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" y="11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1.11111E-6 L 0.25833 0.24444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" y="122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5 -3.33333E-6 L 0.075 -3.33333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22222E-6 L 0.15834 -0.11111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" y="-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3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1143000"/>
            <a:ext cx="9144000" cy="3276600"/>
            <a:chOff x="0" y="685800"/>
            <a:chExt cx="9144000" cy="3276600"/>
          </a:xfrm>
        </p:grpSpPr>
        <p:pic>
          <p:nvPicPr>
            <p:cNvPr id="3" name="Picture 2" descr="imagezXZs.jpg"/>
            <p:cNvPicPr>
              <a:picLocks noChangeAspect="1"/>
            </p:cNvPicPr>
            <p:nvPr/>
          </p:nvPicPr>
          <p:blipFill>
            <a:blip r:embed="rId2"/>
            <a:srcRect l="32158" r="42115" b="12245"/>
            <a:stretch>
              <a:fillRect/>
            </a:stretch>
          </p:blipFill>
          <p:spPr>
            <a:xfrm>
              <a:off x="1371600" y="685800"/>
              <a:ext cx="1828800" cy="3276600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pic>
          <p:nvPicPr>
            <p:cNvPr id="4" name="Picture 3" descr="lenvb vs.jpg"/>
            <p:cNvPicPr>
              <a:picLocks noChangeAspect="1"/>
            </p:cNvPicPr>
            <p:nvPr/>
          </p:nvPicPr>
          <p:blipFill>
            <a:blip r:embed="rId3"/>
            <a:srcRect r="84045" b="6667"/>
            <a:stretch>
              <a:fillRect/>
            </a:stretch>
          </p:blipFill>
          <p:spPr>
            <a:xfrm>
              <a:off x="6248400" y="914400"/>
              <a:ext cx="1447800" cy="2968864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cxnSp>
          <p:nvCxnSpPr>
            <p:cNvPr id="5" name="Straight Connector 4"/>
            <p:cNvCxnSpPr/>
            <p:nvPr/>
          </p:nvCxnSpPr>
          <p:spPr>
            <a:xfrm>
              <a:off x="0" y="2286000"/>
              <a:ext cx="4953000" cy="7620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5410994" y="2361406"/>
              <a:ext cx="27432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5181600" y="2362200"/>
              <a:ext cx="3962400" cy="7620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rot="5400000">
              <a:off x="838994" y="2361406"/>
              <a:ext cx="27432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3581400" y="2286000"/>
              <a:ext cx="685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F</a:t>
              </a:r>
              <a:endParaRPr lang="en-US" sz="28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229600" y="2438400"/>
              <a:ext cx="685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F</a:t>
              </a:r>
              <a:r>
                <a:rPr lang="en-US" sz="2000" dirty="0" smtClean="0"/>
                <a:t>1</a:t>
              </a:r>
              <a:endParaRPr lang="en-US" sz="28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638800" y="2286000"/>
              <a:ext cx="685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F</a:t>
              </a:r>
              <a:endParaRPr lang="en-US" sz="28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04800" y="2438400"/>
              <a:ext cx="685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F</a:t>
              </a:r>
              <a:r>
                <a:rPr lang="en-US" sz="2000" dirty="0" smtClean="0"/>
                <a:t>1</a:t>
              </a:r>
              <a:endParaRPr lang="en-US" sz="2800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533400" y="2133600"/>
              <a:ext cx="381000" cy="381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3200400" y="2133600"/>
              <a:ext cx="381000" cy="381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5334000" y="2209800"/>
              <a:ext cx="381000" cy="381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7924800" y="2209800"/>
              <a:ext cx="381000" cy="381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Sun 16"/>
          <p:cNvSpPr/>
          <p:nvPr/>
        </p:nvSpPr>
        <p:spPr>
          <a:xfrm>
            <a:off x="0" y="0"/>
            <a:ext cx="838200" cy="685800"/>
          </a:xfrm>
          <a:prstGeom prst="su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0" y="2209800"/>
            <a:ext cx="1600200" cy="10668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286000" y="1905000"/>
            <a:ext cx="1371600" cy="15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4953000" y="1143000"/>
            <a:ext cx="1524000" cy="8382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477000" y="1981200"/>
            <a:ext cx="2438400" cy="1371600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6858000" y="2133600"/>
            <a:ext cx="1524000" cy="15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04800" y="5257800"/>
            <a:ext cx="8458200" cy="1446550"/>
          </a:xfrm>
          <a:prstGeom prst="rect">
            <a:avLst/>
          </a:prstGeom>
          <a:solidFill>
            <a:srgbClr val="FF0000"/>
          </a:solidFill>
          <a:ln w="136525" cmpd="tri">
            <a:solidFill>
              <a:srgbClr val="2F09D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লেন্সের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ফোকাস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আপতিত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রশ্মি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প্রতিসরনের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পর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পথ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4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24800" y="152400"/>
            <a:ext cx="1066800" cy="646331"/>
          </a:xfrm>
          <a:prstGeom prst="rect">
            <a:avLst/>
          </a:prstGeom>
          <a:solidFill>
            <a:srgbClr val="2F09D1"/>
          </a:solidFill>
          <a:ln w="571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লেন্স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3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75 0.07778 L 0.075 -0.06667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" y="-72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0.11667 -4.44444E-6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6 -0.13334 L -3.33333E-6 2.22222E-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" y="67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0.18333 -1.11111E-6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3429000"/>
            <a:ext cx="7500937" cy="2308324"/>
          </a:xfrm>
          <a:prstGeom prst="rect">
            <a:avLst/>
          </a:prstGeom>
          <a:solidFill>
            <a:schemeClr val="bg1">
              <a:lumMod val="95000"/>
            </a:schemeClr>
          </a:solidFill>
          <a:ln w="168275" cmpd="tri">
            <a:solidFill>
              <a:srgbClr val="C00000"/>
            </a:solidFill>
            <a:prstDash val="sysDash"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4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উত্তল</a:t>
            </a:r>
            <a:r>
              <a:rPr lang="en-US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লেন্সে</a:t>
            </a:r>
            <a:r>
              <a:rPr lang="en-US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F </a:t>
            </a:r>
            <a:r>
              <a:rPr lang="en-US" sz="4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অবস্থিত</a:t>
            </a:r>
            <a:r>
              <a:rPr lang="en-US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লক্ষ্যবস্তুর</a:t>
            </a:r>
            <a:r>
              <a:rPr lang="en-US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বিম্ব</a:t>
            </a:r>
            <a:r>
              <a:rPr lang="en-US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গঠিত</a:t>
            </a:r>
            <a:r>
              <a:rPr lang="en-US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চিত্রের</a:t>
            </a:r>
            <a:r>
              <a:rPr lang="en-US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দেখাও</a:t>
            </a:r>
            <a:r>
              <a:rPr lang="en-US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48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urved Down Ribbon 4"/>
          <p:cNvSpPr/>
          <p:nvPr/>
        </p:nvSpPr>
        <p:spPr>
          <a:xfrm>
            <a:off x="228600" y="914400"/>
            <a:ext cx="8763000" cy="1752600"/>
          </a:xfrm>
          <a:prstGeom prst="ellipseRibbon">
            <a:avLst/>
          </a:prstGeom>
          <a:solidFill>
            <a:srgbClr val="C00000"/>
          </a:solidFill>
          <a:ln w="104775" cmpd="tri">
            <a:solidFill>
              <a:srgbClr val="2F09D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দ</a:t>
            </a:r>
            <a:r>
              <a:rPr lang="en-US" sz="96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লী</a:t>
            </a:r>
            <a:r>
              <a:rPr lang="en-US" sz="9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য়</a:t>
            </a:r>
            <a:r>
              <a:rPr lang="en-US" sz="9600" b="1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কা</a:t>
            </a:r>
            <a:r>
              <a:rPr lang="en-US" sz="9600" b="1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জ</a:t>
            </a:r>
            <a:endParaRPr lang="en-US" sz="9600" dirty="0">
              <a:solidFill>
                <a:srgbClr val="FFC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62800" y="2662535"/>
            <a:ext cx="1752600" cy="461665"/>
          </a:xfrm>
          <a:prstGeom prst="rect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: ৫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152400"/>
            <a:ext cx="1066800" cy="646331"/>
          </a:xfrm>
          <a:prstGeom prst="rect">
            <a:avLst/>
          </a:prstGeom>
          <a:solidFill>
            <a:srgbClr val="2F09D1"/>
          </a:solidFill>
          <a:ln w="571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লেন্স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TextBox 5"/>
          <p:cNvSpPr txBox="1">
            <a:spLocks noChangeArrowheads="1"/>
          </p:cNvSpPr>
          <p:nvPr/>
        </p:nvSpPr>
        <p:spPr bwMode="auto">
          <a:xfrm>
            <a:off x="457200" y="1447800"/>
            <a:ext cx="7948612" cy="1384995"/>
          </a:xfrm>
          <a:prstGeom prst="rect">
            <a:avLst/>
          </a:prstGeom>
          <a:solidFill>
            <a:srgbClr val="FFC000"/>
          </a:solidFill>
          <a:ln w="111125" cmpd="tri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dirty="0">
                <a:latin typeface="NikoshBAN" pitchFamily="2" charset="0"/>
                <a:cs typeface="NikoshBAN" pitchFamily="2" charset="0"/>
              </a:rPr>
              <a:t>১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লেন্স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ফোকাস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টেবিল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লেন্স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গুলোকে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সনাক্ত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Horizontal Scroll 12"/>
          <p:cNvSpPr/>
          <p:nvPr/>
        </p:nvSpPr>
        <p:spPr>
          <a:xfrm>
            <a:off x="1295400" y="0"/>
            <a:ext cx="6324600" cy="1371600"/>
          </a:xfrm>
          <a:prstGeom prst="horizontalScroll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800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381000" y="3657600"/>
            <a:ext cx="8382000" cy="2896394"/>
            <a:chOff x="381000" y="3657600"/>
            <a:chExt cx="8382000" cy="2896394"/>
          </a:xfrm>
        </p:grpSpPr>
        <p:sp>
          <p:nvSpPr>
            <p:cNvPr id="9" name="Rectangle 8"/>
            <p:cNvSpPr/>
            <p:nvPr/>
          </p:nvSpPr>
          <p:spPr>
            <a:xfrm>
              <a:off x="381000" y="3657600"/>
              <a:ext cx="8382000" cy="2895600"/>
            </a:xfrm>
            <a:prstGeom prst="rect">
              <a:avLst/>
            </a:prstGeom>
            <a:ln w="57150">
              <a:solidFill>
                <a:srgbClr val="2F09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4" name="Straight Connector 13"/>
            <p:cNvCxnSpPr>
              <a:stCxn id="9" idx="0"/>
              <a:endCxn id="9" idx="2"/>
            </p:cNvCxnSpPr>
            <p:nvPr/>
          </p:nvCxnSpPr>
          <p:spPr>
            <a:xfrm rot="16200000" flipH="1">
              <a:off x="3124200" y="5105400"/>
              <a:ext cx="2895600" cy="1588"/>
            </a:xfrm>
            <a:prstGeom prst="line">
              <a:avLst/>
            </a:prstGeom>
            <a:ln w="57150">
              <a:solidFill>
                <a:srgbClr val="2F09D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838200" y="59436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সমতলোত্তল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লেন্স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2000" y="37338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অবতল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লেন্স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5800" y="5024735"/>
            <a:ext cx="16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দ্বি-অবতল</a:t>
            </a:r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লেন্স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2000" y="5481935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সমতলাবতল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লেন্স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5800" y="4186535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দ্বি-উত্তল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লেন্স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95600" y="3733800"/>
            <a:ext cx="16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অবলোত্তল</a:t>
            </a:r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লেন্স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95600" y="487233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উত্তলাবতল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লেন্স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48000" y="56388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সমতল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দর্পন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71800" y="4262735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অবতল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দর্পন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62000" y="456753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উত্তল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দর্পন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6" name="Picture 25" descr="200px-Lens_types.svg.png"/>
          <p:cNvPicPr>
            <a:picLocks noChangeAspect="1"/>
          </p:cNvPicPr>
          <p:nvPr/>
        </p:nvPicPr>
        <p:blipFill>
          <a:blip r:embed="rId2"/>
          <a:srcRect l="10000" t="14085" r="50000" b="8451"/>
          <a:stretch>
            <a:fillRect/>
          </a:stretch>
        </p:blipFill>
        <p:spPr>
          <a:xfrm>
            <a:off x="4953000" y="3810000"/>
            <a:ext cx="609600" cy="838200"/>
          </a:xfrm>
          <a:prstGeom prst="rect">
            <a:avLst/>
          </a:prstGeom>
        </p:spPr>
      </p:pic>
      <p:pic>
        <p:nvPicPr>
          <p:cNvPr id="27" name="Picture 26" descr="200px-Lens_types.svg.png"/>
          <p:cNvPicPr>
            <a:picLocks noChangeAspect="1"/>
          </p:cNvPicPr>
          <p:nvPr/>
        </p:nvPicPr>
        <p:blipFill>
          <a:blip r:embed="rId2"/>
          <a:srcRect l="53977" t="11696" r="12807" b="12281"/>
          <a:stretch>
            <a:fillRect/>
          </a:stretch>
        </p:blipFill>
        <p:spPr>
          <a:xfrm>
            <a:off x="7924800" y="3733800"/>
            <a:ext cx="762000" cy="990600"/>
          </a:xfrm>
          <a:prstGeom prst="rect">
            <a:avLst/>
          </a:prstGeom>
        </p:spPr>
      </p:pic>
      <p:pic>
        <p:nvPicPr>
          <p:cNvPr id="28" name="Picture 27" descr="image s.jpg"/>
          <p:cNvPicPr>
            <a:picLocks noChangeAspect="1"/>
          </p:cNvPicPr>
          <p:nvPr/>
        </p:nvPicPr>
        <p:blipFill>
          <a:blip r:embed="rId3"/>
          <a:srcRect l="12755" t="14286" r="70238" b="14286"/>
          <a:stretch>
            <a:fillRect/>
          </a:stretch>
        </p:blipFill>
        <p:spPr>
          <a:xfrm>
            <a:off x="6477000" y="3733800"/>
            <a:ext cx="609600" cy="1143000"/>
          </a:xfrm>
          <a:prstGeom prst="rect">
            <a:avLst/>
          </a:prstGeom>
        </p:spPr>
      </p:pic>
      <p:pic>
        <p:nvPicPr>
          <p:cNvPr id="29" name="Picture 28" descr="image s.jpg"/>
          <p:cNvPicPr>
            <a:picLocks noChangeAspect="1"/>
          </p:cNvPicPr>
          <p:nvPr/>
        </p:nvPicPr>
        <p:blipFill>
          <a:blip r:embed="rId3"/>
          <a:srcRect l="85714" t="16000" b="14667"/>
          <a:stretch>
            <a:fillRect/>
          </a:stretch>
        </p:blipFill>
        <p:spPr>
          <a:xfrm>
            <a:off x="4876800" y="5105400"/>
            <a:ext cx="609600" cy="1320800"/>
          </a:xfrm>
          <a:prstGeom prst="rect">
            <a:avLst/>
          </a:prstGeom>
        </p:spPr>
      </p:pic>
      <p:pic>
        <p:nvPicPr>
          <p:cNvPr id="30" name="Picture 29" descr="lens-shapes.jpg"/>
          <p:cNvPicPr>
            <a:picLocks noChangeAspect="1"/>
          </p:cNvPicPr>
          <p:nvPr/>
        </p:nvPicPr>
        <p:blipFill>
          <a:blip r:embed="rId4"/>
          <a:srcRect l="66000" r="20000" b="23913"/>
          <a:stretch>
            <a:fillRect/>
          </a:stretch>
        </p:blipFill>
        <p:spPr>
          <a:xfrm rot="10800000">
            <a:off x="7848600" y="5105400"/>
            <a:ext cx="762000" cy="1295400"/>
          </a:xfrm>
          <a:prstGeom prst="rect">
            <a:avLst/>
          </a:prstGeom>
        </p:spPr>
      </p:pic>
      <p:pic>
        <p:nvPicPr>
          <p:cNvPr id="31" name="Picture 30" descr="lens-shapes.jpg"/>
          <p:cNvPicPr>
            <a:picLocks noChangeAspect="1"/>
          </p:cNvPicPr>
          <p:nvPr/>
        </p:nvPicPr>
        <p:blipFill>
          <a:blip r:embed="rId4"/>
          <a:srcRect l="35127" r="49818" b="22727"/>
          <a:stretch>
            <a:fillRect/>
          </a:stretch>
        </p:blipFill>
        <p:spPr>
          <a:xfrm>
            <a:off x="6324600" y="5105400"/>
            <a:ext cx="685800" cy="1295400"/>
          </a:xfrm>
          <a:prstGeom prst="rect">
            <a:avLst/>
          </a:prstGeom>
        </p:spPr>
      </p:pic>
      <p:sp>
        <p:nvSpPr>
          <p:cNvPr id="32" name="Oval 31"/>
          <p:cNvSpPr/>
          <p:nvPr/>
        </p:nvSpPr>
        <p:spPr>
          <a:xfrm>
            <a:off x="381000" y="5943600"/>
            <a:ext cx="457200" cy="304800"/>
          </a:xfrm>
          <a:prstGeom prst="ellipse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400800" y="5638800"/>
            <a:ext cx="457200" cy="304800"/>
          </a:xfrm>
          <a:prstGeom prst="ellipse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4876800" y="5638800"/>
            <a:ext cx="457200" cy="304800"/>
          </a:xfrm>
          <a:prstGeom prst="ellipse">
            <a:avLst/>
          </a:prstGeom>
          <a:solidFill>
            <a:srgbClr val="0070C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381000" y="4267200"/>
            <a:ext cx="381000" cy="3048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381000" y="5562600"/>
            <a:ext cx="457200" cy="304800"/>
          </a:xfrm>
          <a:prstGeom prst="ellipse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2438400" y="3733800"/>
            <a:ext cx="457200" cy="304800"/>
          </a:xfrm>
          <a:prstGeom prst="ellipse">
            <a:avLst/>
          </a:prstGeom>
          <a:solidFill>
            <a:srgbClr val="7030A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8153400" y="5562600"/>
            <a:ext cx="457200" cy="304800"/>
          </a:xfrm>
          <a:prstGeom prst="ellipse">
            <a:avLst/>
          </a:prstGeom>
          <a:solidFill>
            <a:srgbClr val="7030A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6553200" y="4191000"/>
            <a:ext cx="457200" cy="304800"/>
          </a:xfrm>
          <a:prstGeom prst="ellipse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5029200" y="4038600"/>
            <a:ext cx="457200" cy="3048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8001000" y="4114800"/>
            <a:ext cx="457200" cy="304800"/>
          </a:xfrm>
          <a:prstGeom prst="ellipse">
            <a:avLst/>
          </a:prstGeom>
          <a:solidFill>
            <a:srgbClr val="2F09D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304800" y="5029200"/>
            <a:ext cx="457200" cy="304800"/>
          </a:xfrm>
          <a:prstGeom prst="ellipse">
            <a:avLst/>
          </a:prstGeom>
          <a:solidFill>
            <a:srgbClr val="2F09D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2514600" y="4953000"/>
            <a:ext cx="457200" cy="304800"/>
          </a:xfrm>
          <a:prstGeom prst="ellipse">
            <a:avLst/>
          </a:prstGeom>
          <a:solidFill>
            <a:srgbClr val="0070C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7848600" y="152400"/>
            <a:ext cx="1066800" cy="646331"/>
          </a:xfrm>
          <a:prstGeom prst="rect">
            <a:avLst/>
          </a:prstGeom>
          <a:solidFill>
            <a:srgbClr val="2F09D1"/>
          </a:solidFill>
          <a:ln w="571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লেন্স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3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8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8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8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8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9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10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0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0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10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0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1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1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1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1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1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1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1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16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16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1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1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1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2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1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8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8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8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1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9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 animBg="1"/>
      <p:bldP spid="1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6" grpId="0" animBg="1"/>
      <p:bldP spid="46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Box 3"/>
          <p:cNvSpPr txBox="1">
            <a:spLocks noChangeArrowheads="1"/>
          </p:cNvSpPr>
          <p:nvPr/>
        </p:nvSpPr>
        <p:spPr bwMode="auto">
          <a:xfrm>
            <a:off x="304800" y="3581400"/>
            <a:ext cx="8501062" cy="144655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39700" cmpd="tri">
            <a:solidFill>
              <a:srgbClr val="FF0066"/>
            </a:solidFill>
            <a:prstDash val="sysDash"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অবতল</a:t>
            </a:r>
            <a:r>
              <a:rPr lang="en-US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লেন্সে</a:t>
            </a:r>
            <a:r>
              <a:rPr lang="en-US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F এ </a:t>
            </a:r>
            <a:r>
              <a:rPr lang="en-US" sz="44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অবস্থিত</a:t>
            </a:r>
            <a:r>
              <a:rPr lang="en-US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লক্ষ্যবস্তুর</a:t>
            </a:r>
            <a:r>
              <a:rPr lang="en-US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বিম্ব</a:t>
            </a:r>
            <a:r>
              <a:rPr lang="en-US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চিত্রের</a:t>
            </a:r>
            <a:r>
              <a:rPr lang="en-US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Up Ribbon 3"/>
          <p:cNvSpPr/>
          <p:nvPr/>
        </p:nvSpPr>
        <p:spPr>
          <a:xfrm>
            <a:off x="0" y="304800"/>
            <a:ext cx="9144000" cy="2743200"/>
          </a:xfrm>
          <a:prstGeom prst="ribbon2">
            <a:avLst/>
          </a:prstGeom>
          <a:solidFill>
            <a:schemeClr val="accent2"/>
          </a:solidFill>
          <a:ln w="142875" cmpd="tri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96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ড়ী</a:t>
            </a:r>
            <a:r>
              <a:rPr lang="en-US" sz="96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9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dirty="0" err="1" smtClean="0">
                <a:solidFill>
                  <a:srgbClr val="2F09D1"/>
                </a:solidFill>
                <a:latin typeface="NikoshBAN" pitchFamily="2" charset="0"/>
                <a:cs typeface="NikoshBAN" pitchFamily="2" charset="0"/>
              </a:rPr>
              <a:t>কা</a:t>
            </a:r>
            <a:r>
              <a:rPr lang="en-US" sz="96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জ</a:t>
            </a:r>
            <a:endParaRPr lang="en-US" sz="96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Keefers_Flowers2029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0"/>
            <a:ext cx="8686800" cy="6858000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609600" y="1524000"/>
            <a:ext cx="7467600" cy="478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900" b="1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ধ</a:t>
            </a:r>
            <a:r>
              <a:rPr lang="en-US" sz="23900" b="1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ন্য</a:t>
            </a:r>
            <a:r>
              <a:rPr lang="en-US" sz="239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39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</a:t>
            </a:r>
            <a:endParaRPr lang="en-US" sz="23900" b="1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6600" dirty="0"/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624</TotalTime>
  <Words>331</Words>
  <Application>Microsoft Office PowerPoint</Application>
  <PresentationFormat>On-screen Show (4:3)</PresentationFormat>
  <Paragraphs>97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Trek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Chaksree ABC H S</dc:creator>
  <cp:lastModifiedBy>Chaksree ABC H S</cp:lastModifiedBy>
  <cp:revision>134</cp:revision>
  <dcterms:created xsi:type="dcterms:W3CDTF">2006-08-16T00:00:00Z</dcterms:created>
  <dcterms:modified xsi:type="dcterms:W3CDTF">2014-01-22T10:28:18Z</dcterms:modified>
</cp:coreProperties>
</file>