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68" r:id="rId3"/>
    <p:sldId id="270" r:id="rId4"/>
    <p:sldId id="257" r:id="rId5"/>
    <p:sldId id="303" r:id="rId6"/>
    <p:sldId id="307" r:id="rId7"/>
    <p:sldId id="313" r:id="rId8"/>
    <p:sldId id="319" r:id="rId9"/>
    <p:sldId id="318" r:id="rId10"/>
    <p:sldId id="321" r:id="rId11"/>
    <p:sldId id="323" r:id="rId12"/>
    <p:sldId id="308" r:id="rId13"/>
    <p:sldId id="334" r:id="rId14"/>
    <p:sldId id="288" r:id="rId15"/>
    <p:sldId id="331" r:id="rId16"/>
    <p:sldId id="290" r:id="rId17"/>
    <p:sldId id="289" r:id="rId18"/>
    <p:sldId id="294" r:id="rId19"/>
    <p:sldId id="295" r:id="rId20"/>
    <p:sldId id="296" r:id="rId21"/>
    <p:sldId id="329" r:id="rId22"/>
    <p:sldId id="300" r:id="rId23"/>
    <p:sldId id="301" r:id="rId24"/>
    <p:sldId id="302" r:id="rId25"/>
    <p:sldId id="309" r:id="rId26"/>
    <p:sldId id="324" r:id="rId27"/>
    <p:sldId id="336" r:id="rId28"/>
    <p:sldId id="335" r:id="rId29"/>
    <p:sldId id="32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78" autoAdjust="0"/>
    <p:restoredTop sz="86339" autoAdjust="0"/>
  </p:normalViewPr>
  <p:slideViewPr>
    <p:cSldViewPr>
      <p:cViewPr>
        <p:scale>
          <a:sx n="51" d="100"/>
          <a:sy n="51" d="100"/>
        </p:scale>
        <p:origin x="-1434" y="-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7.jpeg"/><Relationship Id="rId1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BFD962-9C3A-4E9B-9FFE-512BC1876747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831767-F47C-4E28-8C00-0F4446B25660}">
      <dgm:prSet phldrT="[Text]" custT="1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dgm:spPr>
      <dgm:t>
        <a:bodyPr/>
        <a:lstStyle/>
        <a:p>
          <a:r>
            <a:rPr lang="en-US" sz="4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ভিটামিন</a:t>
          </a:r>
          <a:r>
            <a:rPr lang="en-US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বি</a:t>
          </a:r>
          <a:r>
            <a:rPr lang="en-US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০.04 </a:t>
          </a:r>
          <a:r>
            <a:rPr lang="en-US" sz="4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মিগ্রা</a:t>
          </a:r>
          <a:endParaRPr lang="en-US" sz="40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r>
            <a:rPr lang="en-US" sz="4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ভিটামিন</a:t>
          </a:r>
          <a:r>
            <a:rPr lang="en-US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সি</a:t>
          </a:r>
          <a:r>
            <a:rPr lang="en-US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২১০ </a:t>
          </a:r>
          <a:r>
            <a:rPr lang="en-US" sz="4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মিগ্রা</a:t>
          </a:r>
          <a:endParaRPr lang="en-US" sz="40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endParaRPr lang="en-US" sz="40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BC6B1E40-0AEB-4EA8-A142-3F11532B56BC}" type="parTrans" cxnId="{B18357D6-957F-475F-8B1E-F17A5E28D787}">
      <dgm:prSet/>
      <dgm:spPr/>
      <dgm:t>
        <a:bodyPr/>
        <a:lstStyle/>
        <a:p>
          <a:endParaRPr lang="en-US"/>
        </a:p>
      </dgm:t>
    </dgm:pt>
    <dgm:pt modelId="{55CD2246-4E99-4874-99AC-8755B478DDA2}" type="sibTrans" cxnId="{B18357D6-957F-475F-8B1E-F17A5E28D787}">
      <dgm:prSet/>
      <dgm:spPr/>
      <dgm:t>
        <a:bodyPr/>
        <a:lstStyle/>
        <a:p>
          <a:endParaRPr lang="en-US"/>
        </a:p>
      </dgm:t>
    </dgm:pt>
    <dgm:pt modelId="{ADFB7E01-9B11-4F25-A8F0-C3FD0D3F6865}">
      <dgm:prSet phldrT="[Text]" custT="1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dgm:spPr>
      <dgm:t>
        <a:bodyPr/>
        <a:lstStyle/>
        <a:p>
          <a:r>
            <a:rPr lang="en-US" sz="4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ভিটামিন</a:t>
          </a:r>
          <a:r>
            <a:rPr lang="en-US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বি</a:t>
          </a:r>
          <a:r>
            <a:rPr lang="en-US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0.06 </a:t>
          </a:r>
          <a:r>
            <a:rPr lang="en-US" sz="4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মিগ্রা</a:t>
          </a:r>
          <a:endParaRPr lang="en-US" sz="40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r>
            <a:rPr lang="en-US" sz="4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শর্করা</a:t>
          </a:r>
          <a:r>
            <a:rPr lang="en-US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১৩.6 </a:t>
          </a:r>
          <a:r>
            <a:rPr lang="en-US" sz="4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গ্রাম</a:t>
          </a:r>
          <a:endParaRPr lang="en-US" sz="40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8131EAA1-75F5-4FCB-BC44-65721D71816D}" type="parTrans" cxnId="{713ED160-11F5-4524-9F4B-3EE0AE7665A3}">
      <dgm:prSet/>
      <dgm:spPr/>
      <dgm:t>
        <a:bodyPr/>
        <a:lstStyle/>
        <a:p>
          <a:endParaRPr lang="en-US"/>
        </a:p>
      </dgm:t>
    </dgm:pt>
    <dgm:pt modelId="{82468500-8498-485E-8006-E53749130C55}" type="sibTrans" cxnId="{713ED160-11F5-4524-9F4B-3EE0AE7665A3}">
      <dgm:prSet/>
      <dgm:spPr/>
      <dgm:t>
        <a:bodyPr/>
        <a:lstStyle/>
        <a:p>
          <a:endParaRPr lang="en-US"/>
        </a:p>
      </dgm:t>
    </dgm:pt>
    <dgm:pt modelId="{9B569581-66DE-4118-9BDC-E98F017E7571}">
      <dgm:prSet phldrT="[Text]" custT="1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dgm:spPr>
      <dgm:t>
        <a:bodyPr/>
        <a:lstStyle/>
        <a:p>
          <a:r>
            <a:rPr lang="en-US" sz="4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ভিটামিন</a:t>
          </a:r>
          <a:r>
            <a:rPr lang="en-US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এ ৮৩০০ </a:t>
          </a:r>
          <a:r>
            <a:rPr lang="en-US" sz="4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মিগ্রা</a:t>
          </a:r>
          <a:endParaRPr lang="en-US" sz="40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r>
            <a:rPr lang="en-US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শর্করা</a:t>
          </a:r>
          <a:r>
            <a:rPr lang="en-US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 ১৬.9গ্রাম</a:t>
          </a:r>
          <a:endParaRPr lang="en-US" sz="40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5BCD4FBC-BF3B-4031-8B83-B2C66D4B634B}" type="sibTrans" cxnId="{B3EC8D29-9B04-4654-B172-FA36A147C1C3}">
      <dgm:prSet/>
      <dgm:spPr/>
      <dgm:t>
        <a:bodyPr/>
        <a:lstStyle/>
        <a:p>
          <a:endParaRPr lang="en-US"/>
        </a:p>
      </dgm:t>
    </dgm:pt>
    <dgm:pt modelId="{3CDB74B6-D975-4EB1-B8A9-0B8594C6EF3B}" type="parTrans" cxnId="{B3EC8D29-9B04-4654-B172-FA36A147C1C3}">
      <dgm:prSet/>
      <dgm:spPr/>
      <dgm:t>
        <a:bodyPr/>
        <a:lstStyle/>
        <a:p>
          <a:endParaRPr lang="en-US"/>
        </a:p>
      </dgm:t>
    </dgm:pt>
    <dgm:pt modelId="{546B27DC-7BB2-4405-AB7E-D850A8A17447}">
      <dgm:prSet phldrT="[Text]" custT="1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dgm:spPr>
      <dgm:t>
        <a:bodyPr/>
        <a:lstStyle/>
        <a:p>
          <a:endParaRPr lang="en-US" sz="2200" dirty="0">
            <a:solidFill>
              <a:schemeClr val="tx1"/>
            </a:solidFill>
          </a:endParaRPr>
        </a:p>
      </dgm:t>
    </dgm:pt>
    <dgm:pt modelId="{952B222A-5298-4AC6-8E89-B7807317A58D}" type="sibTrans" cxnId="{42946893-280D-4E5A-B032-85A880366315}">
      <dgm:prSet/>
      <dgm:spPr/>
      <dgm:t>
        <a:bodyPr/>
        <a:lstStyle/>
        <a:p>
          <a:endParaRPr lang="en-US"/>
        </a:p>
      </dgm:t>
    </dgm:pt>
    <dgm:pt modelId="{C2287187-085B-4CC3-A54E-A0E05A2C020A}" type="parTrans" cxnId="{42946893-280D-4E5A-B032-85A880366315}">
      <dgm:prSet/>
      <dgm:spPr/>
      <dgm:t>
        <a:bodyPr/>
        <a:lstStyle/>
        <a:p>
          <a:endParaRPr lang="en-US"/>
        </a:p>
      </dgm:t>
    </dgm:pt>
    <dgm:pt modelId="{B3400501-E8C5-44AA-BE3A-87CAB67FD8AA}" type="pres">
      <dgm:prSet presAssocID="{A9BFD962-9C3A-4E9B-9FFE-512BC187674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B8030C-A351-4750-B3E7-79190FF66746}" type="pres">
      <dgm:prSet presAssocID="{9B569581-66DE-4118-9BDC-E98F017E7571}" presName="comp" presStyleCnt="0"/>
      <dgm:spPr/>
    </dgm:pt>
    <dgm:pt modelId="{10D2A2E8-391B-4002-A104-A12EC6F090E6}" type="pres">
      <dgm:prSet presAssocID="{9B569581-66DE-4118-9BDC-E98F017E7571}" presName="box" presStyleLbl="node1" presStyleIdx="0" presStyleCnt="3" custScaleY="214035" custLinFactNeighborY="10572"/>
      <dgm:spPr/>
      <dgm:t>
        <a:bodyPr/>
        <a:lstStyle/>
        <a:p>
          <a:endParaRPr lang="en-US"/>
        </a:p>
      </dgm:t>
    </dgm:pt>
    <dgm:pt modelId="{A9B06536-F5FF-44DF-ACBC-81875FB4FCDF}" type="pres">
      <dgm:prSet presAssocID="{9B569581-66DE-4118-9BDC-E98F017E7571}" presName="img" presStyleLbl="fgImgPlace1" presStyleIdx="0" presStyleCnt="3" custScaleX="101527" custScaleY="252828" custLinFactNeighborX="-2742" custLinFactNeighborY="-735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88AD4E4F-531D-4C40-9C74-E0DF892E5C11}" type="pres">
      <dgm:prSet presAssocID="{9B569581-66DE-4118-9BDC-E98F017E7571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92F0B9-C611-4372-9B7D-A51284BB2D43}" type="pres">
      <dgm:prSet presAssocID="{5BCD4FBC-BF3B-4031-8B83-B2C66D4B634B}" presName="spacer" presStyleCnt="0"/>
      <dgm:spPr/>
    </dgm:pt>
    <dgm:pt modelId="{9B73074A-A0D1-4C26-9A38-BF5A887B36D3}" type="pres">
      <dgm:prSet presAssocID="{C6831767-F47C-4E28-8C00-0F4446B25660}" presName="comp" presStyleCnt="0"/>
      <dgm:spPr/>
    </dgm:pt>
    <dgm:pt modelId="{E647CECB-4F4F-4342-BA27-F23C5EAE37B4}" type="pres">
      <dgm:prSet presAssocID="{C6831767-F47C-4E28-8C00-0F4446B25660}" presName="box" presStyleLbl="node1" presStyleIdx="1" presStyleCnt="3" custScaleY="211376"/>
      <dgm:spPr/>
      <dgm:t>
        <a:bodyPr/>
        <a:lstStyle/>
        <a:p>
          <a:endParaRPr lang="en-US"/>
        </a:p>
      </dgm:t>
    </dgm:pt>
    <dgm:pt modelId="{0EA89FC2-AC19-4B83-A656-6FDE15CEBFEA}" type="pres">
      <dgm:prSet presAssocID="{C6831767-F47C-4E28-8C00-0F4446B25660}" presName="img" presStyleLbl="fgImgPlace1" presStyleIdx="1" presStyleCnt="3" custScaleX="104316" custScaleY="280091" custLinFactNeighborX="-12839" custLinFactNeighborY="-259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E63B0822-FE3C-4A26-AA34-4646B92453DA}" type="pres">
      <dgm:prSet presAssocID="{C6831767-F47C-4E28-8C00-0F4446B25660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4661E9-EE96-4AEC-A6FA-A5B5445F14B8}" type="pres">
      <dgm:prSet presAssocID="{55CD2246-4E99-4874-99AC-8755B478DDA2}" presName="spacer" presStyleCnt="0"/>
      <dgm:spPr/>
    </dgm:pt>
    <dgm:pt modelId="{4ED0981E-C2FD-4DE1-9E16-0865B59A98C2}" type="pres">
      <dgm:prSet presAssocID="{ADFB7E01-9B11-4F25-A8F0-C3FD0D3F6865}" presName="comp" presStyleCnt="0"/>
      <dgm:spPr/>
    </dgm:pt>
    <dgm:pt modelId="{5F5104D8-E30D-44E9-A4CB-49984CF873E2}" type="pres">
      <dgm:prSet presAssocID="{ADFB7E01-9B11-4F25-A8F0-C3FD0D3F6865}" presName="box" presStyleLbl="node1" presStyleIdx="2" presStyleCnt="3" custScaleY="290583" custLinFactNeighborX="-56" custLinFactNeighborY="-3997"/>
      <dgm:spPr/>
      <dgm:t>
        <a:bodyPr/>
        <a:lstStyle/>
        <a:p>
          <a:endParaRPr lang="en-US"/>
        </a:p>
      </dgm:t>
    </dgm:pt>
    <dgm:pt modelId="{504D88D2-C0D7-45FC-BC90-6F94E9BC07DB}" type="pres">
      <dgm:prSet presAssocID="{ADFB7E01-9B11-4F25-A8F0-C3FD0D3F6865}" presName="img" presStyleLbl="fgImgPlace1" presStyleIdx="2" presStyleCnt="3" custScaleX="108656" custScaleY="319908" custLinFactNeighborX="41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DC62B140-B73A-41EF-A3C6-0904240ACA1A}" type="pres">
      <dgm:prSet presAssocID="{ADFB7E01-9B11-4F25-A8F0-C3FD0D3F6865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18357D6-957F-475F-8B1E-F17A5E28D787}" srcId="{A9BFD962-9C3A-4E9B-9FFE-512BC1876747}" destId="{C6831767-F47C-4E28-8C00-0F4446B25660}" srcOrd="1" destOrd="0" parTransId="{BC6B1E40-0AEB-4EA8-A142-3F11532B56BC}" sibTransId="{55CD2246-4E99-4874-99AC-8755B478DDA2}"/>
    <dgm:cxn modelId="{56A07E1D-138D-47E1-BB27-26BC1817400C}" type="presOf" srcId="{9B569581-66DE-4118-9BDC-E98F017E7571}" destId="{10D2A2E8-391B-4002-A104-A12EC6F090E6}" srcOrd="0" destOrd="0" presId="urn:microsoft.com/office/officeart/2005/8/layout/vList4"/>
    <dgm:cxn modelId="{B2A04DEC-0D3A-4672-AEE4-3FBD5E1FB8FA}" type="presOf" srcId="{C6831767-F47C-4E28-8C00-0F4446B25660}" destId="{E63B0822-FE3C-4A26-AA34-4646B92453DA}" srcOrd="1" destOrd="0" presId="urn:microsoft.com/office/officeart/2005/8/layout/vList4"/>
    <dgm:cxn modelId="{8FEED52D-A727-4DC1-B53D-2DC9B9B4AE1D}" type="presOf" srcId="{ADFB7E01-9B11-4F25-A8F0-C3FD0D3F6865}" destId="{5F5104D8-E30D-44E9-A4CB-49984CF873E2}" srcOrd="0" destOrd="0" presId="urn:microsoft.com/office/officeart/2005/8/layout/vList4"/>
    <dgm:cxn modelId="{18178AB3-B47A-483B-97B1-D330146A0802}" type="presOf" srcId="{9B569581-66DE-4118-9BDC-E98F017E7571}" destId="{88AD4E4F-531D-4C40-9C74-E0DF892E5C11}" srcOrd="1" destOrd="0" presId="urn:microsoft.com/office/officeart/2005/8/layout/vList4"/>
    <dgm:cxn modelId="{713ED160-11F5-4524-9F4B-3EE0AE7665A3}" srcId="{A9BFD962-9C3A-4E9B-9FFE-512BC1876747}" destId="{ADFB7E01-9B11-4F25-A8F0-C3FD0D3F6865}" srcOrd="2" destOrd="0" parTransId="{8131EAA1-75F5-4FCB-BC44-65721D71816D}" sibTransId="{82468500-8498-485E-8006-E53749130C55}"/>
    <dgm:cxn modelId="{42946893-280D-4E5A-B032-85A880366315}" srcId="{C6831767-F47C-4E28-8C00-0F4446B25660}" destId="{546B27DC-7BB2-4405-AB7E-D850A8A17447}" srcOrd="0" destOrd="0" parTransId="{C2287187-085B-4CC3-A54E-A0E05A2C020A}" sibTransId="{952B222A-5298-4AC6-8E89-B7807317A58D}"/>
    <dgm:cxn modelId="{2C2D6530-8EE9-453A-B65E-EE60177B8FE8}" type="presOf" srcId="{546B27DC-7BB2-4405-AB7E-D850A8A17447}" destId="{E647CECB-4F4F-4342-BA27-F23C5EAE37B4}" srcOrd="0" destOrd="1" presId="urn:microsoft.com/office/officeart/2005/8/layout/vList4"/>
    <dgm:cxn modelId="{B3EC8D29-9B04-4654-B172-FA36A147C1C3}" srcId="{A9BFD962-9C3A-4E9B-9FFE-512BC1876747}" destId="{9B569581-66DE-4118-9BDC-E98F017E7571}" srcOrd="0" destOrd="0" parTransId="{3CDB74B6-D975-4EB1-B8A9-0B8594C6EF3B}" sibTransId="{5BCD4FBC-BF3B-4031-8B83-B2C66D4B634B}"/>
    <dgm:cxn modelId="{013DDCD0-E085-4962-979B-CADC447D79C9}" type="presOf" srcId="{546B27DC-7BB2-4405-AB7E-D850A8A17447}" destId="{E63B0822-FE3C-4A26-AA34-4646B92453DA}" srcOrd="1" destOrd="1" presId="urn:microsoft.com/office/officeart/2005/8/layout/vList4"/>
    <dgm:cxn modelId="{D222A23F-7291-449E-B56F-921CAAC3E8E6}" type="presOf" srcId="{ADFB7E01-9B11-4F25-A8F0-C3FD0D3F6865}" destId="{DC62B140-B73A-41EF-A3C6-0904240ACA1A}" srcOrd="1" destOrd="0" presId="urn:microsoft.com/office/officeart/2005/8/layout/vList4"/>
    <dgm:cxn modelId="{E2F7CC91-1304-41DD-8D10-D15908062FA8}" type="presOf" srcId="{C6831767-F47C-4E28-8C00-0F4446B25660}" destId="{E647CECB-4F4F-4342-BA27-F23C5EAE37B4}" srcOrd="0" destOrd="0" presId="urn:microsoft.com/office/officeart/2005/8/layout/vList4"/>
    <dgm:cxn modelId="{87477993-14DD-4839-B5DC-0DE6972607B1}" type="presOf" srcId="{A9BFD962-9C3A-4E9B-9FFE-512BC1876747}" destId="{B3400501-E8C5-44AA-BE3A-87CAB67FD8AA}" srcOrd="0" destOrd="0" presId="urn:microsoft.com/office/officeart/2005/8/layout/vList4"/>
    <dgm:cxn modelId="{D18D7237-6384-44D9-AA5C-9EA01C09BBA6}" type="presParOf" srcId="{B3400501-E8C5-44AA-BE3A-87CAB67FD8AA}" destId="{32B8030C-A351-4750-B3E7-79190FF66746}" srcOrd="0" destOrd="0" presId="urn:microsoft.com/office/officeart/2005/8/layout/vList4"/>
    <dgm:cxn modelId="{B73BBDAB-9B31-465F-9519-3610F4C5C1B3}" type="presParOf" srcId="{32B8030C-A351-4750-B3E7-79190FF66746}" destId="{10D2A2E8-391B-4002-A104-A12EC6F090E6}" srcOrd="0" destOrd="0" presId="urn:microsoft.com/office/officeart/2005/8/layout/vList4"/>
    <dgm:cxn modelId="{C7E93387-E115-4536-823B-EC518A490C34}" type="presParOf" srcId="{32B8030C-A351-4750-B3E7-79190FF66746}" destId="{A9B06536-F5FF-44DF-ACBC-81875FB4FCDF}" srcOrd="1" destOrd="0" presId="urn:microsoft.com/office/officeart/2005/8/layout/vList4"/>
    <dgm:cxn modelId="{A441B4FB-DD06-4607-915F-15602928B39B}" type="presParOf" srcId="{32B8030C-A351-4750-B3E7-79190FF66746}" destId="{88AD4E4F-531D-4C40-9C74-E0DF892E5C11}" srcOrd="2" destOrd="0" presId="urn:microsoft.com/office/officeart/2005/8/layout/vList4"/>
    <dgm:cxn modelId="{86AAB33F-1601-4216-A7B0-64E6EF56DE3F}" type="presParOf" srcId="{B3400501-E8C5-44AA-BE3A-87CAB67FD8AA}" destId="{DB92F0B9-C611-4372-9B7D-A51284BB2D43}" srcOrd="1" destOrd="0" presId="urn:microsoft.com/office/officeart/2005/8/layout/vList4"/>
    <dgm:cxn modelId="{7E32D11F-9F78-4C40-AF19-EB17D1F05F52}" type="presParOf" srcId="{B3400501-E8C5-44AA-BE3A-87CAB67FD8AA}" destId="{9B73074A-A0D1-4C26-9A38-BF5A887B36D3}" srcOrd="2" destOrd="0" presId="urn:microsoft.com/office/officeart/2005/8/layout/vList4"/>
    <dgm:cxn modelId="{CCDB6E27-DF09-4179-986A-F3B35838E032}" type="presParOf" srcId="{9B73074A-A0D1-4C26-9A38-BF5A887B36D3}" destId="{E647CECB-4F4F-4342-BA27-F23C5EAE37B4}" srcOrd="0" destOrd="0" presId="urn:microsoft.com/office/officeart/2005/8/layout/vList4"/>
    <dgm:cxn modelId="{6EF38BB2-15FB-4AA9-8353-6CF68C83F045}" type="presParOf" srcId="{9B73074A-A0D1-4C26-9A38-BF5A887B36D3}" destId="{0EA89FC2-AC19-4B83-A656-6FDE15CEBFEA}" srcOrd="1" destOrd="0" presId="urn:microsoft.com/office/officeart/2005/8/layout/vList4"/>
    <dgm:cxn modelId="{8D5518CB-0242-4E66-94D9-AB0CB51D193F}" type="presParOf" srcId="{9B73074A-A0D1-4C26-9A38-BF5A887B36D3}" destId="{E63B0822-FE3C-4A26-AA34-4646B92453DA}" srcOrd="2" destOrd="0" presId="urn:microsoft.com/office/officeart/2005/8/layout/vList4"/>
    <dgm:cxn modelId="{BD02753D-95C4-4AA0-BEB7-26A40B178910}" type="presParOf" srcId="{B3400501-E8C5-44AA-BE3A-87CAB67FD8AA}" destId="{6E4661E9-EE96-4AEC-A6FA-A5B5445F14B8}" srcOrd="3" destOrd="0" presId="urn:microsoft.com/office/officeart/2005/8/layout/vList4"/>
    <dgm:cxn modelId="{B54B9FD9-54B1-4B01-9A6C-F3D7CD0AC91E}" type="presParOf" srcId="{B3400501-E8C5-44AA-BE3A-87CAB67FD8AA}" destId="{4ED0981E-C2FD-4DE1-9E16-0865B59A98C2}" srcOrd="4" destOrd="0" presId="urn:microsoft.com/office/officeart/2005/8/layout/vList4"/>
    <dgm:cxn modelId="{6709EFF6-300A-4AD0-AAC6-103D7D1C9374}" type="presParOf" srcId="{4ED0981E-C2FD-4DE1-9E16-0865B59A98C2}" destId="{5F5104D8-E30D-44E9-A4CB-49984CF873E2}" srcOrd="0" destOrd="0" presId="urn:microsoft.com/office/officeart/2005/8/layout/vList4"/>
    <dgm:cxn modelId="{16CF7B50-1A16-4C96-AF51-C9078C34864E}" type="presParOf" srcId="{4ED0981E-C2FD-4DE1-9E16-0865B59A98C2}" destId="{504D88D2-C0D7-45FC-BC90-6F94E9BC07DB}" srcOrd="1" destOrd="0" presId="urn:microsoft.com/office/officeart/2005/8/layout/vList4"/>
    <dgm:cxn modelId="{5F797008-A8E2-4EBE-9835-D3826A808C93}" type="presParOf" srcId="{4ED0981E-C2FD-4DE1-9E16-0865B59A98C2}" destId="{DC62B140-B73A-41EF-A3C6-0904240ACA1A}" srcOrd="2" destOrd="0" presId="urn:microsoft.com/office/officeart/2005/8/layout/vList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98D566-FD5C-473A-A3A9-D403EDE095FB}" type="datetimeFigureOut">
              <a:rPr lang="en-US" smtClean="0"/>
              <a:pPr/>
              <a:t>23/1/2014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9B283-1CBB-44A6-8760-E15AC8321A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23/1/2014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325562"/>
          </a:xfrm>
        </p:spPr>
        <p:txBody>
          <a:bodyPr>
            <a:noAutofit/>
          </a:bodyPr>
          <a:lstStyle/>
          <a:p>
            <a:r>
              <a:rPr lang="bn-BD" sz="9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cyber\Downloads\roses flower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-51624" r="-50057" b="-3154"/>
          <a:stretch>
            <a:fillRect/>
          </a:stretch>
        </p:blipFill>
        <p:spPr bwMode="auto">
          <a:xfrm>
            <a:off x="0" y="1676400"/>
            <a:ext cx="9144000" cy="518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25339" cy="1600200"/>
          </a:xfrm>
          <a:solidFill>
            <a:srgbClr val="00B050"/>
          </a:solidFill>
          <a:ln w="38100">
            <a:prstDash val="sysDash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n-BD" sz="18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5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অলিপ কুমার সমাদ্দার </a:t>
            </a:r>
          </a:p>
          <a:p>
            <a:pPr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সহকারী শিক্ষক </a:t>
            </a:r>
          </a:p>
          <a:p>
            <a:pPr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শতদল মাধ্যমিক বিদ্যালয় </a:t>
            </a:r>
          </a:p>
          <a:p>
            <a:pPr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লোহাগড়া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, নড়াইল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800" smtClean="0">
                <a:latin typeface="NikoshBAN" pitchFamily="2" charset="0"/>
                <a:cs typeface="NikoshBAN" pitchFamily="2" charset="0"/>
              </a:rPr>
              <a:t>০১৭২১১৫৮৩০৮ 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শ্রেনীঃ সপ্তম</a:t>
            </a:r>
          </a:p>
          <a:p>
            <a:pPr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বিষয়ঃ কৃষি শিক্ষা</a:t>
            </a:r>
          </a:p>
          <a:p>
            <a:pPr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প্রথম অধ্যায়ঃ প্রথম পরিচ্ছেদ</a:t>
            </a:r>
          </a:p>
          <a:p>
            <a:pPr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আজকের পাঠঃফল।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7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2" dur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" grpId="0" build="p"/>
      <p:bldP spid="4" grpId="1" build="p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5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ফল</a:t>
            </a:r>
            <a:endParaRPr lang="en-US" sz="5400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১।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None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২।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ফলের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শ্রেণী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৩।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ফলের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পুষ্টি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গুণ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উল্লেখ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৪।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ফলের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অর্থনৈতিক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>
              <a:buNone/>
            </a:pP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8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3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3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build="p" animBg="1"/>
      <p:bldP spid="3" grpI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cyber\Downloads\images (Medium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2188855" cy="1676400"/>
          </a:xfrm>
          <a:prstGeom prst="rect">
            <a:avLst/>
          </a:prstGeom>
          <a:noFill/>
        </p:spPr>
      </p:pic>
      <p:pic>
        <p:nvPicPr>
          <p:cNvPr id="3" name="Picture 2" descr="C:\Users\cyber\Downloads\OrangeLT_White_Background (Medium).jpg"/>
          <p:cNvPicPr>
            <a:picLocks noChangeAspect="1" noChangeArrowheads="1"/>
          </p:cNvPicPr>
          <p:nvPr/>
        </p:nvPicPr>
        <p:blipFill>
          <a:blip r:embed="rId3" cstate="print"/>
          <a:srcRect l="-10240" t="-1910" r="-11125"/>
          <a:stretch>
            <a:fillRect/>
          </a:stretch>
        </p:blipFill>
        <p:spPr bwMode="auto">
          <a:xfrm>
            <a:off x="1828800" y="0"/>
            <a:ext cx="1828800" cy="1375521"/>
          </a:xfrm>
          <a:prstGeom prst="rect">
            <a:avLst/>
          </a:prstGeom>
          <a:noFill/>
        </p:spPr>
      </p:pic>
      <p:pic>
        <p:nvPicPr>
          <p:cNvPr id="4" name="Picture 3" descr="C:\Users\cyber\Downloads\Delicious-Fruits-of-Bangladesh (Medium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4200" y="4419600"/>
            <a:ext cx="2567285" cy="1905000"/>
          </a:xfrm>
          <a:prstGeom prst="rect">
            <a:avLst/>
          </a:prstGeom>
          <a:noFill/>
        </p:spPr>
      </p:pic>
      <p:pic>
        <p:nvPicPr>
          <p:cNvPr id="6" name="Picture 3" descr="C:\Users\cyber\Downloads\watermelon-sliced_10330_600x450 (Medium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4352808"/>
            <a:ext cx="2495550" cy="1971792"/>
          </a:xfrm>
          <a:prstGeom prst="rect">
            <a:avLst/>
          </a:prstGeom>
          <a:noFill/>
        </p:spPr>
      </p:pic>
      <p:pic>
        <p:nvPicPr>
          <p:cNvPr id="7" name="Picture 3" descr="C:\Users\cyber\Downloads\guava-fruit (Medium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19800" y="4428919"/>
            <a:ext cx="2855119" cy="1971881"/>
          </a:xfrm>
          <a:prstGeom prst="rect">
            <a:avLst/>
          </a:prstGeom>
          <a:noFill/>
        </p:spPr>
      </p:pic>
      <p:pic>
        <p:nvPicPr>
          <p:cNvPr id="9" name="Picture 2" descr="C:\Users\cyber\Downloads\Ripe_jackfruit (Medium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48400" y="304800"/>
            <a:ext cx="2667000" cy="2000250"/>
          </a:xfrm>
          <a:prstGeom prst="rect">
            <a:avLst/>
          </a:prstGeom>
          <a:noFill/>
        </p:spPr>
      </p:pic>
      <p:pic>
        <p:nvPicPr>
          <p:cNvPr id="10" name="Picture 3" descr="C:\Users\cyber\Downloads\acai-berry (Medium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1526088"/>
            <a:ext cx="2971800" cy="2361156"/>
          </a:xfrm>
          <a:prstGeom prst="rect">
            <a:avLst/>
          </a:prstGeom>
          <a:noFill/>
        </p:spPr>
      </p:pic>
      <p:pic>
        <p:nvPicPr>
          <p:cNvPr id="11" name="Picture 3" descr="C:\Users\cyber\Downloads\banana (Medium).jpe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29000" y="126255"/>
            <a:ext cx="2625296" cy="1981839"/>
          </a:xfrm>
          <a:prstGeom prst="rect">
            <a:avLst/>
          </a:prstGeom>
          <a:noFill/>
        </p:spPr>
      </p:pic>
      <p:pic>
        <p:nvPicPr>
          <p:cNvPr id="12" name="Picture 2" descr="C:\Users\cyber\Downloads\Pineapple-1 (Medium)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11413" y="2394172"/>
            <a:ext cx="2209800" cy="1568509"/>
          </a:xfrm>
          <a:prstGeom prst="rect">
            <a:avLst/>
          </a:prstGeom>
          <a:noFill/>
        </p:spPr>
      </p:pic>
      <p:pic>
        <p:nvPicPr>
          <p:cNvPr id="13" name="Picture 2" descr="C:\Users\cyber\Downloads\image_9_1655 (Medium)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48400" y="2407540"/>
            <a:ext cx="2590800" cy="2066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3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8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3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8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3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8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3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8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3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8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3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000" dirty="0" err="1" smtClean="0">
                <a:latin typeface="NikoshLightBAN" pitchFamily="2" charset="0"/>
                <a:cs typeface="NikoshLightBAN" pitchFamily="2" charset="0"/>
              </a:rPr>
              <a:t>মেয়াদভিত্তিক</a:t>
            </a:r>
            <a:endParaRPr lang="en-US" sz="6000" dirty="0"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400" dirty="0" err="1" smtClean="0">
                <a:latin typeface="NikoshLightBAN" pitchFamily="2" charset="0"/>
                <a:cs typeface="NikoshLightBAN" pitchFamily="2" charset="0"/>
              </a:rPr>
              <a:t>স্বল্পমেয়াদী</a:t>
            </a:r>
            <a:endParaRPr lang="en-US" sz="5400" dirty="0" smtClean="0">
              <a:latin typeface="NikoshLightBAN" pitchFamily="2" charset="0"/>
              <a:cs typeface="NikoshLightBAN" pitchFamily="2" charset="0"/>
            </a:endParaRPr>
          </a:p>
          <a:p>
            <a:pPr>
              <a:buNone/>
            </a:pPr>
            <a:endParaRPr lang="en-US" sz="4800" b="1" dirty="0">
              <a:latin typeface="NikoshLightBAN" pitchFamily="2" charset="0"/>
              <a:cs typeface="NikoshLightBAN" pitchFamily="2" charset="0"/>
            </a:endParaRPr>
          </a:p>
        </p:txBody>
      </p:sp>
      <p:pic>
        <p:nvPicPr>
          <p:cNvPr id="1026" name="Picture 2" descr="C:\Users\cyber\Downloads\banana (Small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76600"/>
            <a:ext cx="3310890" cy="2702767"/>
          </a:xfrm>
          <a:prstGeom prst="rect">
            <a:avLst/>
          </a:prstGeom>
          <a:noFill/>
        </p:spPr>
      </p:pic>
      <p:pic>
        <p:nvPicPr>
          <p:cNvPr id="1027" name="Picture 3" descr="C:\Users\cyber\Downloads\gold pineapple  (Small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53225" y="1524000"/>
            <a:ext cx="2390775" cy="4430780"/>
          </a:xfrm>
          <a:prstGeom prst="rect">
            <a:avLst/>
          </a:prstGeom>
          <a:noFill/>
        </p:spPr>
      </p:pic>
      <p:pic>
        <p:nvPicPr>
          <p:cNvPr id="1028" name="Picture 4" descr="C:\Users\cyber\Downloads\Watermelon WIDE (Small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3352800"/>
            <a:ext cx="3414713" cy="2286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914400" y="5867400"/>
            <a:ext cx="2362200" cy="76944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LightBAN" pitchFamily="2" charset="0"/>
                <a:cs typeface="NikoshLightBAN" pitchFamily="2" charset="0"/>
              </a:rPr>
              <a:t>কলা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38600" y="60198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তরমুজ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86600" y="5943601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আনারস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7" grpId="0" animBg="1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dirty="0" err="1" smtClean="0">
                <a:latin typeface="NikoshLightBAN" pitchFamily="2" charset="0"/>
                <a:cs typeface="NikoshLightBAN" pitchFamily="2" charset="0"/>
              </a:rPr>
              <a:t>দীর্ঘমেয়াদী</a:t>
            </a:r>
            <a:endParaRPr lang="en-US" sz="5400" dirty="0"/>
          </a:p>
        </p:txBody>
      </p:sp>
      <p:pic>
        <p:nvPicPr>
          <p:cNvPr id="2050" name="Picture 2" descr="C:\Users\cyber\Downloads\sapota-250x250 (Small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2995709" cy="3276600"/>
          </a:xfrm>
          <a:prstGeom prst="rect">
            <a:avLst/>
          </a:prstGeom>
          <a:noFill/>
        </p:spPr>
      </p:pic>
      <p:pic>
        <p:nvPicPr>
          <p:cNvPr id="2051" name="Picture 3" descr="C:\Users\cyber\Downloads\Lici (Small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1524000"/>
            <a:ext cx="2971800" cy="3872371"/>
          </a:xfrm>
          <a:prstGeom prst="rect">
            <a:avLst/>
          </a:prstGeom>
          <a:noFill/>
        </p:spPr>
      </p:pic>
      <p:pic>
        <p:nvPicPr>
          <p:cNvPr id="2052" name="Picture 4" descr="C:\Users\cyber\Downloads\acai-berry (Small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4731" y="2362200"/>
            <a:ext cx="3039269" cy="28956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81000" y="52578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সফেদা</a:t>
            </a:r>
            <a:endParaRPr lang="en-US" sz="48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9000" y="5791200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লিচু</a:t>
            </a:r>
            <a:endParaRPr lang="en-US" sz="4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10400" y="55626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জাম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গ্রীষ্ম</a:t>
            </a:r>
            <a:r>
              <a:rPr lang="en-US" sz="8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কালীন</a:t>
            </a:r>
            <a:endParaRPr lang="en-US" sz="8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 descr="C:\Users\cyber\Downloads\jackfruit (Small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371600"/>
            <a:ext cx="4600195" cy="3840163"/>
          </a:xfrm>
          <a:prstGeom prst="rect">
            <a:avLst/>
          </a:prstGeom>
          <a:noFill/>
        </p:spPr>
      </p:pic>
      <p:pic>
        <p:nvPicPr>
          <p:cNvPr id="4099" name="Picture 3" descr="C:\Users\cyber\Downloads\amra (Small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371600"/>
            <a:ext cx="4495800" cy="3810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38200" y="5791200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কাঁঠাল</a:t>
            </a:r>
            <a:endParaRPr lang="en-US" sz="5400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81600" y="5715000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আমড়া</a:t>
            </a:r>
            <a:endParaRPr lang="en-US" sz="5400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3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6" grpId="0"/>
      <p:bldP spid="6" grpId="1"/>
      <p:bldP spid="7" grpId="0"/>
      <p:bldP spid="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গ্রীষ্ম</a:t>
            </a:r>
            <a:r>
              <a:rPr lang="en-US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কালীন</a:t>
            </a:r>
            <a:endParaRPr lang="en-US" sz="6000" dirty="0"/>
          </a:p>
        </p:txBody>
      </p:sp>
      <p:pic>
        <p:nvPicPr>
          <p:cNvPr id="2050" name="Picture 2" descr="C:\Users\cyber\Downloads\mango (Medium) (Small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371600"/>
            <a:ext cx="4077859" cy="2917097"/>
          </a:xfrm>
          <a:prstGeom prst="rect">
            <a:avLst/>
          </a:prstGeom>
          <a:noFill/>
        </p:spPr>
      </p:pic>
      <p:pic>
        <p:nvPicPr>
          <p:cNvPr id="2052" name="Picture 4" descr="C:\Users\cyber\Downloads\Lici (Small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0288" y="1524000"/>
            <a:ext cx="3033712" cy="3821999"/>
          </a:xfrm>
          <a:prstGeom prst="rect">
            <a:avLst/>
          </a:prstGeom>
          <a:noFill/>
        </p:spPr>
      </p:pic>
      <p:pic>
        <p:nvPicPr>
          <p:cNvPr id="2053" name="Picture 5" descr="C:\Users\cyber\Downloads\sapota-250x250 (Small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4200" y="3505200"/>
            <a:ext cx="2890838" cy="2896873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762000" y="3886200"/>
            <a:ext cx="190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আম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0600" y="5562600"/>
            <a:ext cx="175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সফেদা</a:t>
            </a:r>
            <a:endParaRPr lang="en-US" sz="54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9000" y="5486400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লিচু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গ্রীষ্ম</a:t>
            </a:r>
            <a:r>
              <a:rPr lang="en-US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কালীন</a:t>
            </a:r>
            <a:endParaRPr lang="en-US" sz="6600" dirty="0"/>
          </a:p>
        </p:txBody>
      </p:sp>
      <p:pic>
        <p:nvPicPr>
          <p:cNvPr id="1026" name="Picture 2" descr="C:\Users\cyber\Downloads\acai-berry (Small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3733800" cy="2961417"/>
          </a:xfrm>
          <a:prstGeom prst="rect">
            <a:avLst/>
          </a:prstGeom>
          <a:noFill/>
        </p:spPr>
      </p:pic>
      <p:pic>
        <p:nvPicPr>
          <p:cNvPr id="1028" name="Picture 4" descr="C:\Users\cyber\Downloads\gold pineapple  (Small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3200400"/>
            <a:ext cx="1973580" cy="3657600"/>
          </a:xfrm>
          <a:prstGeom prst="rect">
            <a:avLst/>
          </a:prstGeom>
          <a:noFill/>
        </p:spPr>
      </p:pic>
      <p:pic>
        <p:nvPicPr>
          <p:cNvPr id="1029" name="Picture 5" descr="C:\Users\cyber\Downloads\Guava (Small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1295400"/>
            <a:ext cx="4252913" cy="28956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62000" y="4267200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জাম</a:t>
            </a:r>
            <a:endParaRPr lang="en-US" sz="54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72200" y="4419600"/>
            <a:ext cx="220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পেয়ারা</a:t>
            </a:r>
            <a:endParaRPr lang="en-US" sz="5400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48200" y="5791200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আনারস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9" grpId="1"/>
      <p:bldP spid="10" grpId="0"/>
      <p:bldP spid="10" grpId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শীতকালীন</a:t>
            </a:r>
            <a:r>
              <a:rPr lang="en-US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ফল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C:\Users\cyber\Downloads\green-oliv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r="5262" b="22495"/>
          <a:stretch>
            <a:fillRect/>
          </a:stretch>
        </p:blipFill>
        <p:spPr bwMode="auto">
          <a:xfrm>
            <a:off x="5638800" y="4038600"/>
            <a:ext cx="3505200" cy="2819400"/>
          </a:xfrm>
          <a:prstGeom prst="rect">
            <a:avLst/>
          </a:prstGeom>
          <a:noFill/>
        </p:spPr>
      </p:pic>
      <p:pic>
        <p:nvPicPr>
          <p:cNvPr id="3077" name="Picture 5" descr="C:\Users\cyber\Downloads\plum4 (Medium).jpg"/>
          <p:cNvPicPr>
            <a:picLocks noChangeAspect="1" noChangeArrowheads="1"/>
          </p:cNvPicPr>
          <p:nvPr/>
        </p:nvPicPr>
        <p:blipFill>
          <a:blip r:embed="rId3"/>
          <a:srcRect t="9333" r="8000"/>
          <a:stretch>
            <a:fillRect/>
          </a:stretch>
        </p:blipFill>
        <p:spPr bwMode="auto">
          <a:xfrm>
            <a:off x="5638800" y="1524000"/>
            <a:ext cx="3505200" cy="2590800"/>
          </a:xfrm>
          <a:prstGeom prst="rect">
            <a:avLst/>
          </a:prstGeom>
          <a:noFill/>
        </p:spPr>
      </p:pic>
      <p:pic>
        <p:nvPicPr>
          <p:cNvPr id="3078" name="Picture 6" descr="C:\Users\cyber\Downloads\OrangeLT_White_Background (Small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447800"/>
            <a:ext cx="3505200" cy="337850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85800" y="4800600"/>
            <a:ext cx="190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কমলা</a:t>
            </a:r>
            <a:endParaRPr lang="en-US" sz="5400" dirty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29000" y="228600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আপেল </a:t>
            </a:r>
            <a:endParaRPr lang="en-US" sz="5400" dirty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76600" y="5105400"/>
            <a:ext cx="19373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জলপাই</a:t>
            </a:r>
            <a:endParaRPr lang="en-US" sz="5400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বারমাসি</a:t>
            </a:r>
            <a:r>
              <a:rPr lang="en-US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ফল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 descr="C:\Users\cyber\Downloads\banana (Small)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3913247" cy="3194487"/>
          </a:xfrm>
          <a:prstGeom prst="rect">
            <a:avLst/>
          </a:prstGeom>
          <a:noFill/>
        </p:spPr>
      </p:pic>
      <p:pic>
        <p:nvPicPr>
          <p:cNvPr id="1026" name="Picture 2" descr="C:\Users\cyber\Downloads\2011-10-11-13-22-05-055980400-untitled-3 (Small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1247503"/>
            <a:ext cx="4800600" cy="3291840"/>
          </a:xfrm>
          <a:prstGeom prst="rect">
            <a:avLst/>
          </a:prstGeom>
          <a:noFill/>
        </p:spPr>
      </p:pic>
      <p:pic>
        <p:nvPicPr>
          <p:cNvPr id="3" name="Picture 2" descr="C:\Users\cyber\Downloads\11399276-coconut-oil (Small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4142751"/>
            <a:ext cx="2590800" cy="271524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14400" y="411480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কলা</a:t>
            </a:r>
            <a:endParaRPr lang="en-US" sz="54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34200" y="4876800"/>
            <a:ext cx="16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পেঁপে</a:t>
            </a:r>
            <a:endParaRPr lang="en-US" sz="54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5334000"/>
            <a:ext cx="289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নারিকেল</a:t>
            </a:r>
            <a:endParaRPr lang="en-US" sz="5400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ফলের</a:t>
            </a:r>
            <a:r>
              <a: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শ্রেণী</a:t>
            </a:r>
            <a:r>
              <a: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ফল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মেয়াদ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ভিত্তিক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    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মৌসুম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ভিত্তিক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	</a:t>
            </a:r>
          </a:p>
          <a:p>
            <a:pPr>
              <a:buNone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স্বল্প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মেয়াদী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দীর্ঘ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মেয়াদী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10800000">
            <a:off x="2590800" y="3276600"/>
            <a:ext cx="40386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5400000">
            <a:off x="1370806" y="5181600"/>
            <a:ext cx="457994" cy="79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Down Arrow 53"/>
          <p:cNvSpPr/>
          <p:nvPr/>
        </p:nvSpPr>
        <p:spPr>
          <a:xfrm>
            <a:off x="4419600" y="2286000"/>
            <a:ext cx="304800" cy="978408"/>
          </a:xfrm>
          <a:prstGeom prst="downArrow">
            <a:avLst/>
          </a:prstGeom>
          <a:solidFill>
            <a:srgbClr val="C00000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Down Arrow 54"/>
          <p:cNvSpPr/>
          <p:nvPr/>
        </p:nvSpPr>
        <p:spPr>
          <a:xfrm>
            <a:off x="2590800" y="3276600"/>
            <a:ext cx="152400" cy="59740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Down Arrow 55"/>
          <p:cNvSpPr/>
          <p:nvPr/>
        </p:nvSpPr>
        <p:spPr>
          <a:xfrm flipH="1">
            <a:off x="6705600" y="3276600"/>
            <a:ext cx="152400" cy="6096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2590800" y="3200400"/>
            <a:ext cx="4267200" cy="762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Down Arrow 57"/>
          <p:cNvSpPr/>
          <p:nvPr/>
        </p:nvSpPr>
        <p:spPr>
          <a:xfrm>
            <a:off x="1447800" y="4800600"/>
            <a:ext cx="228600" cy="82600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600200" y="4800600"/>
            <a:ext cx="2438400" cy="762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Down Arrow 59"/>
          <p:cNvSpPr/>
          <p:nvPr/>
        </p:nvSpPr>
        <p:spPr>
          <a:xfrm>
            <a:off x="3962400" y="4800600"/>
            <a:ext cx="228600" cy="8382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Down Arrow 61"/>
          <p:cNvSpPr/>
          <p:nvPr/>
        </p:nvSpPr>
        <p:spPr>
          <a:xfrm flipH="1">
            <a:off x="2819400" y="4343400"/>
            <a:ext cx="152400" cy="3810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57400" y="381000"/>
            <a:ext cx="49529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মৌসুম</a:t>
            </a:r>
            <a:r>
              <a:rPr lang="en-US" sz="6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ভিত্তিক</a:t>
            </a:r>
            <a:endParaRPr lang="en-US" sz="6000" dirty="0">
              <a:solidFill>
                <a:schemeClr val="tx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52600" y="2286000"/>
            <a:ext cx="60960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4724400" y="1295400"/>
            <a:ext cx="3048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1676400" y="2362200"/>
            <a:ext cx="152400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81000" y="3810000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গ্রীষ্ম</a:t>
            </a:r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কালীন</a:t>
            </a:r>
            <a:endParaRPr lang="en-US" sz="5400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4724400" y="2286000"/>
            <a:ext cx="228600" cy="1371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657600" y="434340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শীতকালীন</a:t>
            </a:r>
            <a:endParaRPr lang="en-US" sz="5400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7772400" y="2362200"/>
            <a:ext cx="152400" cy="990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705600" y="3810000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বারমাসি</a:t>
            </a:r>
            <a:endParaRPr lang="en-US" sz="5400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1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4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 animBg="1"/>
      <p:bldP spid="7" grpId="0" animBg="1"/>
      <p:bldP spid="8" grpId="0" animBg="1"/>
      <p:bldP spid="9" grpId="0"/>
      <p:bldP spid="9" grpId="1"/>
      <p:bldP spid="10" grpId="0" animBg="1"/>
      <p:bldP spid="11" grpId="0"/>
      <p:bldP spid="11" grpId="1"/>
      <p:bldP spid="11" grpId="2"/>
      <p:bldP spid="12" grpId="0" animBg="1"/>
      <p:bldP spid="13" grpId="0"/>
      <p:bldP spid="1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600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66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600" dirty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চারটি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স্বল্প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মেয়াদী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, তিনটি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দীর্ঘ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মেয়াদী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ও দুইটি বারমাসি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ফলের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6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ফলের পুষ্টিগুণ </a:t>
            </a:r>
            <a:endParaRPr lang="en-US" sz="6000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		</a:t>
            </a:r>
          </a:p>
          <a:p>
            <a:pPr algn="just">
              <a:buNone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		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খাদ্য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দ্রব্যকে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পুষ্টি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মানের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ভিত্তিতে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বিবেচনা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ফলকেই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গুরুত্বপূর্ণ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প্রচুর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পরিমানে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ভিটামিন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খনিজ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দৈনিক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প্রচুর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পরিমান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ফল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খেলে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জীবনীশক্তি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বেড়ে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পুষ্টি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বিজ্ঞানীদের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মতে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প্রতিদিন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১১৫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গ্রাম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ফল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খেতে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পুষ্টি</a:t>
            </a:r>
            <a:r>
              <a:rPr lang="en-US" sz="6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গুণ</a:t>
            </a:r>
            <a:endParaRPr lang="en-US" sz="6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600200"/>
          <a:ext cx="9144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4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পেয়ারা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লিচু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তিন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টিতে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উপস্থিত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ভিটামিনের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পরিমান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cyber\Downloads\Oranges (Medium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6200"/>
            <a:ext cx="9144000" cy="716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cyber\Downloads\banana_plants (Medium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0038" y="-228600"/>
            <a:ext cx="9744076" cy="731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cyber\Downloads\653938 (Medium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cyber\Downloads\J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810000" cy="4533900"/>
          </a:xfrm>
          <a:prstGeom prst="rect">
            <a:avLst/>
          </a:prstGeom>
          <a:noFill/>
        </p:spPr>
      </p:pic>
      <p:pic>
        <p:nvPicPr>
          <p:cNvPr id="7171" name="Picture 3" descr="C:\Users\cyber\Downloads\tangerine_sodapop_jelly.jpg"/>
          <p:cNvPicPr>
            <a:picLocks noChangeAspect="1" noChangeArrowheads="1"/>
          </p:cNvPicPr>
          <p:nvPr/>
        </p:nvPicPr>
        <p:blipFill>
          <a:blip r:embed="rId3"/>
          <a:srcRect r="4348" b="8475"/>
          <a:stretch>
            <a:fillRect/>
          </a:stretch>
        </p:blipFill>
        <p:spPr bwMode="auto">
          <a:xfrm>
            <a:off x="3886200" y="0"/>
            <a:ext cx="5257800" cy="4495800"/>
          </a:xfrm>
          <a:prstGeom prst="rect">
            <a:avLst/>
          </a:prstGeom>
          <a:noFill/>
        </p:spPr>
      </p:pic>
      <p:pic>
        <p:nvPicPr>
          <p:cNvPr id="7172" name="Picture 4" descr="C:\Users\cyber\Downloads\20090714103253_Jelly_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570638"/>
            <a:ext cx="3124200" cy="228736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352800" y="541020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জেলী</a:t>
            </a:r>
            <a:endParaRPr lang="en-US" sz="54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43600" y="4724400"/>
            <a:ext cx="2743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 err="1" smtClean="0">
                <a:solidFill>
                  <a:srgbClr val="F79646">
                    <a:lumMod val="75000"/>
                  </a:srgbClr>
                </a:solidFill>
                <a:latin typeface="NikoshBAN" pitchFamily="2" charset="0"/>
                <a:cs typeface="NikoshBAN" pitchFamily="2" charset="0"/>
              </a:rPr>
              <a:t>মোরব্বা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প্রতিদিন কমপক্ষে কতগ্রাম ফল খাওয়া</a:t>
            </a:r>
          </a:p>
          <a:p>
            <a:pPr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দরকার?</a:t>
            </a:r>
          </a:p>
          <a:p>
            <a:pPr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২। কোন ফলে ভিটামিন বি ও সি আছে?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৩।মৌসুম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ভিত্তিক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ফল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None/>
            </a:pP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৪।ফল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উপার্জন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পারি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 algn="just">
              <a:buNone/>
            </a:pP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5400" smtClean="0">
                <a:latin typeface="NikoshBAN" pitchFamily="2" charset="0"/>
                <a:cs typeface="NikoshBAN" pitchFamily="2" charset="0"/>
              </a:rPr>
              <a:t>ফলের অর্থনৈতিক গুরুত্ব বর্ননা কর। 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2667000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050" name="Picture 2" descr="C:\Users\cyber\Downloads\break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228600"/>
            <a:ext cx="4694873" cy="47244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733800" y="4953000"/>
            <a:ext cx="2514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ফলের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অর্থনৈতিক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895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স্বল্প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মেয়াদীঃ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4800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গাছ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লাগানোর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দুবছর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সময়ের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যেসব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স্বল্প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মেয়াদী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0"/>
            <a:ext cx="9144000" cy="3810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দীর্ঘ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মেয়াদীঃ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গাছ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লাগানোর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যেসব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ফল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পেতে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বছরের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লাগে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দীর্ঘ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মেয়াদী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ফল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yber\Downloads\strawberry_plant1 (Medium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1683</TotalTime>
  <Words>261</Words>
  <Application>Microsoft Office PowerPoint</Application>
  <PresentationFormat>On-screen Show (4:3)</PresentationFormat>
  <Paragraphs>91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স্বাগতম</vt:lpstr>
      <vt:lpstr>উপস্থাপনায়</vt:lpstr>
      <vt:lpstr>শিখন ফল</vt:lpstr>
      <vt:lpstr>Slide 4</vt:lpstr>
      <vt:lpstr>মেয়াদভিত্তিক</vt:lpstr>
      <vt:lpstr>দীর্ঘমেয়াদী</vt:lpstr>
      <vt:lpstr>গ্রীষ্ম কালীন</vt:lpstr>
      <vt:lpstr>গ্রীষ্ম কালীন</vt:lpstr>
      <vt:lpstr>গ্রীষ্ম কালীন</vt:lpstr>
      <vt:lpstr>শীতকালীন ফল</vt:lpstr>
      <vt:lpstr>বারমাসি ফল</vt:lpstr>
      <vt:lpstr>ফলের শ্রেণী বিভাগ</vt:lpstr>
      <vt:lpstr>Slide 13</vt:lpstr>
      <vt:lpstr>একক কাজ</vt:lpstr>
      <vt:lpstr>ফলের পুষ্টিগুণ </vt:lpstr>
      <vt:lpstr>পুষ্টি গুণ</vt:lpstr>
      <vt:lpstr>জোড়ায় কাজ</vt:lpstr>
      <vt:lpstr>Slide 18</vt:lpstr>
      <vt:lpstr>Slide 19</vt:lpstr>
      <vt:lpstr>Slide 20</vt:lpstr>
      <vt:lpstr>Slide 21</vt:lpstr>
      <vt:lpstr>মুল্যায়ন</vt:lpstr>
      <vt:lpstr>বাড়ির কাজ</vt:lpstr>
      <vt:lpstr>Slide 24</vt:lpstr>
      <vt:lpstr>Slide 25</vt:lpstr>
      <vt:lpstr>Slide 26</vt:lpstr>
      <vt:lpstr>দলীয় কাজ</vt:lpstr>
      <vt:lpstr> স্বল্প মেয়াদীঃ গাছ লাগানোর সময় থেকে দুবছর বা তার কম সময়ের মধ্যে যেসব ফল পাওয়া যায় তাকে স্বল্প মেয়াদী ফল বলে।</vt:lpstr>
      <vt:lpstr>Slide 29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cyber</dc:creator>
  <cp:lastModifiedBy>TSS</cp:lastModifiedBy>
  <cp:revision>302</cp:revision>
  <dcterms:created xsi:type="dcterms:W3CDTF">2006-08-16T00:00:00Z</dcterms:created>
  <dcterms:modified xsi:type="dcterms:W3CDTF">2014-01-23T06:20:43Z</dcterms:modified>
</cp:coreProperties>
</file>