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73" r:id="rId5"/>
    <p:sldId id="274" r:id="rId6"/>
    <p:sldId id="262" r:id="rId7"/>
    <p:sldId id="260" r:id="rId8"/>
    <p:sldId id="263" r:id="rId9"/>
    <p:sldId id="264" r:id="rId10"/>
    <p:sldId id="276" r:id="rId11"/>
    <p:sldId id="265" r:id="rId12"/>
    <p:sldId id="277" r:id="rId13"/>
    <p:sldId id="266" r:id="rId14"/>
    <p:sldId id="267" r:id="rId15"/>
    <p:sldId id="269" r:id="rId16"/>
    <p:sldId id="268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9814" autoAdjust="0"/>
  </p:normalViewPr>
  <p:slideViewPr>
    <p:cSldViewPr>
      <p:cViewPr>
        <p:scale>
          <a:sx n="68" d="100"/>
          <a:sy n="68" d="100"/>
        </p:scale>
        <p:origin x="-121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A09ED-20BB-4BD7-940A-FA80C3F9C5D3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2C64E-2019-4F0C-9CFC-8456246CB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2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76200" y="0"/>
            <a:ext cx="8991600" cy="6858000"/>
          </a:xfrm>
          <a:prstGeom prst="horizontalScroll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chemeClr val="tx1"/>
                </a:solidFill>
              </a:rPr>
              <a:t>সুস্বাগতম </a:t>
            </a:r>
            <a:r>
              <a:rPr lang="bn-BD" sz="9600" dirty="0" smtClean="0">
                <a:solidFill>
                  <a:srgbClr val="00B0F0"/>
                </a:solidFill>
              </a:rPr>
              <a:t> </a:t>
            </a:r>
            <a:endParaRPr lang="en-US" sz="9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9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00200" y="152400"/>
            <a:ext cx="57531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C00000"/>
                </a:solidFill>
              </a:rPr>
              <a:t>পরিচিতি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76200" y="1981200"/>
            <a:ext cx="5638800" cy="4495799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মোঃ নারুল ইসলাম</a:t>
            </a:r>
          </a:p>
          <a:p>
            <a:pPr algn="ctr"/>
            <a:r>
              <a:rPr lang="bn-BD" sz="3200" dirty="0" smtClean="0"/>
              <a:t>সহকারী শিক্ষক (গণিত) </a:t>
            </a:r>
          </a:p>
          <a:p>
            <a:pPr algn="ctr"/>
            <a:r>
              <a:rPr lang="bn-BD" sz="3200" dirty="0" smtClean="0"/>
              <a:t>আলিনগর স্কুল ও কলেজ</a:t>
            </a:r>
            <a:endParaRPr lang="en-US" sz="3200" dirty="0" smtClean="0"/>
          </a:p>
          <a:p>
            <a:pPr algn="ctr"/>
            <a:r>
              <a:rPr lang="bn-BD" sz="2800" dirty="0" smtClean="0"/>
              <a:t>গোমস্তা পুর, চাঁপাই নবাবগঞ্জ   </a:t>
            </a:r>
          </a:p>
          <a:p>
            <a:pPr algn="ctr"/>
            <a:r>
              <a:rPr lang="bn-BD" sz="3200" dirty="0" smtClean="0"/>
              <a:t>০১৭২৫৫৩৭৫২২</a:t>
            </a:r>
          </a:p>
          <a:p>
            <a:pPr algn="ctr"/>
            <a:r>
              <a:rPr lang="en-US" sz="2000" dirty="0" smtClean="0"/>
              <a:t>Email </a:t>
            </a:r>
            <a:r>
              <a:rPr lang="en-US" sz="2000" dirty="0" err="1" smtClean="0"/>
              <a:t>mnislam</a:t>
            </a:r>
            <a:r>
              <a:rPr lang="en-US" sz="2000" dirty="0" smtClean="0"/>
              <a:t> 2013@ </a:t>
            </a:r>
            <a:r>
              <a:rPr lang="en-US" sz="2000" dirty="0" err="1" smtClean="0"/>
              <a:t>gmail.Com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72144"/>
            <a:ext cx="3429000" cy="396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0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1600200" y="0"/>
            <a:ext cx="6019800" cy="2819400"/>
          </a:xfrm>
          <a:prstGeom prst="left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00B0F0"/>
                </a:solidFill>
              </a:rPr>
              <a:t>পাঠপরিচিতি</a:t>
            </a:r>
            <a:endParaRPr lang="en-US" sz="5400" dirty="0">
              <a:solidFill>
                <a:srgbClr val="00B0F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95400" y="3048000"/>
            <a:ext cx="6629400" cy="358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70C0"/>
                </a:solidFill>
              </a:rPr>
              <a:t>শ্রেণীঃ ৬ষ্ঠ </a:t>
            </a:r>
          </a:p>
          <a:p>
            <a:pPr algn="ctr"/>
            <a:r>
              <a:rPr lang="bn-BD" sz="3600" dirty="0" smtClean="0">
                <a:solidFill>
                  <a:srgbClr val="0070C0"/>
                </a:solidFill>
              </a:rPr>
              <a:t>বিষয়ঃবিজ্ঞান </a:t>
            </a:r>
          </a:p>
          <a:p>
            <a:pPr algn="ctr"/>
            <a:r>
              <a:rPr lang="bn-BD" sz="3600" dirty="0" smtClean="0">
                <a:solidFill>
                  <a:srgbClr val="0070C0"/>
                </a:solidFill>
              </a:rPr>
              <a:t>সময়ঃ ৫০মিনিট</a:t>
            </a:r>
          </a:p>
          <a:p>
            <a:pPr algn="ctr"/>
            <a:r>
              <a:rPr lang="bn-BD" sz="3600" dirty="0" smtClean="0">
                <a:solidFill>
                  <a:srgbClr val="0070C0"/>
                </a:solidFill>
              </a:rPr>
              <a:t>তাং- ২৩\০১\১৪ ইং   </a:t>
            </a:r>
          </a:p>
          <a:p>
            <a:pPr algn="ctr"/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05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81000"/>
            <a:ext cx="3962400" cy="4343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19600" y="381000"/>
            <a:ext cx="4419600" cy="4343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28600" y="5181600"/>
            <a:ext cx="3962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/>
              <a:t>গাছ </a:t>
            </a:r>
            <a:endParaRPr lang="en-US" sz="5400" dirty="0"/>
          </a:p>
        </p:txBody>
      </p:sp>
      <p:sp>
        <p:nvSpPr>
          <p:cNvPr id="4" name="Oval 3"/>
          <p:cNvSpPr/>
          <p:nvPr/>
        </p:nvSpPr>
        <p:spPr>
          <a:xfrm>
            <a:off x="4572000" y="5181600"/>
            <a:ext cx="41148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শিকড়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89834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272845"/>
            <a:ext cx="4800600" cy="43434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0" y="457200"/>
            <a:ext cx="3429000" cy="4343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133600" y="5025683"/>
            <a:ext cx="1828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স্থায়ী অঞ্চল</a:t>
            </a:r>
            <a:r>
              <a:rPr lang="bn-BD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609850" y="1130104"/>
            <a:ext cx="876300" cy="388268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191000" y="4495800"/>
            <a:ext cx="762000" cy="1066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572000" y="5562600"/>
            <a:ext cx="18288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মূলটুপি 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1600200" y="2628900"/>
            <a:ext cx="533400" cy="35433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752600" y="6172200"/>
            <a:ext cx="22098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মূলরোম অঞ্চল </a:t>
            </a:r>
            <a:r>
              <a:rPr lang="bn-BD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0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85225" y="3352800"/>
            <a:ext cx="457200" cy="2209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0" y="5583702"/>
            <a:ext cx="163302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chemeClr val="bg1"/>
                </a:solidFill>
              </a:rPr>
              <a:t>বর্ধিষ্ণু </a:t>
            </a:r>
            <a:r>
              <a:rPr lang="bn-BD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 </a:t>
            </a:r>
            <a:r>
              <a:rPr lang="bn-BD" sz="2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7696200" y="1130104"/>
            <a:ext cx="228600" cy="458137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858000" y="5711483"/>
            <a:ext cx="2209800" cy="7866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শাখা মূল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1979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2" grpId="0" animBg="1"/>
      <p:bldP spid="15" grpId="0" animBg="1"/>
      <p:bldP spid="2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267200"/>
            <a:ext cx="8229600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1" algn="ctr"/>
            <a:r>
              <a:rPr lang="bn-BD" sz="5400" dirty="0" smtClean="0"/>
              <a:t>আদর্শ </a:t>
            </a:r>
            <a:r>
              <a:rPr lang="bn-BD" sz="5400" dirty="0"/>
              <a:t>মূলের বিভিন্ন অংশ </a:t>
            </a:r>
            <a:endParaRPr lang="en-US" sz="5400" dirty="0"/>
          </a:p>
        </p:txBody>
      </p:sp>
      <p:sp>
        <p:nvSpPr>
          <p:cNvPr id="3" name="Oval 2"/>
          <p:cNvSpPr/>
          <p:nvPr/>
        </p:nvSpPr>
        <p:spPr>
          <a:xfrm>
            <a:off x="914400" y="821788"/>
            <a:ext cx="7467600" cy="2378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/>
              <a:t>আজকের </a:t>
            </a:r>
            <a:r>
              <a:rPr lang="bn-BD" sz="6600" dirty="0" smtClean="0"/>
              <a:t>পাঠঃ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9752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5300" y="1524000"/>
            <a:ext cx="8229600" cy="1752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</a:rPr>
              <a:t>১</a:t>
            </a:r>
            <a:r>
              <a:rPr lang="en-US" sz="3600" dirty="0" smtClean="0">
                <a:solidFill>
                  <a:schemeClr val="bg1"/>
                </a:solidFill>
              </a:rPr>
              <a:t>| </a:t>
            </a:r>
            <a:r>
              <a:rPr lang="bn-BD" sz="3600" dirty="0" smtClean="0">
                <a:solidFill>
                  <a:schemeClr val="bg1"/>
                </a:solidFill>
              </a:rPr>
              <a:t>মূলটুপি ও </a:t>
            </a:r>
            <a:r>
              <a:rPr lang="bn-BD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bn-BD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মূলরোম </a:t>
            </a:r>
            <a:r>
              <a:rPr lang="bn-BD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অঞ্চল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bn-BD" sz="3600" dirty="0" smtClean="0">
                <a:solidFill>
                  <a:srgbClr val="C00000"/>
                </a:solidFill>
              </a:rPr>
              <a:t> </a:t>
            </a:r>
            <a:r>
              <a:rPr lang="bn-BD" sz="3600" dirty="0">
                <a:solidFill>
                  <a:schemeClr val="bg1"/>
                </a:solidFill>
              </a:rPr>
              <a:t>সম্পর্কে বলতে পারবে </a:t>
            </a:r>
            <a:r>
              <a:rPr lang="bn-BD" sz="2800" dirty="0">
                <a:solidFill>
                  <a:schemeClr val="bg1"/>
                </a:solidFill>
              </a:rPr>
              <a:t>।</a:t>
            </a: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" y="5181600"/>
            <a:ext cx="8229600" cy="1371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 । মূলের কাজ বর্ণনা করতে </a:t>
            </a:r>
            <a:r>
              <a:rPr lang="bn-BD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পারবে ।  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b="1" dirty="0" smtClean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33600" y="152400"/>
            <a:ext cx="5029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শিখনফল </a:t>
            </a:r>
            <a:endParaRPr lang="en-US" sz="6000" dirty="0"/>
          </a:p>
        </p:txBody>
      </p:sp>
      <p:sp>
        <p:nvSpPr>
          <p:cNvPr id="2" name="Rectangle 1"/>
          <p:cNvSpPr/>
          <p:nvPr/>
        </p:nvSpPr>
        <p:spPr>
          <a:xfrm>
            <a:off x="453683" y="3429000"/>
            <a:ext cx="82677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২ । </a:t>
            </a:r>
            <a:r>
              <a:rPr lang="bn-BD" sz="3600" dirty="0"/>
              <a:t>স্থানিক ও অস্থানিক </a:t>
            </a:r>
            <a:r>
              <a:rPr lang="bn-BD" sz="3600" b="1" dirty="0" smtClean="0"/>
              <a:t>মূলের </a:t>
            </a:r>
            <a:r>
              <a:rPr lang="bn-BD" sz="3600" dirty="0" smtClean="0"/>
              <a:t>পার্থক্য নির্ণয় করতে পারবে </a:t>
            </a:r>
            <a:r>
              <a:rPr lang="bn-BD" sz="3600" b="1" dirty="0" smtClean="0"/>
              <a:t> </a:t>
            </a:r>
            <a:r>
              <a:rPr lang="bn-BD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7592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0" y="152400"/>
            <a:ext cx="76962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C00000"/>
                </a:solidFill>
              </a:rPr>
              <a:t>একক কাজঃ৩মিনিট  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2209800"/>
            <a:ext cx="8534400" cy="198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গাছের মূলটুপি কোথায় থাকে ? </a:t>
            </a:r>
            <a:endParaRPr lang="en-US" sz="4400" dirty="0"/>
          </a:p>
        </p:txBody>
      </p:sp>
      <p:sp>
        <p:nvSpPr>
          <p:cNvPr id="6" name="Rounded Rectangle 5"/>
          <p:cNvSpPr/>
          <p:nvPr/>
        </p:nvSpPr>
        <p:spPr>
          <a:xfrm>
            <a:off x="533400" y="4724400"/>
            <a:ext cx="8382000" cy="1676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প্রধান মূলের অগ্রভাগে ।</a:t>
            </a:r>
          </a:p>
          <a:p>
            <a:pPr algn="ctr"/>
            <a:r>
              <a:rPr lang="bn-BD" sz="4400" dirty="0" smtClean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7331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626555" y="5385582"/>
            <a:ext cx="41910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স্থানিক  মূল </a:t>
            </a: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4648200" y="609600"/>
            <a:ext cx="4343400" cy="44196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52400" y="609600"/>
            <a:ext cx="4343400" cy="44196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" y="-48944"/>
            <a:ext cx="4572000" cy="3331697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04900" y="6019800"/>
            <a:ext cx="75438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 </a:t>
            </a:r>
            <a:r>
              <a:rPr lang="bn-BD" sz="3200" dirty="0"/>
              <a:t>অস্থানিক </a:t>
            </a:r>
            <a:r>
              <a:rPr lang="bn-BD" sz="3200" b="1" dirty="0" smtClean="0"/>
              <a:t>মূল </a:t>
            </a:r>
            <a:r>
              <a:rPr lang="bn-BD" sz="3200" dirty="0" smtClean="0">
                <a:solidFill>
                  <a:schemeClr val="bg1"/>
                </a:solidFill>
              </a:rPr>
              <a:t>বা</a:t>
            </a:r>
            <a:r>
              <a:rPr lang="bn-BD" sz="3200" dirty="0">
                <a:solidFill>
                  <a:schemeClr val="bg1"/>
                </a:solidFill>
              </a:rPr>
              <a:t> গুচ্ছ </a:t>
            </a:r>
            <a:r>
              <a:rPr lang="bn-BD" sz="3200" dirty="0" smtClean="0">
                <a:solidFill>
                  <a:schemeClr val="bg1"/>
                </a:solidFill>
              </a:rPr>
              <a:t>মূল </a:t>
            </a:r>
            <a:r>
              <a:rPr lang="bn-BD" sz="3200" b="1" dirty="0" smtClean="0"/>
              <a:t>   </a:t>
            </a:r>
            <a:endParaRPr lang="en-US" sz="3200" dirty="0"/>
          </a:p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  </a:t>
            </a: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4737882" y="3370383"/>
            <a:ext cx="4241408" cy="264941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" y="3370384"/>
            <a:ext cx="4419600" cy="2649415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898488" y="86457"/>
            <a:ext cx="4038600" cy="3158782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381000" y="2514600"/>
            <a:ext cx="8610600" cy="16002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ধান ও সরিষার চারা , ঘাস ও নারিকেল গাছের মূলের সাথে মিল ও অমিল উল্লেখ কর ? 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571500" y="4572000"/>
            <a:ext cx="82296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ধান, ঘাস </a:t>
            </a:r>
            <a:r>
              <a:rPr lang="bn-BD" sz="3200" dirty="0"/>
              <a:t>ও </a:t>
            </a:r>
            <a:r>
              <a:rPr lang="bn-BD" sz="3200" dirty="0" smtClean="0"/>
              <a:t>নারিকেল </a:t>
            </a:r>
            <a:r>
              <a:rPr lang="bn-BD" sz="3200" dirty="0">
                <a:solidFill>
                  <a:schemeClr val="tx1"/>
                </a:solidFill>
              </a:rPr>
              <a:t> </a:t>
            </a:r>
            <a:r>
              <a:rPr lang="bn-BD" sz="3200" dirty="0" smtClean="0">
                <a:solidFill>
                  <a:schemeClr val="bg1"/>
                </a:solidFill>
              </a:rPr>
              <a:t>গুচ্ছ মূল ,</a:t>
            </a:r>
            <a:r>
              <a:rPr lang="bn-BD" sz="3200" dirty="0" smtClean="0">
                <a:solidFill>
                  <a:schemeClr val="tx1"/>
                </a:solidFill>
              </a:rPr>
              <a:t> </a:t>
            </a:r>
            <a:r>
              <a:rPr lang="bn-BD" sz="3200" dirty="0"/>
              <a:t>সরিষার </a:t>
            </a:r>
            <a:r>
              <a:rPr lang="bn-BD" sz="3200" dirty="0" smtClean="0"/>
              <a:t>চারা </a:t>
            </a:r>
            <a:r>
              <a:rPr lang="bn-BD" sz="3200" dirty="0">
                <a:solidFill>
                  <a:schemeClr val="bg1"/>
                </a:solidFill>
              </a:rPr>
              <a:t>স্থানিক </a:t>
            </a:r>
            <a:r>
              <a:rPr lang="bn-BD" sz="3200" dirty="0" smtClean="0">
                <a:solidFill>
                  <a:schemeClr val="bg1"/>
                </a:solidFill>
              </a:rPr>
              <a:t>মূল ।   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71500" y="152400"/>
            <a:ext cx="82296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জোড়ায় কাজঃ৫মিনিট  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123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381000"/>
            <a:ext cx="4038600" cy="43434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648200" y="457200"/>
            <a:ext cx="4191000" cy="42672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04800" y="4953000"/>
            <a:ext cx="3886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bg1"/>
                </a:solidFill>
              </a:rPr>
              <a:t>গুচ্ছ  মূল </a:t>
            </a:r>
            <a:r>
              <a:rPr lang="bn-BD" sz="3200" dirty="0" smtClean="0">
                <a:solidFill>
                  <a:schemeClr val="bg1"/>
                </a:solidFill>
              </a:rPr>
              <a:t> 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4876800" y="4953000"/>
            <a:ext cx="3962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/>
              <a:t>স্থানিক  মূল </a:t>
            </a:r>
            <a:r>
              <a:rPr lang="bn-BD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660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953000" y="5105400"/>
            <a:ext cx="3962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bg1"/>
                </a:solidFill>
              </a:rPr>
              <a:t> গুচ্ছ </a:t>
            </a:r>
            <a:r>
              <a:rPr lang="bn-BD" sz="3200" dirty="0" smtClean="0">
                <a:solidFill>
                  <a:schemeClr val="bg1"/>
                </a:solidFill>
              </a:rPr>
              <a:t> মূল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" y="152400"/>
            <a:ext cx="4191000" cy="46482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572000" y="381000"/>
            <a:ext cx="4419600" cy="44196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52400" y="5181600"/>
            <a:ext cx="43434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solidFill>
                  <a:schemeClr val="bg1"/>
                </a:solidFill>
              </a:rPr>
              <a:t>অগুচ্ছ</a:t>
            </a:r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মূল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63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47800" y="0"/>
            <a:ext cx="6248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দলীয় কাজঃ৮মিনিট   </a:t>
            </a:r>
            <a:endParaRPr lang="en-US" sz="4000" dirty="0"/>
          </a:p>
        </p:txBody>
      </p:sp>
      <p:sp>
        <p:nvSpPr>
          <p:cNvPr id="3" name="Rounded Rectangle 2"/>
          <p:cNvSpPr/>
          <p:nvPr/>
        </p:nvSpPr>
        <p:spPr>
          <a:xfrm>
            <a:off x="0" y="1143000"/>
            <a:ext cx="91440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/>
              <a:t>স্থানিক ও অস্থানিক </a:t>
            </a:r>
            <a:r>
              <a:rPr lang="bn-BD" sz="3200" dirty="0" smtClean="0"/>
              <a:t>মূলের কয়েকটি পার্থক্য লিখ ?  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0" y="2209800"/>
            <a:ext cx="9144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/>
              <a:t> </a:t>
            </a:r>
            <a:r>
              <a:rPr lang="bn-BD" sz="3200" dirty="0" smtClean="0"/>
              <a:t> স্থানিক মূলঃ ভ্রূণমূল বৃদ্ধি পেয়ে সরাসরি মাটির ভিতরে প্রবেশ করে শাখা প্রশাখা বিস্তার করে। </a:t>
            </a:r>
          </a:p>
          <a:p>
            <a:pPr algn="ctr"/>
            <a:r>
              <a:rPr lang="bn-BD" sz="3200" dirty="0" smtClean="0"/>
              <a:t>এ মূলে প্রধানমূল থাকে । দ্বিবীজ পত্রী উদ্ভিদ</a:t>
            </a:r>
            <a:r>
              <a:rPr lang="en-US" sz="3200" dirty="0" smtClean="0"/>
              <a:t> </a:t>
            </a:r>
            <a:r>
              <a:rPr lang="bn-BD" sz="3200" dirty="0" smtClean="0"/>
              <a:t>স্থানিক মূলতন্ত । </a:t>
            </a:r>
            <a:r>
              <a:rPr lang="en-US" sz="3200" dirty="0" smtClean="0"/>
              <a:t> </a:t>
            </a:r>
            <a:r>
              <a:rPr lang="bn-BD" sz="3200" dirty="0" smtClean="0"/>
              <a:t>   </a:t>
            </a:r>
            <a:endParaRPr lang="en-US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0" y="4648200"/>
            <a:ext cx="9144000" cy="1981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অস্থানিক</a:t>
            </a:r>
            <a:r>
              <a:rPr lang="en-US" sz="3600" dirty="0" smtClean="0"/>
              <a:t> </a:t>
            </a:r>
            <a:r>
              <a:rPr lang="bn-BD" sz="3600" dirty="0" smtClean="0"/>
              <a:t> মূলঃ মূল ভ্রূণমূল থেকে উৎপন্ন না হয়ে কাণ্ড ও পাতা থেকে উৎপন্ন হয় । ইহা</a:t>
            </a:r>
            <a:r>
              <a:rPr lang="en-US" sz="3600" dirty="0" smtClean="0"/>
              <a:t>  </a:t>
            </a:r>
            <a:r>
              <a:rPr lang="bn-BD" sz="3600" dirty="0">
                <a:solidFill>
                  <a:schemeClr val="tx1"/>
                </a:solidFill>
              </a:rPr>
              <a:t> </a:t>
            </a:r>
            <a:r>
              <a:rPr lang="bn-BD" sz="3600" dirty="0">
                <a:solidFill>
                  <a:schemeClr val="bg1"/>
                </a:solidFill>
              </a:rPr>
              <a:t>গুচ্ছ 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bn-BD" sz="3600" dirty="0" smtClean="0">
                <a:solidFill>
                  <a:schemeClr val="bg1"/>
                </a:solidFill>
              </a:rPr>
              <a:t>ও অগুচ্ছ মূল হয় ।    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76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2209800" y="152400"/>
            <a:ext cx="5257800" cy="9906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মূল্যায়ণঃ৫মিনিট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381000" y="1447800"/>
            <a:ext cx="8458200" cy="1219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১। অস্থানিক</a:t>
            </a:r>
            <a:r>
              <a:rPr lang="en-US" sz="3600" dirty="0" smtClean="0"/>
              <a:t> </a:t>
            </a:r>
            <a:r>
              <a:rPr lang="bn-BD" sz="3600" dirty="0" smtClean="0"/>
              <a:t> মূল কয় প্রকার ?</a:t>
            </a:r>
          </a:p>
          <a:p>
            <a:pPr algn="ctr"/>
            <a:r>
              <a:rPr lang="bn-BD" sz="3600" dirty="0" smtClean="0"/>
              <a:t>ক) ২   খ)   ৩ গ)  ৪  ঘ) ৫ </a:t>
            </a:r>
            <a:endParaRPr lang="en-US" sz="3600" dirty="0"/>
          </a:p>
        </p:txBody>
      </p:sp>
      <p:sp>
        <p:nvSpPr>
          <p:cNvPr id="5" name="Flowchart: Process 4"/>
          <p:cNvSpPr/>
          <p:nvPr/>
        </p:nvSpPr>
        <p:spPr>
          <a:xfrm>
            <a:off x="381000" y="2971800"/>
            <a:ext cx="8458200" cy="1143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২। মূল মাটি থেকে কি শোষণ  করে ?</a:t>
            </a:r>
          </a:p>
          <a:p>
            <a:pPr algn="ctr"/>
            <a:r>
              <a:rPr lang="bn-BD" sz="2800" dirty="0" smtClean="0"/>
              <a:t>ক)  পাথর  খ)  বাতাস   গ)  খনিজ পদার্থ   ঘ)  </a:t>
            </a:r>
            <a:r>
              <a:rPr lang="en-US" sz="2800" dirty="0" smtClean="0"/>
              <a:t>CO</a:t>
            </a:r>
            <a:r>
              <a:rPr lang="en-US" sz="2800" baseline="-25000" dirty="0" smtClean="0"/>
              <a:t>2</a:t>
            </a:r>
            <a:r>
              <a:rPr lang="bn-BD" sz="2800" dirty="0" smtClean="0"/>
              <a:t> </a:t>
            </a:r>
            <a:endParaRPr lang="en-US" sz="2800" dirty="0"/>
          </a:p>
        </p:txBody>
      </p:sp>
      <p:sp>
        <p:nvSpPr>
          <p:cNvPr id="6" name="Flowchart: Process 5"/>
          <p:cNvSpPr/>
          <p:nvPr/>
        </p:nvSpPr>
        <p:spPr>
          <a:xfrm>
            <a:off x="381000" y="4267200"/>
            <a:ext cx="8458200" cy="2590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৩।   </a:t>
            </a:r>
            <a:r>
              <a:rPr lang="en-US" sz="3200" dirty="0" err="1" smtClean="0"/>
              <a:t>i</a:t>
            </a:r>
            <a:r>
              <a:rPr lang="en-US" sz="3200" dirty="0" smtClean="0"/>
              <a:t>. </a:t>
            </a:r>
            <a:r>
              <a:rPr lang="bn-BD" sz="3200" dirty="0" smtClean="0"/>
              <a:t>মূলরোমে  অসংখ্য সূক্ষ রোম উৎপন্ন হয় ।</a:t>
            </a:r>
          </a:p>
          <a:p>
            <a:pPr algn="ctr"/>
            <a:r>
              <a:rPr lang="en-US" sz="3200" dirty="0" smtClean="0"/>
              <a:t>ii. </a:t>
            </a:r>
            <a:r>
              <a:rPr lang="bn-BD" sz="3200" dirty="0" smtClean="0"/>
              <a:t>সুপারি গাছের মূল </a:t>
            </a:r>
            <a:r>
              <a:rPr lang="bn-BD" sz="3200" dirty="0" smtClean="0">
                <a:solidFill>
                  <a:schemeClr val="bg1"/>
                </a:solidFill>
              </a:rPr>
              <a:t>গুচ্ছ  মূল । </a:t>
            </a: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iii.</a:t>
            </a:r>
            <a:r>
              <a:rPr lang="bn-BD" sz="3200" dirty="0" smtClean="0">
                <a:solidFill>
                  <a:schemeClr val="bg1"/>
                </a:solidFill>
              </a:rPr>
              <a:t> মূল মাটি হতে পানি শোষণ করে না ? </a:t>
            </a:r>
          </a:p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নিচের কোনটি সঠিক? </a:t>
            </a:r>
          </a:p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ক) </a:t>
            </a:r>
            <a:r>
              <a:rPr lang="en-US" sz="3200" dirty="0" err="1" smtClean="0">
                <a:solidFill>
                  <a:schemeClr val="bg1"/>
                </a:solidFill>
              </a:rPr>
              <a:t>i</a:t>
            </a:r>
            <a:r>
              <a:rPr lang="bn-BD" sz="3200" dirty="0" smtClean="0">
                <a:solidFill>
                  <a:schemeClr val="bg1"/>
                </a:solidFill>
              </a:rPr>
              <a:t>  খ)  </a:t>
            </a:r>
            <a:r>
              <a:rPr lang="en-US" sz="3200" dirty="0" err="1" smtClean="0">
                <a:solidFill>
                  <a:schemeClr val="bg1"/>
                </a:solidFill>
              </a:rPr>
              <a:t>i</a:t>
            </a:r>
            <a:r>
              <a:rPr lang="bn-BD" sz="3200" dirty="0" smtClean="0">
                <a:solidFill>
                  <a:schemeClr val="bg1"/>
                </a:solidFill>
              </a:rPr>
              <a:t>ও</a:t>
            </a:r>
            <a:r>
              <a:rPr lang="en-US" sz="3200" dirty="0" smtClean="0">
                <a:solidFill>
                  <a:schemeClr val="bg1"/>
                </a:solidFill>
              </a:rPr>
              <a:t>ii</a:t>
            </a:r>
            <a:r>
              <a:rPr lang="bn-BD" sz="3200" dirty="0" smtClean="0">
                <a:solidFill>
                  <a:schemeClr val="bg1"/>
                </a:solidFill>
              </a:rPr>
              <a:t>  গ)</a:t>
            </a:r>
            <a:r>
              <a:rPr lang="en-US" sz="3200" dirty="0" err="1" smtClean="0">
                <a:solidFill>
                  <a:schemeClr val="bg1"/>
                </a:solidFill>
              </a:rPr>
              <a:t>i</a:t>
            </a:r>
            <a:r>
              <a:rPr lang="bn-BD" sz="3200" dirty="0" smtClean="0">
                <a:solidFill>
                  <a:schemeClr val="bg1"/>
                </a:solidFill>
              </a:rPr>
              <a:t>ও</a:t>
            </a:r>
            <a:r>
              <a:rPr lang="en-US" sz="3200" dirty="0" smtClean="0">
                <a:solidFill>
                  <a:schemeClr val="bg1"/>
                </a:solidFill>
              </a:rPr>
              <a:t>iii</a:t>
            </a:r>
            <a:r>
              <a:rPr lang="bn-BD" sz="3200" dirty="0" smtClean="0">
                <a:solidFill>
                  <a:schemeClr val="bg1"/>
                </a:solidFill>
              </a:rPr>
              <a:t>   ঘ)</a:t>
            </a:r>
            <a:r>
              <a:rPr lang="en-US" sz="3200" dirty="0" err="1">
                <a:solidFill>
                  <a:schemeClr val="bg1"/>
                </a:solidFill>
              </a:rPr>
              <a:t>i</a:t>
            </a:r>
            <a:r>
              <a:rPr lang="en-US" sz="3200" dirty="0" err="1" smtClean="0">
                <a:solidFill>
                  <a:schemeClr val="bg1"/>
                </a:solidFill>
              </a:rPr>
              <a:t>,ii</a:t>
            </a:r>
            <a:r>
              <a:rPr lang="bn-BD" sz="3200" dirty="0" smtClean="0">
                <a:solidFill>
                  <a:schemeClr val="bg1"/>
                </a:solidFill>
              </a:rPr>
              <a:t> ও </a:t>
            </a:r>
            <a:r>
              <a:rPr lang="en-US" sz="3200" dirty="0" smtClean="0">
                <a:solidFill>
                  <a:schemeClr val="bg1"/>
                </a:solidFill>
              </a:rPr>
              <a:t>iii</a:t>
            </a:r>
            <a:r>
              <a:rPr lang="bn-BD" sz="3200" dirty="0" smtClean="0">
                <a:solidFill>
                  <a:schemeClr val="bg1"/>
                </a:solidFill>
              </a:rPr>
              <a:t>    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1676400" y="2057400"/>
            <a:ext cx="605913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19600" y="3543300"/>
            <a:ext cx="419100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0800" y="6324600"/>
            <a:ext cx="4572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4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2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828800" y="304800"/>
            <a:ext cx="53340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/>
              <a:t>বাড়ির কাজঃ</a:t>
            </a:r>
            <a:endParaRPr lang="en-US" sz="5400" dirty="0"/>
          </a:p>
        </p:txBody>
      </p:sp>
      <p:sp>
        <p:nvSpPr>
          <p:cNvPr id="4" name="Rounded Rectangle 3"/>
          <p:cNvSpPr/>
          <p:nvPr/>
        </p:nvSpPr>
        <p:spPr>
          <a:xfrm>
            <a:off x="533400" y="2057400"/>
            <a:ext cx="8229600" cy="32298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গাছের বৃদ্ধি সাধনে  মূলের গুরত্ব আছে কি ? উত্তরের স্বপক্ষে তোমার মতামত  ব্যাখ্যা কর ? 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2157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447800"/>
            <a:ext cx="6324600" cy="434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47800"/>
            <a:ext cx="6553200" cy="43434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371600" y="152400"/>
            <a:ext cx="64008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/>
              <a:t>ধন্যবাদ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3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1597</TotalTime>
  <Words>312</Words>
  <Application>Microsoft Office PowerPoint</Application>
  <PresentationFormat>On-screen Show (4:3)</PresentationFormat>
  <Paragraphs>60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282</cp:revision>
  <dcterms:created xsi:type="dcterms:W3CDTF">2006-08-16T00:00:00Z</dcterms:created>
  <dcterms:modified xsi:type="dcterms:W3CDTF">2014-01-23T05:39:43Z</dcterms:modified>
</cp:coreProperties>
</file>