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3" r:id="rId3"/>
    <p:sldId id="257" r:id="rId4"/>
    <p:sldId id="262" r:id="rId5"/>
    <p:sldId id="259" r:id="rId6"/>
    <p:sldId id="258" r:id="rId7"/>
    <p:sldId id="268" r:id="rId8"/>
    <p:sldId id="260" r:id="rId9"/>
    <p:sldId id="261" r:id="rId10"/>
    <p:sldId id="267" r:id="rId11"/>
    <p:sldId id="264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277" autoAdjust="0"/>
  </p:normalViewPr>
  <p:slideViewPr>
    <p:cSldViewPr>
      <p:cViewPr>
        <p:scale>
          <a:sx n="75" d="100"/>
          <a:sy n="75" d="100"/>
        </p:scale>
        <p:origin x="-1218" y="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BDA0C6-A20A-4778-97A8-4FE528D4B559}" type="datetimeFigureOut">
              <a:rPr lang="en-US" smtClean="0"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FA6D91-3090-409F-A293-97DE99B4BF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831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A6D91-3090-409F-A293-97DE99B4BF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30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FA6D91-3090-409F-A293-97DE99B4BF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292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3.jpeg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3726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19900" b="1" i="1" dirty="0" smtClean="0"/>
              <a:t>স্বাগতম</a:t>
            </a:r>
            <a:endParaRPr lang="en-US" sz="19900" b="1" i="1" dirty="0"/>
          </a:p>
        </p:txBody>
      </p:sp>
    </p:spTree>
    <p:extLst>
      <p:ext uri="{BB962C8B-B14F-4D97-AF65-F5344CB8AC3E}">
        <p14:creationId xmlns:p14="http://schemas.microsoft.com/office/powerpoint/2010/main" val="51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9200"/>
            <a:ext cx="9144000" cy="186204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11500" dirty="0" err="1" smtClean="0"/>
              <a:t>পরিচিতি</a:t>
            </a:r>
            <a:endParaRPr lang="en-US" sz="115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3941618"/>
            <a:ext cx="9123218" cy="181588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আবুল</a:t>
            </a:r>
            <a:r>
              <a:rPr lang="en-US" sz="2800" dirty="0" smtClean="0"/>
              <a:t> </a:t>
            </a:r>
            <a:r>
              <a:rPr lang="en-US" sz="2800" dirty="0" err="1" smtClean="0"/>
              <a:t>কাশেম</a:t>
            </a:r>
            <a:endParaRPr lang="en-US" sz="2800" dirty="0" smtClean="0"/>
          </a:p>
          <a:p>
            <a:r>
              <a:rPr lang="en-US" sz="2800" dirty="0" err="1" smtClean="0"/>
              <a:t>খোয়াজপুর</a:t>
            </a:r>
            <a:r>
              <a:rPr lang="en-US" sz="2800" dirty="0" smtClean="0"/>
              <a:t> </a:t>
            </a:r>
            <a:r>
              <a:rPr lang="en-US" sz="2800" dirty="0" err="1" smtClean="0"/>
              <a:t>টেকেরহাট</a:t>
            </a:r>
            <a:r>
              <a:rPr lang="en-US" sz="2800" dirty="0" smtClean="0"/>
              <a:t>  </a:t>
            </a:r>
            <a:r>
              <a:rPr lang="en-US" sz="2800" dirty="0" err="1" smtClean="0"/>
              <a:t>উচচ</a:t>
            </a:r>
            <a:r>
              <a:rPr lang="en-US" sz="2800" dirty="0" smtClean="0"/>
              <a:t> </a:t>
            </a:r>
            <a:r>
              <a:rPr lang="en-US" sz="2800" dirty="0" err="1" smtClean="0"/>
              <a:t>বিদ্যালয়</a:t>
            </a:r>
            <a:endParaRPr lang="en-US" sz="2800" dirty="0" smtClean="0"/>
          </a:p>
          <a:p>
            <a:r>
              <a:rPr lang="en-US" sz="2800" dirty="0" err="1" smtClean="0"/>
              <a:t>মাদারীপুর</a:t>
            </a:r>
            <a:r>
              <a:rPr lang="en-US" sz="2800" dirty="0" smtClean="0"/>
              <a:t> </a:t>
            </a:r>
            <a:r>
              <a:rPr lang="en-US" sz="2800" dirty="0" err="1" smtClean="0"/>
              <a:t>সদর</a:t>
            </a:r>
            <a:r>
              <a:rPr lang="en-US" sz="2800" dirty="0" smtClean="0"/>
              <a:t>; </a:t>
            </a:r>
            <a:r>
              <a:rPr lang="en-US" sz="2800" dirty="0" err="1" smtClean="0"/>
              <a:t>মাদারীপুর</a:t>
            </a:r>
            <a:endParaRPr lang="en-US" sz="2800" dirty="0" smtClean="0"/>
          </a:p>
          <a:p>
            <a:r>
              <a:rPr lang="en-US" sz="2800" dirty="0" err="1" smtClean="0"/>
              <a:t>আই</a:t>
            </a:r>
            <a:r>
              <a:rPr lang="en-US" sz="2800" dirty="0" smtClean="0"/>
              <a:t>  ডি-১৮৷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9435626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9200"/>
            <a:ext cx="9144000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/>
              <a:t>পাঠপরিচিতি</a:t>
            </a:r>
            <a:endParaRPr lang="en-US" sz="6600" b="1" dirty="0"/>
          </a:p>
        </p:txBody>
      </p:sp>
      <p:sp>
        <p:nvSpPr>
          <p:cNvPr id="4" name="Rectangle 3"/>
          <p:cNvSpPr/>
          <p:nvPr/>
        </p:nvSpPr>
        <p:spPr>
          <a:xfrm>
            <a:off x="0" y="3200400"/>
            <a:ext cx="9144000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lvl="0"/>
            <a:r>
              <a:rPr lang="bn-BD" sz="4000" b="1" dirty="0">
                <a:solidFill>
                  <a:prstClr val="black"/>
                </a:solidFill>
              </a:rPr>
              <a:t>শ্রেনীঃ৮ম          বিষয়ঃবিজ্ঞান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" y="4876800"/>
            <a:ext cx="9143999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সময়ঃ৫০মিনিট</a:t>
            </a:r>
          </a:p>
          <a:p>
            <a:r>
              <a:rPr lang="en-US" sz="4000" dirty="0" smtClean="0"/>
              <a:t>তারিখঃ২১।০১।২০১৪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065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143000"/>
            <a:ext cx="3862021" cy="449579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43000"/>
            <a:ext cx="5029200" cy="449579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sp>
        <p:nvSpPr>
          <p:cNvPr id="7" name="TextBox 6"/>
          <p:cNvSpPr txBox="1"/>
          <p:nvPr/>
        </p:nvSpPr>
        <p:spPr>
          <a:xfrm>
            <a:off x="2743200" y="5638799"/>
            <a:ext cx="2743200" cy="101566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?</a:t>
            </a:r>
            <a:endParaRPr lang="en-US" sz="6000" dirty="0"/>
          </a:p>
        </p:txBody>
      </p:sp>
      <p:sp>
        <p:nvSpPr>
          <p:cNvPr id="4" name="Rectangle 3"/>
          <p:cNvSpPr/>
          <p:nvPr/>
        </p:nvSpPr>
        <p:spPr>
          <a:xfrm>
            <a:off x="2438400" y="88188"/>
            <a:ext cx="4953000" cy="52322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lvl="0"/>
            <a:r>
              <a:rPr lang="en-US" sz="2800" dirty="0" err="1">
                <a:solidFill>
                  <a:prstClr val="black"/>
                </a:solidFill>
              </a:rPr>
              <a:t>পাঠঘোষণাঃরাসায়নিক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বিক্রিয়া</a:t>
            </a: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10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2701" y="320365"/>
            <a:ext cx="9143999" cy="221599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13800" b="1" i="1" dirty="0" err="1" smtClean="0"/>
              <a:t>শিখন</a:t>
            </a:r>
            <a:r>
              <a:rPr lang="en-US" sz="13800" b="1" i="1" dirty="0" smtClean="0"/>
              <a:t> </a:t>
            </a:r>
            <a:r>
              <a:rPr lang="en-US" sz="13800" b="1" i="1" dirty="0" err="1" smtClean="0"/>
              <a:t>ফলঃ</a:t>
            </a:r>
            <a:endParaRPr lang="en-US" sz="138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-12702" y="2536356"/>
            <a:ext cx="9143999" cy="378565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বিভিন্ন প্রকার রাসায়নিক বিক্রিয়ার ব্যাখ্যা করতে পারবে ।</a:t>
            </a:r>
          </a:p>
          <a:p>
            <a:endParaRPr lang="bn-BD" sz="4800" dirty="0" smtClean="0"/>
          </a:p>
          <a:p>
            <a:r>
              <a:rPr lang="bn-BD" sz="4800" dirty="0" smtClean="0"/>
              <a:t>মানব জীবনে রাসায়নিক বিক্রিয়ার অবদান উপলব্দি করতে পারবে।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27040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305599" y="1689755"/>
            <a:ext cx="7117901" cy="916032"/>
            <a:chOff x="1305599" y="1689755"/>
            <a:chExt cx="7117901" cy="916032"/>
          </a:xfrm>
        </p:grpSpPr>
        <p:sp>
          <p:nvSpPr>
            <p:cNvPr id="11" name="Plus 10"/>
            <p:cNvSpPr/>
            <p:nvPr/>
          </p:nvSpPr>
          <p:spPr>
            <a:xfrm>
              <a:off x="2530895" y="1691387"/>
              <a:ext cx="914400" cy="914400"/>
            </a:xfrm>
            <a:prstGeom prst="mathPlus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Equal 13"/>
            <p:cNvSpPr/>
            <p:nvPr/>
          </p:nvSpPr>
          <p:spPr>
            <a:xfrm>
              <a:off x="4876800" y="1689755"/>
              <a:ext cx="914400" cy="914400"/>
            </a:xfrm>
            <a:prstGeom prst="mathEqual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Flowchart: Summing Junction 8"/>
            <p:cNvSpPr/>
            <p:nvPr/>
          </p:nvSpPr>
          <p:spPr>
            <a:xfrm>
              <a:off x="1918247" y="1840631"/>
              <a:ext cx="612648" cy="612648"/>
            </a:xfrm>
            <a:prstGeom prst="flowChartSummingJunction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Summing Junction 9"/>
            <p:cNvSpPr/>
            <p:nvPr/>
          </p:nvSpPr>
          <p:spPr>
            <a:xfrm>
              <a:off x="1305599" y="1842263"/>
              <a:ext cx="612648" cy="612648"/>
            </a:xfrm>
            <a:prstGeom prst="flowChartSummingJunction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lowchart: Or 11"/>
            <p:cNvSpPr/>
            <p:nvPr/>
          </p:nvSpPr>
          <p:spPr>
            <a:xfrm>
              <a:off x="3445295" y="1842263"/>
              <a:ext cx="612648" cy="612648"/>
            </a:xfrm>
            <a:prstGeom prst="flowChartOr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lowchart: Or 12"/>
            <p:cNvSpPr/>
            <p:nvPr/>
          </p:nvSpPr>
          <p:spPr>
            <a:xfrm>
              <a:off x="4096160" y="1842263"/>
              <a:ext cx="612648" cy="612648"/>
            </a:xfrm>
            <a:prstGeom prst="flowChartOr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lowchart: Summing Junction 15"/>
            <p:cNvSpPr/>
            <p:nvPr/>
          </p:nvSpPr>
          <p:spPr>
            <a:xfrm>
              <a:off x="5942076" y="1842263"/>
              <a:ext cx="612648" cy="612648"/>
            </a:xfrm>
            <a:prstGeom prst="flowChartSummingJunction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lowchart: Summing Junction 16"/>
            <p:cNvSpPr/>
            <p:nvPr/>
          </p:nvSpPr>
          <p:spPr>
            <a:xfrm>
              <a:off x="6560586" y="1842263"/>
              <a:ext cx="612648" cy="612648"/>
            </a:xfrm>
            <a:prstGeom prst="flowChartSummingJunction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lowchart: Or 17"/>
            <p:cNvSpPr/>
            <p:nvPr/>
          </p:nvSpPr>
          <p:spPr>
            <a:xfrm>
              <a:off x="7198204" y="1821973"/>
              <a:ext cx="612648" cy="612648"/>
            </a:xfrm>
            <a:prstGeom prst="flowChartOr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lowchart: Or 18"/>
            <p:cNvSpPr/>
            <p:nvPr/>
          </p:nvSpPr>
          <p:spPr>
            <a:xfrm>
              <a:off x="7810852" y="1803315"/>
              <a:ext cx="612648" cy="612648"/>
            </a:xfrm>
            <a:prstGeom prst="flowChartOr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288014" y="2708030"/>
            <a:ext cx="72835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 smtClean="0"/>
              <a:t>Fe + S =</a:t>
            </a:r>
            <a:r>
              <a:rPr lang="en-US" sz="11500" b="1" dirty="0" err="1" smtClean="0"/>
              <a:t>FeS</a:t>
            </a:r>
            <a:endParaRPr lang="en-US" sz="11500" b="1" dirty="0" smtClean="0"/>
          </a:p>
          <a:p>
            <a:r>
              <a:rPr lang="en-US" sz="11500" b="1" dirty="0" smtClean="0"/>
              <a:t>Zn + S =</a:t>
            </a:r>
            <a:r>
              <a:rPr lang="en-US" sz="11500" b="1" dirty="0" err="1" smtClean="0"/>
              <a:t>ZnS</a:t>
            </a:r>
            <a:endParaRPr lang="en-US" sz="115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065057" y="1168167"/>
            <a:ext cx="374118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2 +2 =4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339793"/>
            <a:ext cx="9144000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সংযোজন</a:t>
            </a:r>
            <a:r>
              <a:rPr lang="en-US" sz="4000" dirty="0" smtClean="0"/>
              <a:t>  </a:t>
            </a:r>
            <a:r>
              <a:rPr lang="en-US" sz="4000" dirty="0" err="1" smtClean="0"/>
              <a:t>বিক্রিয়া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2988094" y="228600"/>
            <a:ext cx="3641305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5400" b="1" dirty="0" smtClean="0"/>
              <a:t>উপসথাপনঃ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25374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2202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36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69" y="533400"/>
            <a:ext cx="7239000" cy="472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54469" y="5486400"/>
            <a:ext cx="4953000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/>
              <a:t>দহন</a:t>
            </a:r>
            <a:r>
              <a:rPr lang="en-US" sz="5400" dirty="0" smtClean="0"/>
              <a:t> </a:t>
            </a:r>
            <a:r>
              <a:rPr lang="en-US" sz="5400" dirty="0" err="1" smtClean="0"/>
              <a:t>বিক্রিয়া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23074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5-Point Star 9"/>
          <p:cNvSpPr/>
          <p:nvPr/>
        </p:nvSpPr>
        <p:spPr>
          <a:xfrm>
            <a:off x="260838" y="1123918"/>
            <a:ext cx="685800" cy="72683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>
              <a:solidFill>
                <a:srgbClr val="FF0000"/>
              </a:solidFill>
            </a:endParaRPr>
          </a:p>
        </p:txBody>
      </p:sp>
      <p:sp>
        <p:nvSpPr>
          <p:cNvPr id="12" name="6-Point Star 11"/>
          <p:cNvSpPr/>
          <p:nvPr/>
        </p:nvSpPr>
        <p:spPr>
          <a:xfrm>
            <a:off x="946638" y="1363021"/>
            <a:ext cx="424962" cy="395654"/>
          </a:xfrm>
          <a:prstGeom prst="star6">
            <a:avLst>
              <a:gd name="adj" fmla="val 50000"/>
              <a:gd name="hf" fmla="val 11547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4267200" y="1537677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3886200" y="1492249"/>
            <a:ext cx="1295400" cy="26375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Isosceles Triangle 21"/>
          <p:cNvSpPr/>
          <p:nvPr/>
        </p:nvSpPr>
        <p:spPr>
          <a:xfrm>
            <a:off x="4191000" y="1569915"/>
            <a:ext cx="590550" cy="285750"/>
          </a:xfrm>
          <a:prstGeom prst="triangle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/>
          </a:p>
        </p:txBody>
      </p:sp>
      <p:sp>
        <p:nvSpPr>
          <p:cNvPr id="26" name="Plus 25"/>
          <p:cNvSpPr/>
          <p:nvPr/>
        </p:nvSpPr>
        <p:spPr>
          <a:xfrm>
            <a:off x="6655777" y="945662"/>
            <a:ext cx="914400" cy="804496"/>
          </a:xfrm>
          <a:prstGeom prst="mathPlus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0" y="2428826"/>
            <a:ext cx="9081477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</a:rPr>
              <a:t>C</a:t>
            </a:r>
            <a:r>
              <a:rPr lang="en-US" sz="4000" dirty="0" err="1" smtClean="0"/>
              <a:t>a</a:t>
            </a:r>
            <a:r>
              <a:rPr lang="en-US" sz="4000" dirty="0" err="1" smtClean="0">
                <a:solidFill>
                  <a:srgbClr val="FF0000"/>
                </a:solidFill>
              </a:rPr>
              <a:t>C</a:t>
            </a:r>
            <a:r>
              <a:rPr lang="en-US" sz="4000" dirty="0" smtClean="0"/>
              <a:t>                        </a:t>
            </a:r>
            <a:r>
              <a:rPr lang="en-US" sz="4000" dirty="0" smtClean="0">
                <a:solidFill>
                  <a:srgbClr val="FF0000"/>
                </a:solidFill>
              </a:rPr>
              <a:t>C</a:t>
            </a:r>
            <a:r>
              <a:rPr lang="en-US" sz="4000" dirty="0" smtClean="0"/>
              <a:t>a</a:t>
            </a:r>
            <a:r>
              <a:rPr lang="en-US" sz="5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</a:t>
            </a:r>
            <a:r>
              <a:rPr lang="en-US" sz="4000" dirty="0" smtClean="0"/>
              <a:t>+ </a:t>
            </a:r>
            <a:r>
              <a:rPr lang="en-US" sz="4000" dirty="0" smtClean="0">
                <a:solidFill>
                  <a:srgbClr val="FF0000"/>
                </a:solidFill>
              </a:rPr>
              <a:t>C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1752600" y="3005918"/>
            <a:ext cx="1761147" cy="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Isosceles Triangle 32"/>
          <p:cNvSpPr/>
          <p:nvPr/>
        </p:nvSpPr>
        <p:spPr>
          <a:xfrm>
            <a:off x="2574312" y="3005918"/>
            <a:ext cx="674812" cy="372842"/>
          </a:xfrm>
          <a:prstGeom prst="triangle">
            <a:avLst>
              <a:gd name="adj" fmla="val 38708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6" name="7-Point Star 35"/>
          <p:cNvSpPr/>
          <p:nvPr/>
        </p:nvSpPr>
        <p:spPr>
          <a:xfrm>
            <a:off x="8496300" y="1117569"/>
            <a:ext cx="533400" cy="460682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/>
          </a:p>
        </p:txBody>
      </p:sp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174984"/>
              </p:ext>
            </p:extLst>
          </p:nvPr>
        </p:nvGraphicFramePr>
        <p:xfrm>
          <a:off x="1110761" y="2700375"/>
          <a:ext cx="597878" cy="5755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8" name="Equation" r:id="rId4" imgW="253800" imgH="253800" progId="Equation.3">
                  <p:embed/>
                </p:oleObj>
              </mc:Choice>
              <mc:Fallback>
                <p:oleObj name="Equation" r:id="rId4" imgW="25380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10761" y="2700375"/>
                        <a:ext cx="597878" cy="575579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0341698"/>
              </p:ext>
            </p:extLst>
          </p:nvPr>
        </p:nvGraphicFramePr>
        <p:xfrm>
          <a:off x="5770196" y="2449994"/>
          <a:ext cx="856762" cy="948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9" name="Equation" r:id="rId6" imgW="164880" imgH="215640" progId="Equation.3">
                  <p:embed/>
                </p:oleObj>
              </mc:Choice>
              <mc:Fallback>
                <p:oleObj name="Equation" r:id="rId6" imgW="16488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770196" y="2449994"/>
                        <a:ext cx="856762" cy="94842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0" y="5750004"/>
            <a:ext cx="9144001" cy="1107996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বিয়োজন</a:t>
            </a:r>
            <a:r>
              <a:rPr lang="en-US" sz="6600" dirty="0" smtClean="0"/>
              <a:t> </a:t>
            </a:r>
            <a:r>
              <a:rPr lang="en-US" sz="6600" dirty="0" err="1" smtClean="0"/>
              <a:t>বিক্রিয়া</a:t>
            </a:r>
            <a:endParaRPr lang="en-US" sz="6600" dirty="0"/>
          </a:p>
        </p:txBody>
      </p:sp>
      <p:sp>
        <p:nvSpPr>
          <p:cNvPr id="30" name="TextBox 29"/>
          <p:cNvSpPr txBox="1"/>
          <p:nvPr/>
        </p:nvSpPr>
        <p:spPr>
          <a:xfrm>
            <a:off x="0" y="3958691"/>
            <a:ext cx="9144000" cy="1384995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endParaRPr lang="bn-BD" sz="2400" dirty="0" smtClean="0"/>
          </a:p>
          <a:p>
            <a:pPr algn="ctr"/>
            <a:r>
              <a:rPr lang="en-US" sz="2400" dirty="0" err="1" smtClean="0"/>
              <a:t>চুনাপাথর</a:t>
            </a:r>
            <a:r>
              <a:rPr lang="en-US" dirty="0" smtClean="0"/>
              <a:t>                            </a:t>
            </a:r>
            <a:r>
              <a:rPr lang="bn-BD" dirty="0" smtClean="0"/>
              <a:t>                   </a:t>
            </a:r>
            <a:r>
              <a:rPr lang="en-US" dirty="0" smtClean="0"/>
              <a:t>   </a:t>
            </a:r>
            <a:r>
              <a:rPr lang="en-US" dirty="0" err="1" smtClean="0"/>
              <a:t>ক্যালসিয়াম</a:t>
            </a:r>
            <a:r>
              <a:rPr lang="en-US" dirty="0" smtClean="0"/>
              <a:t> </a:t>
            </a:r>
            <a:r>
              <a:rPr lang="en-US" dirty="0" err="1" smtClean="0"/>
              <a:t>অক্রাইড+কাবনডাইঅক্রাইড</a:t>
            </a:r>
            <a:endParaRPr lang="bn-BD" dirty="0" smtClean="0"/>
          </a:p>
          <a:p>
            <a:pPr algn="ctr"/>
            <a:endParaRPr lang="bn-BD" dirty="0" smtClean="0"/>
          </a:p>
          <a:p>
            <a:pPr algn="ctr"/>
            <a:endParaRPr lang="bn-BD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1752600" y="4495800"/>
            <a:ext cx="2895600" cy="0"/>
          </a:xfrm>
          <a:prstGeom prst="straightConnector1">
            <a:avLst/>
          </a:prstGeom>
          <a:ln w="76200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6-Point Star 27"/>
          <p:cNvSpPr/>
          <p:nvPr/>
        </p:nvSpPr>
        <p:spPr>
          <a:xfrm>
            <a:off x="5773615" y="1330601"/>
            <a:ext cx="424962" cy="395654"/>
          </a:xfrm>
          <a:prstGeom prst="star6">
            <a:avLst>
              <a:gd name="adj" fmla="val 50000"/>
              <a:gd name="hf" fmla="val 115470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/>
          </a:p>
        </p:txBody>
      </p:sp>
      <p:sp>
        <p:nvSpPr>
          <p:cNvPr id="29" name="5-Point Star 28"/>
          <p:cNvSpPr/>
          <p:nvPr/>
        </p:nvSpPr>
        <p:spPr>
          <a:xfrm>
            <a:off x="1409700" y="1128833"/>
            <a:ext cx="685800" cy="72683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/>
          </a:p>
        </p:txBody>
      </p:sp>
      <p:sp>
        <p:nvSpPr>
          <p:cNvPr id="32" name="5-Point Star 31"/>
          <p:cNvSpPr/>
          <p:nvPr/>
        </p:nvSpPr>
        <p:spPr>
          <a:xfrm>
            <a:off x="5087815" y="1039548"/>
            <a:ext cx="685800" cy="72683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/>
          </a:p>
        </p:txBody>
      </p:sp>
      <p:sp>
        <p:nvSpPr>
          <p:cNvPr id="38" name="5-Point Star 37"/>
          <p:cNvSpPr/>
          <p:nvPr/>
        </p:nvSpPr>
        <p:spPr>
          <a:xfrm rot="21419638">
            <a:off x="7409426" y="955678"/>
            <a:ext cx="685800" cy="726832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/>
          </a:p>
        </p:txBody>
      </p:sp>
      <p:sp>
        <p:nvSpPr>
          <p:cNvPr id="39" name="7-Point Star 38"/>
          <p:cNvSpPr/>
          <p:nvPr/>
        </p:nvSpPr>
        <p:spPr>
          <a:xfrm>
            <a:off x="7962900" y="1067746"/>
            <a:ext cx="533400" cy="460682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/>
          </a:p>
        </p:txBody>
      </p:sp>
      <p:sp>
        <p:nvSpPr>
          <p:cNvPr id="44" name="7-Point Star 43"/>
          <p:cNvSpPr/>
          <p:nvPr/>
        </p:nvSpPr>
        <p:spPr>
          <a:xfrm>
            <a:off x="2743200" y="1347910"/>
            <a:ext cx="533400" cy="460682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/>
          </a:p>
        </p:txBody>
      </p:sp>
      <p:sp>
        <p:nvSpPr>
          <p:cNvPr id="45" name="7-Point Star 44"/>
          <p:cNvSpPr/>
          <p:nvPr/>
        </p:nvSpPr>
        <p:spPr>
          <a:xfrm>
            <a:off x="3381618" y="1297993"/>
            <a:ext cx="533400" cy="460682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/>
          </a:p>
        </p:txBody>
      </p:sp>
      <p:sp>
        <p:nvSpPr>
          <p:cNvPr id="46" name="7-Point Star 45"/>
          <p:cNvSpPr/>
          <p:nvPr/>
        </p:nvSpPr>
        <p:spPr>
          <a:xfrm>
            <a:off x="6198577" y="1218943"/>
            <a:ext cx="533400" cy="506564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/>
          </a:p>
        </p:txBody>
      </p:sp>
      <p:sp>
        <p:nvSpPr>
          <p:cNvPr id="48" name="Isosceles Triangle 47"/>
          <p:cNvSpPr/>
          <p:nvPr/>
        </p:nvSpPr>
        <p:spPr>
          <a:xfrm>
            <a:off x="2743200" y="4651188"/>
            <a:ext cx="638418" cy="301812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7-Point Star 49"/>
          <p:cNvSpPr/>
          <p:nvPr/>
        </p:nvSpPr>
        <p:spPr>
          <a:xfrm>
            <a:off x="2110397" y="1319094"/>
            <a:ext cx="533400" cy="460682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98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22" grpId="0" animBg="1"/>
      <p:bldP spid="36" grpId="0" animBg="1"/>
      <p:bldP spid="28" grpId="0" animBg="1"/>
      <p:bldP spid="29" grpId="0" animBg="1"/>
      <p:bldP spid="32" grpId="0" animBg="1"/>
      <p:bldP spid="38" grpId="0" animBg="1"/>
      <p:bldP spid="39" grpId="0" animBg="1"/>
      <p:bldP spid="44" grpId="0" animBg="1"/>
      <p:bldP spid="45" grpId="0" animBg="1"/>
      <p:bldP spid="46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33919"/>
            <a:ext cx="9144000" cy="769441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2</a:t>
            </a:r>
            <a:r>
              <a:rPr lang="bn-BD" sz="4400" dirty="0"/>
              <a:t> </a:t>
            </a:r>
            <a:r>
              <a:rPr lang="bn-BD" sz="4400" dirty="0" smtClean="0"/>
              <a:t>    +    </a:t>
            </a:r>
            <a:r>
              <a:rPr lang="en-US" sz="4400" dirty="0" smtClean="0"/>
              <a:t>                          2</a:t>
            </a:r>
            <a:r>
              <a:rPr lang="bn-BD" sz="4400" dirty="0" smtClean="0"/>
              <a:t>   </a:t>
            </a:r>
            <a:r>
              <a:rPr lang="en-US" sz="4400" dirty="0" smtClean="0"/>
              <a:t>  O</a:t>
            </a:r>
            <a:r>
              <a:rPr lang="bn-BD" sz="4400" dirty="0" smtClean="0"/>
              <a:t> </a:t>
            </a:r>
            <a:endParaRPr lang="en-US" sz="4400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619500" y="726080"/>
            <a:ext cx="266700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700" y="1739900"/>
            <a:ext cx="9144000" cy="101566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/>
              <a:t>সংযোজন বিক্রিয়া</a:t>
            </a:r>
            <a:endParaRPr lang="en-US" sz="60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3505200"/>
            <a:ext cx="9144000" cy="70788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2</a:t>
            </a:r>
            <a:r>
              <a:rPr lang="bn-BD" sz="4000" dirty="0" smtClean="0"/>
              <a:t>    </a:t>
            </a:r>
            <a:r>
              <a:rPr lang="en-US" sz="4000" dirty="0" smtClean="0"/>
              <a:t>O                                                2</a:t>
            </a:r>
            <a:r>
              <a:rPr lang="bn-BD" sz="4000" dirty="0" smtClean="0"/>
              <a:t>  </a:t>
            </a:r>
            <a:r>
              <a:rPr lang="en-US" sz="4000" dirty="0" smtClean="0"/>
              <a:t> +O2</a:t>
            </a:r>
            <a:endParaRPr lang="en-US" sz="40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048000" y="3859143"/>
            <a:ext cx="228600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0" y="4953000"/>
            <a:ext cx="9144000" cy="101566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/>
              <a:t>বিয়োজন বিক্রিয়া</a:t>
            </a:r>
            <a:endParaRPr lang="en-US" sz="6000" dirty="0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6287555"/>
              </p:ext>
            </p:extLst>
          </p:nvPr>
        </p:nvGraphicFramePr>
        <p:xfrm>
          <a:off x="1143000" y="439239"/>
          <a:ext cx="7620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Equation" r:id="rId3" imgW="228600" imgH="215640" progId="Equation.3">
                  <p:embed/>
                </p:oleObj>
              </mc:Choice>
              <mc:Fallback>
                <p:oleObj name="Equation" r:id="rId3" imgW="2286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439239"/>
                        <a:ext cx="762000" cy="55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8540321"/>
              </p:ext>
            </p:extLst>
          </p:nvPr>
        </p:nvGraphicFramePr>
        <p:xfrm>
          <a:off x="533400" y="3567042"/>
          <a:ext cx="723900" cy="6460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" name="Equation" r:id="rId5" imgW="228600" imgH="215640" progId="Equation.3">
                  <p:embed/>
                </p:oleObj>
              </mc:Choice>
              <mc:Fallback>
                <p:oleObj name="Equation" r:id="rId5" imgW="2286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3400" y="3567042"/>
                        <a:ext cx="723900" cy="6460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6195264"/>
              </p:ext>
            </p:extLst>
          </p:nvPr>
        </p:nvGraphicFramePr>
        <p:xfrm>
          <a:off x="7315200" y="3560524"/>
          <a:ext cx="685800" cy="59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9" name="Equation" r:id="rId7" imgW="228600" imgH="215640" progId="Equation.3">
                  <p:embed/>
                </p:oleObj>
              </mc:Choice>
              <mc:Fallback>
                <p:oleObj name="Equation" r:id="rId7" imgW="2286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315200" y="3560524"/>
                        <a:ext cx="685800" cy="597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3932524"/>
              </p:ext>
            </p:extLst>
          </p:nvPr>
        </p:nvGraphicFramePr>
        <p:xfrm>
          <a:off x="7010400" y="436064"/>
          <a:ext cx="60960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0" name="Equation" r:id="rId9" imgW="228600" imgH="215640" progId="Equation.3">
                  <p:embed/>
                </p:oleObj>
              </mc:Choice>
              <mc:Fallback>
                <p:oleObj name="Equation" r:id="rId9" imgW="2286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010400" y="436064"/>
                        <a:ext cx="609600" cy="565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9099547"/>
              </p:ext>
            </p:extLst>
          </p:nvPr>
        </p:nvGraphicFramePr>
        <p:xfrm>
          <a:off x="3009900" y="443505"/>
          <a:ext cx="60960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1" name="Equation" r:id="rId11" imgW="203040" imgH="215640" progId="Equation.3">
                  <p:embed/>
                </p:oleObj>
              </mc:Choice>
              <mc:Fallback>
                <p:oleObj name="Equation" r:id="rId11" imgW="2030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009900" y="443505"/>
                        <a:ext cx="609600" cy="565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9264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771" y="791028"/>
            <a:ext cx="9144000" cy="264687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16600" dirty="0" err="1" smtClean="0"/>
              <a:t>মুল্যায়নঃ</a:t>
            </a:r>
            <a:endParaRPr lang="en-US" sz="166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3458028"/>
            <a:ext cx="9143999" cy="283154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sz="3200" dirty="0" smtClean="0"/>
              <a:t>১।রাসায়নিক </a:t>
            </a:r>
            <a:r>
              <a:rPr lang="en-US" sz="3200" dirty="0" err="1" smtClean="0"/>
              <a:t>বিক্রিয়া</a:t>
            </a:r>
            <a:r>
              <a:rPr lang="en-US" sz="3200" dirty="0" smtClean="0"/>
              <a:t> </a:t>
            </a:r>
            <a:r>
              <a:rPr lang="en-US" sz="3200" dirty="0" err="1" smtClean="0"/>
              <a:t>কাকে</a:t>
            </a:r>
            <a:r>
              <a:rPr lang="en-US" sz="3200" dirty="0" smtClean="0"/>
              <a:t> </a:t>
            </a:r>
            <a:r>
              <a:rPr lang="en-US" sz="3200" dirty="0" err="1" smtClean="0"/>
              <a:t>বলে</a:t>
            </a:r>
            <a:r>
              <a:rPr lang="en-US" sz="3200" dirty="0" smtClean="0"/>
              <a:t>?</a:t>
            </a:r>
          </a:p>
          <a:p>
            <a:endParaRPr lang="en-US" sz="3200" dirty="0" smtClean="0"/>
          </a:p>
          <a:p>
            <a:r>
              <a:rPr lang="en-US" sz="3200" dirty="0" smtClean="0"/>
              <a:t>২।রাসায়নিক </a:t>
            </a:r>
            <a:r>
              <a:rPr lang="en-US" sz="3200" dirty="0" err="1" smtClean="0"/>
              <a:t>বিক্রিয়া</a:t>
            </a:r>
            <a:r>
              <a:rPr lang="en-US" sz="3200" dirty="0" smtClean="0"/>
              <a:t> </a:t>
            </a:r>
            <a:r>
              <a:rPr lang="en-US" sz="3200" dirty="0" err="1" smtClean="0"/>
              <a:t>কত</a:t>
            </a:r>
            <a:r>
              <a:rPr lang="en-US" sz="3200" dirty="0" smtClean="0"/>
              <a:t> </a:t>
            </a:r>
            <a:r>
              <a:rPr lang="en-US" sz="3200" dirty="0" err="1" smtClean="0"/>
              <a:t>প্রকার</a:t>
            </a:r>
            <a:r>
              <a:rPr lang="en-US" sz="3200" dirty="0" smtClean="0"/>
              <a:t> ও </a:t>
            </a:r>
            <a:r>
              <a:rPr lang="en-US" sz="3200" dirty="0" err="1" smtClean="0"/>
              <a:t>কিকি</a:t>
            </a:r>
            <a:r>
              <a:rPr lang="en-US" sz="3200" dirty="0" smtClean="0"/>
              <a:t> ?</a:t>
            </a:r>
          </a:p>
          <a:p>
            <a:endParaRPr lang="en-US" sz="3200" dirty="0" smtClean="0"/>
          </a:p>
          <a:p>
            <a:r>
              <a:rPr lang="en-US" sz="3200" dirty="0" smtClean="0"/>
              <a:t>৩।সংযোজন </a:t>
            </a:r>
            <a:r>
              <a:rPr lang="en-US" sz="3200" dirty="0" err="1" smtClean="0"/>
              <a:t>বিক্রিয়ার</a:t>
            </a:r>
            <a:r>
              <a:rPr lang="en-US" sz="3200" dirty="0" smtClean="0"/>
              <a:t> </a:t>
            </a:r>
            <a:r>
              <a:rPr lang="en-US" sz="3200" dirty="0" err="1" smtClean="0"/>
              <a:t>একটি</a:t>
            </a:r>
            <a:r>
              <a:rPr lang="en-US" sz="3200" dirty="0" smtClean="0"/>
              <a:t> </a:t>
            </a:r>
            <a:r>
              <a:rPr lang="en-US" sz="3200" dirty="0" err="1" smtClean="0"/>
              <a:t>উদাহরণ</a:t>
            </a:r>
            <a:r>
              <a:rPr lang="en-US" sz="3200" dirty="0" smtClean="0"/>
              <a:t> </a:t>
            </a:r>
            <a:r>
              <a:rPr lang="en-US" sz="3200" dirty="0" err="1" smtClean="0"/>
              <a:t>দাও</a:t>
            </a:r>
            <a:r>
              <a:rPr lang="en-US" sz="3200" dirty="0" smtClean="0"/>
              <a:t> 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2390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0"/>
            <a:ext cx="9144000" cy="15696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9600" dirty="0" smtClean="0"/>
              <a:t>বাড়ির কাজঃ</a:t>
            </a:r>
            <a:endParaRPr lang="en-US" sz="96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3042138"/>
            <a:ext cx="9144000" cy="258532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বিভিন্ন প্রকার রাসায়নিক বিক্রিয়া সমীকরণ সহ লিখে আনবে।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52930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967</TotalTime>
  <Words>125</Words>
  <Application>Microsoft Office PowerPoint</Application>
  <PresentationFormat>On-screen Show (4:3)</PresentationFormat>
  <Paragraphs>41</Paragraphs>
  <Slides>12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Equation</vt:lpstr>
      <vt:lpstr>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ANEE-TANVIR</dc:creator>
  <cp:lastModifiedBy>TSS</cp:lastModifiedBy>
  <cp:revision>132</cp:revision>
  <dcterms:created xsi:type="dcterms:W3CDTF">2006-08-16T00:00:00Z</dcterms:created>
  <dcterms:modified xsi:type="dcterms:W3CDTF">2014-01-23T01:35:34Z</dcterms:modified>
</cp:coreProperties>
</file>