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8" r:id="rId7"/>
    <p:sldId id="262" r:id="rId8"/>
    <p:sldId id="270" r:id="rId9"/>
    <p:sldId id="263" r:id="rId10"/>
    <p:sldId id="269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1740" autoAdjust="0"/>
  </p:normalViewPr>
  <p:slideViewPr>
    <p:cSldViewPr>
      <p:cViewPr>
        <p:scale>
          <a:sx n="50" d="100"/>
          <a:sy n="50" d="100"/>
        </p:scale>
        <p:origin x="-52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Desktop\Photo0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-187128"/>
            <a:ext cx="6858000" cy="7045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1066800" y="1943100"/>
            <a:ext cx="4800600" cy="3429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i="1" dirty="0" smtClean="0">
                <a:solidFill>
                  <a:schemeClr val="tx1"/>
                </a:solidFill>
              </a:rPr>
              <a:t>স্বাগতম</a:t>
            </a:r>
            <a:endParaRPr lang="en-US" sz="72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60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533400"/>
            <a:ext cx="4114800" cy="1828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002060"/>
                </a:solidFill>
              </a:rPr>
              <a:t>শিক্ষক পরিচিতি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52400" y="2743200"/>
            <a:ext cx="4495800" cy="3352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 smtClean="0">
                <a:solidFill>
                  <a:schemeClr val="tx1"/>
                </a:solidFill>
              </a:rPr>
              <a:t>লুৎফুন্নেসা </a:t>
            </a:r>
          </a:p>
          <a:p>
            <a:r>
              <a:rPr lang="bn-BD" sz="3200" dirty="0" smtClean="0">
                <a:solidFill>
                  <a:schemeClr val="tx1"/>
                </a:solidFill>
              </a:rPr>
              <a:t>সহকারি শিক্ষক</a:t>
            </a:r>
          </a:p>
          <a:p>
            <a:r>
              <a:rPr lang="bn-BD" sz="3200" dirty="0" smtClean="0">
                <a:solidFill>
                  <a:schemeClr val="tx1"/>
                </a:solidFill>
              </a:rPr>
              <a:t>মাক্তাপুর উচ্চ বিদ্যালয়</a:t>
            </a:r>
          </a:p>
          <a:p>
            <a:r>
              <a:rPr lang="bn-BD" sz="3200" dirty="0" smtClean="0">
                <a:solidFill>
                  <a:schemeClr val="tx1"/>
                </a:solidFill>
              </a:rPr>
              <a:t>নাচোল,চাঁপাইনবাবগঞ্জ</a:t>
            </a:r>
          </a:p>
          <a:p>
            <a:r>
              <a:rPr lang="bn-BD" sz="3200" dirty="0" smtClean="0">
                <a:solidFill>
                  <a:schemeClr val="tx1"/>
                </a:solidFill>
              </a:rPr>
              <a:t>আই,ডি-১১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105400" y="2667000"/>
            <a:ext cx="3886200" cy="3352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2" descr="C:\Documents and Settings\Administrator\My Documents\Photo03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514600"/>
            <a:ext cx="38862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24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762000"/>
            <a:ext cx="6781800" cy="457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পাঠ পরিচিতি</a:t>
            </a:r>
          </a:p>
          <a:p>
            <a:pPr algn="ctr"/>
            <a:r>
              <a:rPr lang="bn-BD" sz="3200" dirty="0" smtClean="0"/>
              <a:t>শ্রেণি -৬ষ্ঠ</a:t>
            </a:r>
          </a:p>
          <a:p>
            <a:pPr algn="ctr"/>
            <a:r>
              <a:rPr lang="bn-BD" sz="3200" dirty="0" smtClean="0"/>
              <a:t>বিষয়-কৃষি শিক্ষা</a:t>
            </a:r>
          </a:p>
          <a:p>
            <a:pPr algn="ctr"/>
            <a:r>
              <a:rPr lang="bn-BD" sz="3200" dirty="0" smtClean="0"/>
              <a:t>মোট শিক্ষার্থী-৫০</a:t>
            </a:r>
          </a:p>
          <a:p>
            <a:pPr algn="ctr"/>
            <a:r>
              <a:rPr lang="bn-BD" sz="3200" dirty="0" smtClean="0"/>
              <a:t>সময়-৫০মিঃ</a:t>
            </a:r>
          </a:p>
          <a:p>
            <a:pPr algn="ctr"/>
            <a:r>
              <a:rPr lang="bn-BD" sz="3200" dirty="0" smtClean="0"/>
              <a:t>তারিখ-</a:t>
            </a:r>
            <a:r>
              <a:rPr lang="en-US" sz="3200" dirty="0" smtClean="0"/>
              <a:t>20</a:t>
            </a:r>
            <a:r>
              <a:rPr lang="bn-BD" sz="3200" dirty="0" smtClean="0"/>
              <a:t>-০১-২০১৪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80885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899615"/>
            <a:ext cx="2406675" cy="217203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200400" y="909851"/>
            <a:ext cx="2406675" cy="217203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172200" y="918949"/>
            <a:ext cx="2406675" cy="217203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4800" y="3352800"/>
            <a:ext cx="2209800" cy="533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টিএসপি সার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6600" y="3352800"/>
            <a:ext cx="2209800" cy="533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ইউরিয়া সার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48400" y="3333750"/>
            <a:ext cx="2209800" cy="533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জৈব সার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66801" y="4238583"/>
            <a:ext cx="7162799" cy="1447800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000" dirty="0" smtClean="0">
                <a:solidFill>
                  <a:schemeClr val="tx1"/>
                </a:solidFill>
              </a:rPr>
              <a:t>১</a:t>
            </a:r>
            <a:r>
              <a:rPr lang="bn-BD" sz="2800" dirty="0" smtClean="0">
                <a:solidFill>
                  <a:schemeClr val="tx1"/>
                </a:solidFill>
              </a:rPr>
              <a:t>।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bn-BD" sz="2800" dirty="0" smtClean="0">
                <a:solidFill>
                  <a:schemeClr val="tx1"/>
                </a:solidFill>
              </a:rPr>
              <a:t>উপরের ছবি দেখে তোমরা কি বুঝতে পারছ?</a:t>
            </a:r>
          </a:p>
          <a:p>
            <a:r>
              <a:rPr lang="bn-BD" sz="2800" dirty="0" smtClean="0">
                <a:solidFill>
                  <a:schemeClr val="tx1"/>
                </a:solidFill>
              </a:rPr>
              <a:t>২।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bn-BD" sz="2800" dirty="0" smtClean="0">
                <a:solidFill>
                  <a:schemeClr val="tx1"/>
                </a:solidFill>
              </a:rPr>
              <a:t>বিভিন্ন রকম সার বলতে কি বোঝায় ?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1066801" y="5964702"/>
            <a:ext cx="7310454" cy="893298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</a:rPr>
              <a:t> উত্তরঃ ১।  বিভিন্ন রকম সার দেখতে পারছি।</a:t>
            </a:r>
          </a:p>
          <a:p>
            <a:r>
              <a:rPr lang="bn-BD" sz="2400" dirty="0" smtClean="0">
                <a:solidFill>
                  <a:schemeClr val="tx1"/>
                </a:solidFill>
              </a:rPr>
              <a:t>           ২।   সারের শ্রেনি করন।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73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752600" y="685800"/>
            <a:ext cx="5867400" cy="21336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</a:rPr>
              <a:t>আজকেরপাঠ--</a:t>
            </a:r>
          </a:p>
          <a:p>
            <a:pPr algn="ctr"/>
            <a:endParaRPr lang="bn-BD" sz="3200" dirty="0">
              <a:solidFill>
                <a:schemeClr val="tx1"/>
              </a:solidFill>
            </a:endParaRPr>
          </a:p>
          <a:p>
            <a:pPr algn="ctr"/>
            <a:r>
              <a:rPr lang="bn-BD" sz="3200" dirty="0" smtClean="0">
                <a:solidFill>
                  <a:schemeClr val="tx1"/>
                </a:solidFill>
              </a:rPr>
              <a:t>সারের শ্রেণী বিভাগ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409700" y="3352800"/>
            <a:ext cx="6553200" cy="30480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</a:rPr>
              <a:t>শিখনফল </a:t>
            </a:r>
          </a:p>
          <a:p>
            <a:r>
              <a:rPr lang="bn-BD" sz="2800" dirty="0" smtClean="0">
                <a:solidFill>
                  <a:schemeClr val="tx1"/>
                </a:solidFill>
              </a:rPr>
              <a:t>১। সার চিহ্নিত করতে পারবে</a:t>
            </a:r>
            <a:endParaRPr lang="bn-BD" sz="2800" dirty="0">
              <a:solidFill>
                <a:schemeClr val="tx1"/>
              </a:solidFill>
            </a:endParaRPr>
          </a:p>
          <a:p>
            <a:r>
              <a:rPr lang="bn-BD" sz="2800" dirty="0" smtClean="0">
                <a:solidFill>
                  <a:schemeClr val="tx1"/>
                </a:solidFill>
              </a:rPr>
              <a:t>২ ।সারের শ্রেণি বিভাগ করতেপারবে।</a:t>
            </a:r>
          </a:p>
          <a:p>
            <a:r>
              <a:rPr lang="bn-BD" sz="2800" dirty="0" smtClean="0">
                <a:solidFill>
                  <a:schemeClr val="tx1"/>
                </a:solidFill>
              </a:rPr>
              <a:t>৩। সারেরব ব্যবহার বর্ণনা করতে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412753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Desktop\image\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0"/>
            <a:ext cx="38862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609600" y="5715000"/>
            <a:ext cx="2819400" cy="8382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</a:rPr>
              <a:t>রাসায়নিক সার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876800" y="5715000"/>
            <a:ext cx="2819400" cy="8382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</a:rPr>
              <a:t>জৈব সার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29200" y="762000"/>
            <a:ext cx="3581400" cy="44958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3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228600" y="533400"/>
            <a:ext cx="8458200" cy="1600200"/>
          </a:xfrm>
          <a:prstGeom prst="downArrowCallou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</a:rPr>
              <a:t>একক কাজ সময়- ৩মিঃ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33400" y="2438400"/>
            <a:ext cx="8153400" cy="1981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 smtClean="0">
                <a:solidFill>
                  <a:schemeClr val="tx1"/>
                </a:solidFill>
              </a:rPr>
              <a:t>উৎস অনুযায়ী সারকে প্রধানত কয় ভাগে ভাগ করা হয়? নাম গুলি লিখ।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66800" y="5181600"/>
            <a:ext cx="7772400" cy="914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 smtClean="0">
                <a:solidFill>
                  <a:schemeClr val="tx1"/>
                </a:solidFill>
              </a:rPr>
              <a:t>উত্তরঃ প্রধানত দুই ভাগে।</a:t>
            </a:r>
          </a:p>
          <a:p>
            <a:r>
              <a:rPr lang="bn-BD" sz="2800" dirty="0" smtClean="0">
                <a:solidFill>
                  <a:schemeClr val="tx1"/>
                </a:solidFill>
              </a:rPr>
              <a:t>১।জৈবসার  ২।রাসায়নিক সার।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02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52400"/>
            <a:ext cx="3581400" cy="23622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3105150"/>
            <a:ext cx="3581400" cy="28765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181600" y="3238500"/>
            <a:ext cx="2819400" cy="27432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991100" y="228600"/>
            <a:ext cx="3619500" cy="23622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" y="2667000"/>
            <a:ext cx="21336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জৈব সার তৈরী 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6210300"/>
            <a:ext cx="21336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জৈব সারে কেঁচো 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10200" y="2724150"/>
            <a:ext cx="21336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জৈব সার তৈরী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10200" y="6172200"/>
            <a:ext cx="21336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জৈব সার প্রয়োগ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84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43000" y="361950"/>
            <a:ext cx="7162800" cy="838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</a:rPr>
              <a:t>জোড়ায় কাজ (সময়- ৬মিঃ)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2443089"/>
            <a:ext cx="8229600" cy="1828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chemeClr val="tx1"/>
                </a:solidFill>
              </a:rPr>
              <a:t>জৈব সার কিভাবে প্রস্তূত করতে হয় লিখ? 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58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Administrator\Desktop\image\kghj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550" y="990600"/>
            <a:ext cx="37338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Administrator\Desktop\image\gg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990601"/>
            <a:ext cx="32766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14400" y="5943600"/>
            <a:ext cx="6477000" cy="6858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চারা গাছগুলো মাটি থেকে খাদ্য গ্রহন করছে।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83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400" y="533400"/>
            <a:ext cx="8153400" cy="12573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</a:rPr>
              <a:t>দলগত কাজ(সময়- ৮মিঃ)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85800" y="3200400"/>
            <a:ext cx="7467600" cy="19050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chemeClr val="tx1"/>
                </a:solidFill>
              </a:rPr>
              <a:t>জৈব সারকে  মাটির প্রাণ বলা হয় কেন ব্যাখ্যা কর? 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3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0" y="19050"/>
            <a:ext cx="4419600" cy="13716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</a:rPr>
              <a:t>মূল্যায়ন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8600" y="1371600"/>
            <a:ext cx="7696200" cy="23622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১।ইউরিয়া সার থেকে উদ্ভিদ কোন খাদ্য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উপাদান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পায়? </a:t>
            </a:r>
          </a:p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[ক]    নাইট্রোজেন             [ খ]  ফসফরাস</a:t>
            </a:r>
          </a:p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[গ]   সালফার                   [ ঘ] পটাশিয়াম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flipH="1">
            <a:off x="640080" y="3733800"/>
            <a:ext cx="7467600" cy="31242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chemeClr val="tx1"/>
                </a:solidFill>
              </a:rPr>
              <a:t>২।জীবদেহে পানির কাজ হচ্ছে-</a:t>
            </a:r>
          </a:p>
          <a:p>
            <a:r>
              <a:rPr lang="bn-BD" sz="2400" dirty="0" smtClean="0">
                <a:solidFill>
                  <a:schemeClr val="tx1"/>
                </a:solidFill>
              </a:rPr>
              <a:t>!  পুষ্ঠি উপাদান কোষে পৌছানো</a:t>
            </a:r>
          </a:p>
          <a:p>
            <a:r>
              <a:rPr lang="bn-BD" sz="2400" dirty="0" smtClean="0">
                <a:solidFill>
                  <a:schemeClr val="tx1"/>
                </a:solidFill>
              </a:rPr>
              <a:t>!!  দেহে তারল্য বজায় রাখা</a:t>
            </a:r>
          </a:p>
          <a:p>
            <a:r>
              <a:rPr lang="bn-BD" sz="2400" dirty="0" smtClean="0">
                <a:solidFill>
                  <a:schemeClr val="tx1"/>
                </a:solidFill>
              </a:rPr>
              <a:t>!!!  পাচকরস পরিবহনে সাহায্য</a:t>
            </a:r>
          </a:p>
          <a:p>
            <a:r>
              <a:rPr lang="bn-BD" sz="2400" dirty="0" smtClean="0">
                <a:solidFill>
                  <a:schemeClr val="tx1"/>
                </a:solidFill>
              </a:rPr>
              <a:t>নিচের কোনটি সঠিক</a:t>
            </a:r>
          </a:p>
          <a:p>
            <a:r>
              <a:rPr lang="bn-BD" sz="2400" dirty="0" smtClean="0">
                <a:solidFill>
                  <a:schemeClr val="tx1"/>
                </a:solidFill>
              </a:rPr>
              <a:t>   [ক]</a:t>
            </a:r>
            <a:r>
              <a:rPr lang="en-US" sz="2400" dirty="0" smtClean="0">
                <a:solidFill>
                  <a:schemeClr val="tx1"/>
                </a:solidFill>
              </a:rPr>
              <a:t>  ! </a:t>
            </a:r>
            <a:r>
              <a:rPr lang="bn-BD" sz="2400" dirty="0" smtClean="0">
                <a:solidFill>
                  <a:schemeClr val="tx1"/>
                </a:solidFill>
              </a:rPr>
              <a:t>ও</a:t>
            </a:r>
            <a:r>
              <a:rPr lang="en-US" sz="2400" dirty="0" smtClean="0">
                <a:solidFill>
                  <a:schemeClr val="tx1"/>
                </a:solidFill>
              </a:rPr>
              <a:t> !!  </a:t>
            </a:r>
            <a:r>
              <a:rPr lang="bn-BD" sz="2400" dirty="0" smtClean="0">
                <a:solidFill>
                  <a:schemeClr val="tx1"/>
                </a:solidFill>
              </a:rPr>
              <a:t>          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bn-BD" sz="2400" dirty="0" smtClean="0">
                <a:solidFill>
                  <a:schemeClr val="tx1"/>
                </a:solidFill>
              </a:rPr>
              <a:t>[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bn-BD" sz="2400" dirty="0" smtClean="0">
                <a:solidFill>
                  <a:schemeClr val="tx1"/>
                </a:solidFill>
              </a:rPr>
              <a:t>খ]   </a:t>
            </a:r>
            <a:r>
              <a:rPr lang="en-US" sz="2400" dirty="0" smtClean="0">
                <a:solidFill>
                  <a:schemeClr val="tx1"/>
                </a:solidFill>
              </a:rPr>
              <a:t>!!   </a:t>
            </a:r>
            <a:r>
              <a:rPr lang="bn-BD" sz="2400" dirty="0" smtClean="0">
                <a:solidFill>
                  <a:schemeClr val="tx1"/>
                </a:solidFill>
              </a:rPr>
              <a:t>ও   </a:t>
            </a:r>
            <a:r>
              <a:rPr lang="en-US" sz="2400" dirty="0" smtClean="0">
                <a:solidFill>
                  <a:schemeClr val="tx1"/>
                </a:solidFill>
              </a:rPr>
              <a:t>!!!</a:t>
            </a:r>
          </a:p>
          <a:p>
            <a:r>
              <a:rPr lang="bn-BD" sz="2400" dirty="0" smtClean="0">
                <a:solidFill>
                  <a:schemeClr val="tx1"/>
                </a:solidFill>
              </a:rPr>
              <a:t>   [গ]</a:t>
            </a:r>
            <a:r>
              <a:rPr lang="en-US" sz="2400" dirty="0" smtClean="0">
                <a:solidFill>
                  <a:schemeClr val="tx1"/>
                </a:solidFill>
              </a:rPr>
              <a:t>!!</a:t>
            </a:r>
            <a:r>
              <a:rPr lang="bn-BD" sz="2400" dirty="0" smtClean="0">
                <a:solidFill>
                  <a:schemeClr val="tx1"/>
                </a:solidFill>
              </a:rPr>
              <a:t> ও  </a:t>
            </a:r>
            <a:r>
              <a:rPr lang="en-US" sz="2400" dirty="0" smtClean="0">
                <a:solidFill>
                  <a:schemeClr val="tx1"/>
                </a:solidFill>
              </a:rPr>
              <a:t>!!!  </a:t>
            </a:r>
            <a:r>
              <a:rPr lang="bn-BD" sz="2400" dirty="0" smtClean="0">
                <a:solidFill>
                  <a:schemeClr val="tx1"/>
                </a:solidFill>
              </a:rPr>
              <a:t>        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bn-BD" sz="2400" dirty="0" smtClean="0">
                <a:solidFill>
                  <a:schemeClr val="tx1"/>
                </a:solidFill>
              </a:rPr>
              <a:t>[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bn-BD" sz="2400" dirty="0" smtClean="0">
                <a:solidFill>
                  <a:schemeClr val="tx1"/>
                </a:solidFill>
              </a:rPr>
              <a:t>ঘ]  </a:t>
            </a:r>
            <a:r>
              <a:rPr lang="en-US" sz="2400" dirty="0" smtClean="0">
                <a:solidFill>
                  <a:schemeClr val="tx1"/>
                </a:solidFill>
              </a:rPr>
              <a:t>!.!!   </a:t>
            </a:r>
            <a:r>
              <a:rPr lang="bn-BD" sz="2400" dirty="0" smtClean="0">
                <a:solidFill>
                  <a:schemeClr val="tx1"/>
                </a:solidFill>
              </a:rPr>
              <a:t>ও  </a:t>
            </a:r>
            <a:r>
              <a:rPr lang="en-US" sz="2400" dirty="0" smtClean="0">
                <a:solidFill>
                  <a:schemeClr val="tx1"/>
                </a:solidFill>
              </a:rPr>
              <a:t>!!!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L-Shape 2"/>
          <p:cNvSpPr/>
          <p:nvPr/>
        </p:nvSpPr>
        <p:spPr>
          <a:xfrm rot="19528663">
            <a:off x="335280" y="2194916"/>
            <a:ext cx="609600" cy="400050"/>
          </a:xfrm>
          <a:prstGeom prst="corne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L-Shape 6"/>
          <p:cNvSpPr/>
          <p:nvPr/>
        </p:nvSpPr>
        <p:spPr>
          <a:xfrm rot="19642718">
            <a:off x="3704531" y="6152559"/>
            <a:ext cx="609600" cy="400050"/>
          </a:xfrm>
          <a:prstGeom prst="corne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3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914400"/>
            <a:ext cx="6781800" cy="1371600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bn-BD" sz="6600" dirty="0" smtClean="0"/>
              <a:t>বাড়ির কাজ 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200400"/>
            <a:ext cx="8229600" cy="1905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 algn="ctr">
              <a:buNone/>
            </a:pPr>
            <a:endParaRPr lang="bn-BD" dirty="0" smtClean="0"/>
          </a:p>
          <a:p>
            <a:pPr algn="ctr"/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কৃষি কর্মকান্ডকে সার কিভাবে প্রভাবিত করবে তা তোমার নিজের ভাষায় লিখ।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693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228600"/>
            <a:ext cx="7010400" cy="64008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ধন্যবাদ</a:t>
            </a:r>
            <a:endParaRPr lang="en-US" sz="16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193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268</Words>
  <Application>Microsoft Office PowerPoint</Application>
  <PresentationFormat>On-screen Show (4:3)</PresentationFormat>
  <Paragraphs>57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বাড়ির কাজ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SSA. SAZIB # 01671417741 # 01816746474</cp:lastModifiedBy>
  <cp:revision>130</cp:revision>
  <dcterms:created xsi:type="dcterms:W3CDTF">2006-08-16T00:00:00Z</dcterms:created>
  <dcterms:modified xsi:type="dcterms:W3CDTF">2014-01-24T04:19:32Z</dcterms:modified>
</cp:coreProperties>
</file>