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0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159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81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00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7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2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75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54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79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02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36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4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27E5A-5B5D-483D-A90B-2B8F3A7AD179}" type="datetimeFigureOut">
              <a:rPr lang="en-US" smtClean="0"/>
              <a:t>23/1/2014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64652-05E8-4C8A-81D2-E2EDCACF8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9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2364" y="401782"/>
            <a:ext cx="6096000" cy="250767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bn-BD" sz="199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99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400" cy="152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7964" y="3962400"/>
            <a:ext cx="7744691" cy="2895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29" y="3052330"/>
            <a:ext cx="4285816" cy="4285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41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71" y="-166255"/>
            <a:ext cx="8264237" cy="2175597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3800" dirty="0" smtClean="0">
                <a:solidFill>
                  <a:srgbClr val="92D050"/>
                </a:solidFill>
              </a:rPr>
              <a:t>শিক্ষক পরিচিতি</a:t>
            </a:r>
            <a:endParaRPr lang="en-US" sz="13800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9872" y="2241261"/>
            <a:ext cx="8264236" cy="402099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6600" dirty="0" smtClean="0">
                <a:solidFill>
                  <a:srgbClr val="0070C0"/>
                </a:solidFill>
              </a:rPr>
              <a:t>মোঃ আব্দুস সালাম</a:t>
            </a:r>
          </a:p>
          <a:p>
            <a:pPr marL="0" indent="0">
              <a:buNone/>
            </a:pPr>
            <a:r>
              <a:rPr lang="bn-BD" sz="6600" dirty="0" smtClean="0">
                <a:solidFill>
                  <a:srgbClr val="0070C0"/>
                </a:solidFill>
              </a:rPr>
              <a:t>সহকারী শিক্ষক (কৃষি)</a:t>
            </a:r>
          </a:p>
          <a:p>
            <a:pPr marL="0" indent="0">
              <a:buNone/>
            </a:pPr>
            <a:r>
              <a:rPr lang="bn-BD" sz="6600" dirty="0" smtClean="0">
                <a:solidFill>
                  <a:srgbClr val="0070C0"/>
                </a:solidFill>
              </a:rPr>
              <a:t>সাবিত্রী বালিকা উচ্চ বিদ্যালয়</a:t>
            </a:r>
          </a:p>
          <a:p>
            <a:pPr marL="0" indent="0">
              <a:buNone/>
            </a:pPr>
            <a:r>
              <a:rPr lang="bn-BD" sz="6600" dirty="0" smtClean="0">
                <a:solidFill>
                  <a:srgbClr val="0070C0"/>
                </a:solidFill>
              </a:rPr>
              <a:t>ঘোড়ামারা;রাজশাহী।</a:t>
            </a:r>
            <a:endParaRPr lang="en-US" sz="6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41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108" y="0"/>
            <a:ext cx="7017327" cy="21751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solidFill>
                  <a:srgbClr val="C00000"/>
                </a:solidFill>
              </a:rPr>
              <a:t>পাঠ পরিচিতি</a:t>
            </a:r>
            <a:endParaRPr lang="en-US" sz="115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2382" y="2286000"/>
            <a:ext cx="7807036" cy="421178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5400" dirty="0" smtClean="0">
                <a:solidFill>
                  <a:schemeClr val="accent6"/>
                </a:solidFill>
              </a:rPr>
              <a:t>শ্রেণিঃ১০ম 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chemeClr val="accent6"/>
                </a:solidFill>
              </a:rPr>
              <a:t>বিষয়ঃকৃষি শিক্ষা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chemeClr val="accent6"/>
                </a:solidFill>
              </a:rPr>
              <a:t>আজ়কের পাঠঃ১ম অধ্যয় ৬ষ্ঠ পরিচ্ছেদ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chemeClr val="accent6"/>
                </a:solidFill>
              </a:rPr>
              <a:t>সময়ঃ৫০ মিনিট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chemeClr val="accent6"/>
                </a:solidFill>
              </a:rPr>
              <a:t>তারিখঃ২১/০১/২০১৪</a:t>
            </a:r>
            <a:endParaRPr lang="en-US" sz="5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8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554181"/>
            <a:ext cx="7765473" cy="224487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solidFill>
                  <a:schemeClr val="accent2">
                    <a:lumMod val="75000"/>
                  </a:schemeClr>
                </a:solidFill>
              </a:rPr>
              <a:t>পূর্ব জ্ঞান </a:t>
            </a:r>
            <a:r>
              <a:rPr lang="bn-BD" sz="11500" dirty="0" smtClean="0">
                <a:solidFill>
                  <a:schemeClr val="accent2">
                    <a:lumMod val="75000"/>
                  </a:schemeClr>
                </a:solidFill>
              </a:rPr>
              <a:t>যাচাইঃ</a:t>
            </a:r>
            <a:endParaRPr lang="en-US" sz="1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9913" y="1898074"/>
            <a:ext cx="7513760" cy="495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81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061364" cy="132556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9600" dirty="0" err="1" smtClean="0">
                <a:solidFill>
                  <a:schemeClr val="accent6">
                    <a:lumMod val="75000"/>
                  </a:schemeClr>
                </a:solidFill>
              </a:rPr>
              <a:t>আজকের</a:t>
            </a:r>
            <a:r>
              <a:rPr lang="en-US" sz="9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9600" dirty="0" err="1" smtClean="0">
                <a:solidFill>
                  <a:schemeClr val="accent6">
                    <a:lumMod val="75000"/>
                  </a:schemeClr>
                </a:solidFill>
              </a:rPr>
              <a:t>পাঠঃ</a:t>
            </a:r>
            <a:endParaRPr lang="en-US" sz="9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9873" y="2047297"/>
            <a:ext cx="7446818" cy="133321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00B0F0"/>
                </a:solidFill>
              </a:rPr>
              <a:t>কৃষি যন্ত্র পাতি ও সেচঃ</a:t>
            </a:r>
            <a:endParaRPr lang="en-US" sz="8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6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3472" y="143453"/>
            <a:ext cx="4814455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9600" dirty="0" err="1" smtClean="0">
                <a:solidFill>
                  <a:srgbClr val="00B0F0"/>
                </a:solidFill>
              </a:rPr>
              <a:t>শিখন</a:t>
            </a:r>
            <a:r>
              <a:rPr lang="en-US" sz="9600" dirty="0" smtClean="0">
                <a:solidFill>
                  <a:srgbClr val="00B0F0"/>
                </a:solidFill>
              </a:rPr>
              <a:t> </a:t>
            </a:r>
            <a:r>
              <a:rPr lang="en-US" sz="9600" dirty="0" err="1" smtClean="0">
                <a:solidFill>
                  <a:srgbClr val="00B0F0"/>
                </a:solidFill>
              </a:rPr>
              <a:t>ফল</a:t>
            </a:r>
            <a:r>
              <a:rPr lang="en-US" sz="9600" dirty="0" smtClean="0">
                <a:solidFill>
                  <a:srgbClr val="00B0F0"/>
                </a:solidFill>
              </a:rPr>
              <a:t> </a:t>
            </a:r>
            <a:endParaRPr lang="en-US" sz="9600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9441873" cy="360535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এই পাঠ শেষে শিক্ষার্থীরা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BD" sz="4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কৃষি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যন্ত্র পাতি সম্পর্কে ব্যাখ্যা দিতে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পারবে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BD" sz="4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যন্ত্র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পাতি গুলোর ব্যবহার বলতে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পারবে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bn-BD" sz="4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জমিতে </a:t>
            </a:r>
            <a:r>
              <a:rPr lang="bn-BD" sz="4400" dirty="0" smtClean="0">
                <a:solidFill>
                  <a:schemeClr val="accent2">
                    <a:lumMod val="50000"/>
                  </a:schemeClr>
                </a:solidFill>
              </a:rPr>
              <a:t>সেচের প্রয়োজন ব্যাখ্যা করতে পারবে।</a:t>
            </a:r>
            <a:endParaRPr lang="en-US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48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526" y="365125"/>
            <a:ext cx="7999365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n-BD" sz="7200" dirty="0" smtClean="0">
                <a:solidFill>
                  <a:srgbClr val="00B0F0"/>
                </a:solidFill>
              </a:rPr>
              <a:t>কর্ম পত্র-১ (একক কাজ)</a:t>
            </a:r>
            <a:endParaRPr lang="en-US" sz="7200" dirty="0">
              <a:solidFill>
                <a:srgbClr val="00B0F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27" y="1825625"/>
            <a:ext cx="7999365" cy="4907684"/>
          </a:xfrm>
        </p:spPr>
      </p:pic>
    </p:spTree>
    <p:extLst>
      <p:ext uri="{BB962C8B-B14F-4D97-AF65-F5344CB8AC3E}">
        <p14:creationId xmlns:p14="http://schemas.microsoft.com/office/powerpoint/2010/main" val="374626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735291" cy="132556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n-BD" sz="66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 পত্র-১ এর প্রশ্নঃ</a:t>
            </a:r>
            <a:endParaRPr lang="en-US" sz="66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735291" cy="2025939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5400" dirty="0" smtClean="0">
                <a:solidFill>
                  <a:srgbClr val="92D050"/>
                </a:solidFill>
              </a:rPr>
              <a:t>১। চিত্রে প্রদর্শিত যন্ত্রের নাম কি?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rgbClr val="92D050"/>
                </a:solidFill>
              </a:rPr>
              <a:t>২। এই যন্ত্রটি কি কাজে ব্যবহার করা হই?</a:t>
            </a:r>
            <a:endParaRPr lang="en-US" sz="5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13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830782" cy="13255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solidFill>
                  <a:schemeClr val="accent2"/>
                </a:solidFill>
              </a:rPr>
              <a:t>সমাধানঃ</a:t>
            </a:r>
            <a:endParaRPr lang="en-US" sz="115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430491" cy="206750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sz="5400" dirty="0" smtClean="0">
                <a:solidFill>
                  <a:schemeClr val="accent1"/>
                </a:solidFill>
              </a:rPr>
              <a:t>১।পাওয়ার টিলার 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chemeClr val="accent1"/>
                </a:solidFill>
              </a:rPr>
              <a:t>২।দ্রুত জমি চাষ করতে ব্যবহার করা হই।</a:t>
            </a:r>
            <a:endParaRPr lang="en-US" sz="5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97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876309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FFC000"/>
                </a:solidFill>
              </a:rPr>
              <a:t>কর্ম পত্র-২(জোড়ায় কাজ)</a:t>
            </a:r>
            <a:endParaRPr lang="en-US" sz="8000" dirty="0">
              <a:solidFill>
                <a:srgbClr val="FFC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397" y="1958156"/>
            <a:ext cx="6157913" cy="4899844"/>
          </a:xfrm>
        </p:spPr>
      </p:pic>
    </p:spTree>
    <p:extLst>
      <p:ext uri="{BB962C8B-B14F-4D97-AF65-F5344CB8AC3E}">
        <p14:creationId xmlns:p14="http://schemas.microsoft.com/office/powerpoint/2010/main" val="307858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186055" cy="1325563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n-BD" sz="8800" dirty="0" smtClean="0">
                <a:solidFill>
                  <a:schemeClr val="accent2">
                    <a:lumMod val="75000"/>
                  </a:schemeClr>
                </a:solidFill>
              </a:rPr>
              <a:t>কর্ম </a:t>
            </a:r>
            <a:r>
              <a:rPr lang="bn-BD" sz="8800" dirty="0" smtClean="0">
                <a:solidFill>
                  <a:schemeClr val="accent2">
                    <a:lumMod val="75000"/>
                  </a:schemeClr>
                </a:solidFill>
              </a:rPr>
              <a:t>পত্র-</a:t>
            </a:r>
            <a:r>
              <a:rPr lang="en-US" sz="8800" dirty="0" smtClean="0">
                <a:solidFill>
                  <a:schemeClr val="accent2">
                    <a:lumMod val="75000"/>
                  </a:schemeClr>
                </a:solidFill>
              </a:rPr>
              <a:t>২</a:t>
            </a:r>
            <a:r>
              <a:rPr lang="bn-BD" sz="8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bn-BD" sz="8800" dirty="0" smtClean="0">
                <a:solidFill>
                  <a:schemeClr val="accent2">
                    <a:lumMod val="75000"/>
                  </a:schemeClr>
                </a:solidFill>
              </a:rPr>
              <a:t>এর প্রশ্নঃ</a:t>
            </a:r>
            <a:endParaRPr lang="en-US" sz="8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9036" y="2005734"/>
            <a:ext cx="7834745" cy="151332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n-BD" sz="5400" dirty="0" smtClean="0">
                <a:solidFill>
                  <a:srgbClr val="92D050"/>
                </a:solidFill>
              </a:rPr>
              <a:t>১।যন্ত্র টির নাম কি?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rgbClr val="92D050"/>
                </a:solidFill>
              </a:rPr>
              <a:t>২।এই টি কি কাজে ব্যবহার করা হই?</a:t>
            </a:r>
            <a:endParaRPr lang="en-US" sz="5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68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121727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সমাধানঃ</a:t>
            </a:r>
            <a:endParaRPr lang="en-US" sz="115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225145" cy="1901248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r>
              <a:rPr lang="bn-BD" sz="4400" dirty="0" smtClean="0">
                <a:solidFill>
                  <a:schemeClr val="tx2">
                    <a:lumMod val="50000"/>
                  </a:schemeClr>
                </a:solidFill>
              </a:rPr>
              <a:t>১।ন্যাপস্যাক প্রেয়ার </a:t>
            </a:r>
          </a:p>
          <a:p>
            <a:r>
              <a:rPr lang="bn-BD" sz="4400" dirty="0" smtClean="0">
                <a:solidFill>
                  <a:schemeClr val="tx2">
                    <a:lumMod val="50000"/>
                  </a:schemeClr>
                </a:solidFill>
              </a:rPr>
              <a:t>১।ফসলের জমিতে ওষধ ছিটানোর কাজে ব্যবহার করা হই।</a:t>
            </a:r>
            <a:endParaRPr lang="en-US" sz="4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0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737764" cy="1325563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8000" dirty="0" smtClean="0">
                <a:solidFill>
                  <a:schemeClr val="accent2">
                    <a:lumMod val="75000"/>
                  </a:schemeClr>
                </a:solidFill>
              </a:rPr>
              <a:t>দলীয় কাজ (কর্ম পত্র-৩) </a:t>
            </a:r>
            <a:endParaRPr lang="en-US" sz="8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36" y="1910225"/>
            <a:ext cx="5755577" cy="3852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1" y="1910225"/>
            <a:ext cx="4886326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1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178636" cy="1325563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7200" dirty="0" smtClean="0">
                <a:solidFill>
                  <a:schemeClr val="accent2">
                    <a:lumMod val="75000"/>
                  </a:schemeClr>
                </a:solidFill>
              </a:rPr>
              <a:t>কর্ম পত্র-৩ এর প্রশ্নঃ(দলীয় কাজ)</a:t>
            </a:r>
            <a:endParaRPr lang="en-US" sz="7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774382" cy="163801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sz="4800" dirty="0" smtClean="0">
                <a:solidFill>
                  <a:schemeClr val="accent2">
                    <a:lumMod val="50000"/>
                  </a:schemeClr>
                </a:solidFill>
              </a:rPr>
              <a:t>১।১ম চিত্রের যন্ত্র টি কোন ধরনের জমির জন্য প্রযজ্য?</a:t>
            </a:r>
          </a:p>
          <a:p>
            <a:pPr marL="0" indent="0">
              <a:buNone/>
            </a:pPr>
            <a:r>
              <a:rPr lang="bn-BD" sz="4800" dirty="0" smtClean="0">
                <a:solidFill>
                  <a:schemeClr val="accent2">
                    <a:lumMod val="50000"/>
                  </a:schemeClr>
                </a:solidFill>
              </a:rPr>
              <a:t>১।২য় চিত্রের যন্ত্র টির সুবিধা উলেখ কর</a:t>
            </a:r>
            <a:endParaRPr lang="en-US" sz="4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1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858491" cy="13255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solidFill>
                  <a:srgbClr val="FFFF00"/>
                </a:solidFill>
              </a:rPr>
              <a:t>সমাধানঃ</a:t>
            </a:r>
            <a:endParaRPr lang="en-US" sz="115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2891" y="2033443"/>
            <a:ext cx="10051473" cy="3078884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</a:rPr>
              <a:t>১।সল্প পরিসরের জমিতে সেচ দিতে এইটি ব্যবহিত হয় ।</a:t>
            </a:r>
          </a:p>
          <a:p>
            <a:pPr marL="0" indent="0">
              <a:buNone/>
            </a:pPr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</a:rPr>
              <a:t>২(ক)সময় সাশ্রয় হয়</a:t>
            </a:r>
          </a:p>
          <a:p>
            <a:pPr marL="0" indent="0">
              <a:buNone/>
            </a:pPr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</a:rPr>
              <a:t>(খ)শ্রমের সাশ্রয় হয়।</a:t>
            </a:r>
          </a:p>
          <a:p>
            <a:pPr marL="0" indent="0">
              <a:buNone/>
            </a:pPr>
            <a:r>
              <a:rPr lang="bn-BD" sz="4800" dirty="0" smtClean="0">
                <a:solidFill>
                  <a:schemeClr val="accent2">
                    <a:lumMod val="75000"/>
                  </a:schemeClr>
                </a:solidFill>
              </a:rPr>
              <a:t>(গ)অধিক জমিতে সেচ দেওয়া সম্ভব।</a:t>
            </a:r>
            <a:endParaRPr lang="en-US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12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010891" cy="1325563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11500" dirty="0" smtClean="0">
                <a:solidFill>
                  <a:schemeClr val="accent2">
                    <a:lumMod val="75000"/>
                  </a:schemeClr>
                </a:solidFill>
              </a:rPr>
              <a:t>মূল্যায়নঃ</a:t>
            </a:r>
            <a:endParaRPr lang="en-US" sz="11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3855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 smtClean="0">
                <a:solidFill>
                  <a:srgbClr val="FFC000"/>
                </a:solidFill>
              </a:rPr>
              <a:t>১।নিচের কোনটি পা চালিত যন্ত্র?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FFC000"/>
                </a:solidFill>
              </a:rPr>
              <a:t>(ক)পাওয়ার টিলার (খ)মাড়ায় যন্ত্র (গ)ন্যাপস্যাক স্প্রেয়ার (ঘ)প্যাডেল থ্রেসার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FFC000"/>
                </a:solidFill>
              </a:rPr>
              <a:t>২।বৃত্তাকার সেচ পদ্ধতি কোন ক্ষেত্রে প্রযোজ্য?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rgbClr val="FFC000"/>
                </a:solidFill>
              </a:rPr>
              <a:t>(ক) মাঠ ফসল (খ)সবজি বাগান(গ)ফল বাগান (ঘ) চা বাগান ।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31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745182" cy="132556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9600" dirty="0" smtClean="0">
                <a:solidFill>
                  <a:schemeClr val="accent4">
                    <a:lumMod val="50000"/>
                  </a:schemeClr>
                </a:solidFill>
              </a:rPr>
              <a:t>বাড়ির কাজঃ</a:t>
            </a:r>
            <a:endParaRPr lang="en-US" sz="9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12084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bn-BD" sz="6000" dirty="0" smtClean="0">
                <a:solidFill>
                  <a:srgbClr val="92D050"/>
                </a:solidFill>
              </a:rPr>
              <a:t>বাংলাদেশের বর্তমান প্রেক্ষাপটে শক্তি চালিত সেচ যন্ত্র </a:t>
            </a:r>
            <a:r>
              <a:rPr lang="bn-BD" sz="6000" smtClean="0">
                <a:solidFill>
                  <a:srgbClr val="92D050"/>
                </a:solidFill>
              </a:rPr>
              <a:t>ব্যবহারের </a:t>
            </a:r>
            <a:r>
              <a:rPr lang="bn-BD" sz="6000" smtClean="0">
                <a:solidFill>
                  <a:srgbClr val="92D050"/>
                </a:solidFill>
              </a:rPr>
              <a:t>যৌক্তিকতা ব্যাখ্যা </a:t>
            </a:r>
            <a:r>
              <a:rPr lang="bn-BD" sz="6000" dirty="0" smtClean="0">
                <a:solidFill>
                  <a:srgbClr val="92D050"/>
                </a:solidFill>
              </a:rPr>
              <a:t>কর</a:t>
            </a:r>
            <a:endParaRPr lang="en-US" sz="60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712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3167" y="498333"/>
            <a:ext cx="4398819" cy="139930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7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7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241" y="2034021"/>
            <a:ext cx="6204672" cy="4823979"/>
          </a:xfrm>
        </p:spPr>
      </p:pic>
    </p:spTree>
    <p:extLst>
      <p:ext uri="{BB962C8B-B14F-4D97-AF65-F5344CB8AC3E}">
        <p14:creationId xmlns:p14="http://schemas.microsoft.com/office/powerpoint/2010/main" val="368031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273</Words>
  <Application>Microsoft Office PowerPoint</Application>
  <PresentationFormat>Widescreen</PresentationFormat>
  <Paragraphs>51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স্বাগতম</vt:lpstr>
      <vt:lpstr>শিক্ষক পরিচিতি</vt:lpstr>
      <vt:lpstr>পাঠ পরিচিতি</vt:lpstr>
      <vt:lpstr>পূর্ব জ্ঞান যাচাইঃ</vt:lpstr>
      <vt:lpstr>আজকের পাঠঃ</vt:lpstr>
      <vt:lpstr>শিখন ফল </vt:lpstr>
      <vt:lpstr>কর্ম পত্র-১ (একক কাজ)</vt:lpstr>
      <vt:lpstr>কর্ম পত্র-১ এর প্রশ্নঃ</vt:lpstr>
      <vt:lpstr>সমাধানঃ</vt:lpstr>
      <vt:lpstr>কর্ম পত্র-২(জোড়ায় কাজ)</vt:lpstr>
      <vt:lpstr>কর্ম পত্র-২ এর প্রশ্নঃ</vt:lpstr>
      <vt:lpstr>সমাধানঃ</vt:lpstr>
      <vt:lpstr>দলীয় কাজ (কর্ম পত্র-৩) </vt:lpstr>
      <vt:lpstr>কর্ম পত্র-৩ এর প্রশ্নঃ(দলীয় কাজ)</vt:lpstr>
      <vt:lpstr>সমাধানঃ</vt:lpstr>
      <vt:lpstr>মূল্যায়নঃ</vt:lpstr>
      <vt:lpstr>বাড়ির কাজঃ</vt:lpstr>
      <vt:lpstr>ধন্যবাদ</vt:lpstr>
    </vt:vector>
  </TitlesOfParts>
  <Company>Telephone Shilpa Sangstha,Limited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48</cp:revision>
  <dcterms:created xsi:type="dcterms:W3CDTF">2014-01-21T09:13:11Z</dcterms:created>
  <dcterms:modified xsi:type="dcterms:W3CDTF">2014-01-23T08:38:42Z</dcterms:modified>
</cp:coreProperties>
</file>