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301" r:id="rId4"/>
    <p:sldId id="260" r:id="rId5"/>
    <p:sldId id="257" r:id="rId6"/>
    <p:sldId id="258" r:id="rId7"/>
    <p:sldId id="259" r:id="rId8"/>
    <p:sldId id="261" r:id="rId9"/>
    <p:sldId id="280" r:id="rId10"/>
    <p:sldId id="285" r:id="rId11"/>
    <p:sldId id="282" r:id="rId12"/>
    <p:sldId id="277" r:id="rId13"/>
    <p:sldId id="267" r:id="rId14"/>
    <p:sldId id="264" r:id="rId15"/>
    <p:sldId id="286" r:id="rId16"/>
    <p:sldId id="263" r:id="rId17"/>
    <p:sldId id="269" r:id="rId18"/>
    <p:sldId id="265" r:id="rId19"/>
    <p:sldId id="268" r:id="rId20"/>
    <p:sldId id="289" r:id="rId21"/>
    <p:sldId id="290" r:id="rId22"/>
    <p:sldId id="276" r:id="rId23"/>
    <p:sldId id="278" r:id="rId24"/>
    <p:sldId id="281" r:id="rId25"/>
    <p:sldId id="266" r:id="rId26"/>
    <p:sldId id="291" r:id="rId27"/>
    <p:sldId id="292" r:id="rId28"/>
    <p:sldId id="270" r:id="rId29"/>
    <p:sldId id="284" r:id="rId30"/>
    <p:sldId id="283" r:id="rId31"/>
    <p:sldId id="293" r:id="rId32"/>
    <p:sldId id="262" r:id="rId33"/>
    <p:sldId id="271" r:id="rId34"/>
    <p:sldId id="272" r:id="rId35"/>
    <p:sldId id="294" r:id="rId36"/>
    <p:sldId id="295" r:id="rId37"/>
    <p:sldId id="273" r:id="rId38"/>
    <p:sldId id="274" r:id="rId39"/>
    <p:sldId id="27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739A58-DDEF-4CE5-8DC2-2DDD0E77FF26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DD228C-A132-4D65-8329-05A5FBFB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739A58-DDEF-4CE5-8DC2-2DDD0E77FF26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DD228C-A132-4D65-8329-05A5FBFB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739A58-DDEF-4CE5-8DC2-2DDD0E77FF26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DD228C-A132-4D65-8329-05A5FBFB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739A58-DDEF-4CE5-8DC2-2DDD0E77FF26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DD228C-A132-4D65-8329-05A5FBFB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739A58-DDEF-4CE5-8DC2-2DDD0E77FF26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DD228C-A132-4D65-8329-05A5FBFB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739A58-DDEF-4CE5-8DC2-2DDD0E77FF26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DD228C-A132-4D65-8329-05A5FBFB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739A58-DDEF-4CE5-8DC2-2DDD0E77FF26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DD228C-A132-4D65-8329-05A5FBFB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739A58-DDEF-4CE5-8DC2-2DDD0E77FF26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DD228C-A132-4D65-8329-05A5FBFB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739A58-DDEF-4CE5-8DC2-2DDD0E77FF26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DD228C-A132-4D65-8329-05A5FBFB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739A58-DDEF-4CE5-8DC2-2DDD0E77FF26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DD228C-A132-4D65-8329-05A5FBFB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739A58-DDEF-4CE5-8DC2-2DDD0E77FF26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DD228C-A132-4D65-8329-05A5FBFB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0" y="12879"/>
            <a:ext cx="9144000" cy="584775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রোকেয়া</a:t>
            </a:r>
            <a:r>
              <a:rPr lang="en-US" sz="3200" baseline="0" dirty="0" smtClean="0"/>
              <a:t> </a:t>
            </a:r>
            <a:r>
              <a:rPr lang="en-US" sz="3200" baseline="0" dirty="0" err="1" smtClean="0"/>
              <a:t>মনসুর</a:t>
            </a:r>
            <a:r>
              <a:rPr lang="en-US" sz="3200" baseline="0" dirty="0" smtClean="0"/>
              <a:t> </a:t>
            </a:r>
            <a:r>
              <a:rPr lang="en-US" sz="3200" baseline="0" dirty="0" err="1" smtClean="0"/>
              <a:t>মহিলা</a:t>
            </a:r>
            <a:r>
              <a:rPr lang="en-US" sz="3200" baseline="0" dirty="0" smtClean="0"/>
              <a:t> </a:t>
            </a:r>
            <a:r>
              <a:rPr lang="en-US" sz="3200" baseline="0" dirty="0" err="1" smtClean="0"/>
              <a:t>কলেজ</a:t>
            </a:r>
            <a:endParaRPr lang="en-US" sz="32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235521"/>
            <a:ext cx="9144000" cy="584775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দক্ষিণ</a:t>
            </a:r>
            <a:r>
              <a:rPr lang="en-US" sz="3200" baseline="0" dirty="0" smtClean="0"/>
              <a:t> </a:t>
            </a:r>
            <a:r>
              <a:rPr lang="en-US" sz="3200" baseline="0" dirty="0" err="1" smtClean="0"/>
              <a:t>বঙ্গের</a:t>
            </a:r>
            <a:r>
              <a:rPr lang="en-US" sz="3200" baseline="0" dirty="0" smtClean="0"/>
              <a:t> </a:t>
            </a:r>
            <a:r>
              <a:rPr lang="en-US" sz="3200" baseline="0" dirty="0" err="1" smtClean="0"/>
              <a:t>নারী</a:t>
            </a:r>
            <a:r>
              <a:rPr lang="en-US" sz="3200" baseline="0" dirty="0" smtClean="0"/>
              <a:t> </a:t>
            </a:r>
            <a:r>
              <a:rPr lang="en-US" sz="3200" baseline="0" dirty="0" err="1" smtClean="0"/>
              <a:t>শিক্ষার</a:t>
            </a:r>
            <a:r>
              <a:rPr lang="en-US" sz="3200" baseline="0" dirty="0" smtClean="0"/>
              <a:t> </a:t>
            </a:r>
            <a:r>
              <a:rPr lang="en-US" sz="3200" baseline="0" dirty="0" err="1" smtClean="0"/>
              <a:t>প্রথম</a:t>
            </a:r>
            <a:r>
              <a:rPr lang="en-US" sz="3200" baseline="0" dirty="0" smtClean="0"/>
              <a:t> </a:t>
            </a:r>
            <a:r>
              <a:rPr lang="en-US" sz="3200" baseline="0" dirty="0" err="1" smtClean="0"/>
              <a:t>পথিকৃ</a:t>
            </a:r>
            <a:r>
              <a:rPr lang="en-US" sz="3200" baseline="0" dirty="0" smtClean="0"/>
              <a:t>ৎ</a:t>
            </a:r>
            <a:endParaRPr lang="en-US" sz="3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514600"/>
            <a:ext cx="5384800" cy="3230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990600"/>
            <a:ext cx="6934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7030A0"/>
                </a:solidFill>
              </a:rPr>
              <a:t>স্বাগতম</a:t>
            </a:r>
            <a:endParaRPr lang="en-US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762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 u="sng" dirty="0" err="1" smtClean="0">
                <a:solidFill>
                  <a:srgbClr val="7030A0"/>
                </a:solidFill>
              </a:rPr>
              <a:t>বাংলাদেশের</a:t>
            </a:r>
            <a:r>
              <a:rPr lang="en-US" u="sng" dirty="0" smtClean="0">
                <a:solidFill>
                  <a:srgbClr val="7030A0"/>
                </a:solidFill>
              </a:rPr>
              <a:t> </a:t>
            </a:r>
            <a:r>
              <a:rPr lang="en-US" u="sng" dirty="0" err="1" smtClean="0">
                <a:solidFill>
                  <a:srgbClr val="7030A0"/>
                </a:solidFill>
              </a:rPr>
              <a:t>ঋতু</a:t>
            </a:r>
            <a:r>
              <a:rPr lang="en-US" u="sng" dirty="0" smtClean="0">
                <a:solidFill>
                  <a:srgbClr val="7030A0"/>
                </a:solidFill>
              </a:rPr>
              <a:t> ৬টি ঃ</a:t>
            </a:r>
            <a:endParaRPr lang="en-US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96240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১। </a:t>
            </a:r>
            <a:r>
              <a:rPr lang="en-US" sz="3600" dirty="0" err="1" smtClean="0">
                <a:solidFill>
                  <a:srgbClr val="FF0000"/>
                </a:solidFill>
              </a:rPr>
              <a:t>গ্রীস্মকাল</a:t>
            </a:r>
            <a:r>
              <a:rPr lang="en-US" sz="3600" dirty="0" smtClean="0">
                <a:solidFill>
                  <a:srgbClr val="FF0000"/>
                </a:solidFill>
              </a:rPr>
              <a:t>  - </a:t>
            </a:r>
            <a:r>
              <a:rPr lang="en-US" sz="3600" dirty="0" err="1" smtClean="0">
                <a:solidFill>
                  <a:srgbClr val="FF0000"/>
                </a:solidFill>
              </a:rPr>
              <a:t>বৈশাখ</a:t>
            </a:r>
            <a:r>
              <a:rPr lang="en-US" sz="3600" dirty="0" smtClean="0">
                <a:solidFill>
                  <a:srgbClr val="FF0000"/>
                </a:solidFill>
              </a:rPr>
              <a:t> ও </a:t>
            </a:r>
            <a:r>
              <a:rPr lang="en-US" sz="3600" dirty="0" err="1" smtClean="0">
                <a:solidFill>
                  <a:srgbClr val="FF0000"/>
                </a:solidFill>
              </a:rPr>
              <a:t>জ্যৈষ্ঠ্য</a:t>
            </a:r>
            <a:r>
              <a:rPr lang="en-US" sz="3600" dirty="0" smtClean="0">
                <a:solidFill>
                  <a:srgbClr val="FF0000"/>
                </a:solidFill>
              </a:rPr>
              <a:t>।</a:t>
            </a:r>
          </a:p>
          <a:p>
            <a:r>
              <a:rPr lang="en-US" sz="3600" dirty="0" smtClean="0"/>
              <a:t>২। </a:t>
            </a:r>
            <a:r>
              <a:rPr lang="en-US" sz="3600" dirty="0" err="1" smtClean="0"/>
              <a:t>বর্ষাকাল</a:t>
            </a:r>
            <a:r>
              <a:rPr lang="en-US" sz="3600" dirty="0" smtClean="0"/>
              <a:t> – </a:t>
            </a:r>
            <a:r>
              <a:rPr lang="en-US" sz="3600" dirty="0" err="1" smtClean="0"/>
              <a:t>আষাঢ়</a:t>
            </a:r>
            <a:r>
              <a:rPr lang="en-US" sz="3600" dirty="0" smtClean="0"/>
              <a:t> ও </a:t>
            </a:r>
            <a:r>
              <a:rPr lang="en-US" sz="3600" dirty="0" err="1" smtClean="0"/>
              <a:t>শ্রাবণ</a:t>
            </a:r>
            <a:r>
              <a:rPr lang="en-US" sz="3600" dirty="0" smtClean="0"/>
              <a:t>।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৩। </a:t>
            </a:r>
            <a:r>
              <a:rPr lang="en-US" sz="3600" dirty="0" err="1" smtClean="0">
                <a:solidFill>
                  <a:srgbClr val="0070C0"/>
                </a:solidFill>
              </a:rPr>
              <a:t>শরৎকাল</a:t>
            </a:r>
            <a:r>
              <a:rPr lang="en-US" sz="3600" dirty="0" smtClean="0">
                <a:solidFill>
                  <a:srgbClr val="0070C0"/>
                </a:solidFill>
              </a:rPr>
              <a:t> – </a:t>
            </a:r>
            <a:r>
              <a:rPr lang="en-US" sz="3600" dirty="0" err="1" smtClean="0">
                <a:solidFill>
                  <a:srgbClr val="0070C0"/>
                </a:solidFill>
              </a:rPr>
              <a:t>ভাদ্র</a:t>
            </a:r>
            <a:r>
              <a:rPr lang="en-US" sz="3600" dirty="0" smtClean="0">
                <a:solidFill>
                  <a:srgbClr val="0070C0"/>
                </a:solidFill>
              </a:rPr>
              <a:t> ও </a:t>
            </a:r>
            <a:r>
              <a:rPr lang="en-US" sz="3600" dirty="0" err="1" smtClean="0">
                <a:solidFill>
                  <a:srgbClr val="0070C0"/>
                </a:solidFill>
              </a:rPr>
              <a:t>আশ্বিণ</a:t>
            </a:r>
            <a:r>
              <a:rPr lang="en-US" sz="3600" dirty="0" smtClean="0">
                <a:solidFill>
                  <a:srgbClr val="0070C0"/>
                </a:solidFill>
              </a:rPr>
              <a:t>।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৪। </a:t>
            </a:r>
            <a:r>
              <a:rPr lang="en-US" sz="3600" dirty="0" err="1" smtClean="0">
                <a:solidFill>
                  <a:srgbClr val="C00000"/>
                </a:solidFill>
              </a:rPr>
              <a:t>হেমন্ত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কাল</a:t>
            </a:r>
            <a:r>
              <a:rPr lang="en-US" sz="3600" dirty="0" smtClean="0">
                <a:solidFill>
                  <a:srgbClr val="C00000"/>
                </a:solidFill>
              </a:rPr>
              <a:t> – </a:t>
            </a:r>
            <a:r>
              <a:rPr lang="en-US" sz="3600" dirty="0" err="1" smtClean="0">
                <a:solidFill>
                  <a:srgbClr val="C00000"/>
                </a:solidFill>
              </a:rPr>
              <a:t>কার্তিক</a:t>
            </a:r>
            <a:r>
              <a:rPr lang="en-US" sz="3600" dirty="0" smtClean="0">
                <a:solidFill>
                  <a:srgbClr val="C00000"/>
                </a:solidFill>
              </a:rPr>
              <a:t> ও </a:t>
            </a:r>
            <a:r>
              <a:rPr lang="en-US" sz="3600" dirty="0" err="1" smtClean="0">
                <a:solidFill>
                  <a:srgbClr val="C00000"/>
                </a:solidFill>
              </a:rPr>
              <a:t>অগ্রহায়ণ</a:t>
            </a:r>
            <a:r>
              <a:rPr lang="en-US" sz="3600" dirty="0" smtClean="0">
                <a:solidFill>
                  <a:srgbClr val="C00000"/>
                </a:solidFill>
              </a:rPr>
              <a:t>।</a:t>
            </a:r>
          </a:p>
          <a:p>
            <a:r>
              <a:rPr lang="en-US" sz="3600" dirty="0" smtClean="0"/>
              <a:t>৫। </a:t>
            </a:r>
            <a:r>
              <a:rPr lang="en-US" sz="3600" dirty="0" err="1" smtClean="0"/>
              <a:t>শীত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কাল</a:t>
            </a:r>
            <a:r>
              <a:rPr lang="en-US" sz="3600" dirty="0" smtClean="0"/>
              <a:t> – </a:t>
            </a:r>
            <a:r>
              <a:rPr lang="en-US" sz="3600" dirty="0" err="1" smtClean="0"/>
              <a:t>পৌষ</a:t>
            </a:r>
            <a:r>
              <a:rPr lang="en-US" sz="3600" dirty="0" smtClean="0"/>
              <a:t> ও </a:t>
            </a:r>
            <a:r>
              <a:rPr lang="en-US" sz="3600" dirty="0" err="1" smtClean="0"/>
              <a:t>মাঘ</a:t>
            </a:r>
            <a:r>
              <a:rPr lang="en-US" sz="3600" dirty="0" smtClean="0"/>
              <a:t>।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৬। </a:t>
            </a:r>
            <a:r>
              <a:rPr lang="en-US" sz="3600" dirty="0" err="1" smtClean="0">
                <a:solidFill>
                  <a:srgbClr val="7030A0"/>
                </a:solidFill>
              </a:rPr>
              <a:t>বসন্তকাল</a:t>
            </a:r>
            <a:r>
              <a:rPr lang="en-US" sz="3600" dirty="0" smtClean="0">
                <a:solidFill>
                  <a:srgbClr val="7030A0"/>
                </a:solidFill>
              </a:rPr>
              <a:t> – </a:t>
            </a:r>
            <a:r>
              <a:rPr lang="en-US" sz="3600" dirty="0" err="1" smtClean="0">
                <a:solidFill>
                  <a:srgbClr val="7030A0"/>
                </a:solidFill>
              </a:rPr>
              <a:t>ফাল্গুন</a:t>
            </a:r>
            <a:r>
              <a:rPr lang="en-US" sz="3600" dirty="0" smtClean="0">
                <a:solidFill>
                  <a:srgbClr val="7030A0"/>
                </a:solidFill>
              </a:rPr>
              <a:t> ও </a:t>
            </a:r>
            <a:r>
              <a:rPr lang="en-US" sz="3600" dirty="0" err="1" smtClean="0">
                <a:solidFill>
                  <a:srgbClr val="7030A0"/>
                </a:solidFill>
              </a:rPr>
              <a:t>চৈত্র</a:t>
            </a:r>
            <a:r>
              <a:rPr lang="en-US" sz="3600" dirty="0" smtClean="0">
                <a:solidFill>
                  <a:srgbClr val="7030A0"/>
                </a:solidFill>
              </a:rPr>
              <a:t>।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dex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504" y="1028700"/>
            <a:ext cx="5920092" cy="4152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0" y="54102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প্রচন্ড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তাপে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শুকিয়ে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যাওয়া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মাটি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dex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914400"/>
            <a:ext cx="5181600" cy="3866270"/>
          </a:xfrm>
        </p:spPr>
      </p:pic>
      <p:sp>
        <p:nvSpPr>
          <p:cNvPr id="5" name="TextBox 4"/>
          <p:cNvSpPr txBox="1"/>
          <p:nvPr/>
        </p:nvSpPr>
        <p:spPr>
          <a:xfrm>
            <a:off x="1905000" y="5181600"/>
            <a:ext cx="51816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গ্রীস্মের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ঘুর্ণিঝড়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219200"/>
            <a:ext cx="5662246" cy="3733800"/>
          </a:xfrm>
        </p:spPr>
      </p:pic>
      <p:sp>
        <p:nvSpPr>
          <p:cNvPr id="5" name="TextBox 4"/>
          <p:cNvSpPr txBox="1"/>
          <p:nvPr/>
        </p:nvSpPr>
        <p:spPr>
          <a:xfrm>
            <a:off x="2286000" y="5334000"/>
            <a:ext cx="45720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গরমে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অতীষ্ট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জীবন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914400"/>
            <a:ext cx="5791200" cy="3691892"/>
          </a:xfrm>
        </p:spPr>
      </p:pic>
      <p:sp>
        <p:nvSpPr>
          <p:cNvPr id="5" name="TextBox 4"/>
          <p:cNvSpPr txBox="1"/>
          <p:nvPr/>
        </p:nvSpPr>
        <p:spPr>
          <a:xfrm>
            <a:off x="1524000" y="5105400"/>
            <a:ext cx="62484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মধুমাসে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নানান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ফল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8382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r>
              <a:rPr lang="en-US" u="sng" dirty="0" err="1" smtClean="0">
                <a:solidFill>
                  <a:srgbClr val="FF0000"/>
                </a:solidFill>
              </a:rPr>
              <a:t>গ্রীস্ম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কালের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বৈশিষ্ট্য</a:t>
            </a:r>
            <a:r>
              <a:rPr lang="en-US" u="sng" dirty="0" smtClean="0">
                <a:solidFill>
                  <a:srgbClr val="FF0000"/>
                </a:solidFill>
              </a:rPr>
              <a:t> ঃ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1"/>
            <a:ext cx="8229600" cy="27432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১। </a:t>
            </a:r>
            <a:r>
              <a:rPr lang="en-US" dirty="0" err="1" smtClean="0">
                <a:solidFill>
                  <a:srgbClr val="7030A0"/>
                </a:solidFill>
              </a:rPr>
              <a:t>খাল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বিল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শুকিয়ে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যায়</a:t>
            </a:r>
            <a:r>
              <a:rPr lang="en-US" dirty="0" smtClean="0">
                <a:solidFill>
                  <a:srgbClr val="7030A0"/>
                </a:solidFill>
              </a:rPr>
              <a:t>।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২। </a:t>
            </a:r>
            <a:r>
              <a:rPr lang="en-US" dirty="0" err="1" smtClean="0">
                <a:solidFill>
                  <a:srgbClr val="0070C0"/>
                </a:solidFill>
              </a:rPr>
              <a:t>প্রচন্ড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গরম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পড়ে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৩। </a:t>
            </a:r>
            <a:r>
              <a:rPr lang="en-US" dirty="0" err="1" smtClean="0">
                <a:solidFill>
                  <a:srgbClr val="C00000"/>
                </a:solidFill>
              </a:rPr>
              <a:t>বিভিন্ন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ধরনের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ফল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পাকে</a:t>
            </a:r>
            <a:r>
              <a:rPr lang="en-US" dirty="0" smtClean="0">
                <a:solidFill>
                  <a:srgbClr val="C00000"/>
                </a:solidFill>
              </a:rPr>
              <a:t>।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৪। </a:t>
            </a:r>
            <a:r>
              <a:rPr lang="en-US" dirty="0" err="1" smtClean="0">
                <a:solidFill>
                  <a:srgbClr val="002060"/>
                </a:solidFill>
              </a:rPr>
              <a:t>মাঝে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মধ্যে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কাল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বৈশাখী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ঝড়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হয়</a:t>
            </a:r>
            <a:r>
              <a:rPr lang="en-US" dirty="0" smtClean="0">
                <a:solidFill>
                  <a:srgbClr val="002060"/>
                </a:solidFill>
              </a:rPr>
              <a:t> ।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ইত্যাদি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990600"/>
            <a:ext cx="6782566" cy="3703638"/>
          </a:xfrm>
        </p:spPr>
      </p:pic>
      <p:sp>
        <p:nvSpPr>
          <p:cNvPr id="5" name="TextBox 4"/>
          <p:cNvSpPr txBox="1"/>
          <p:nvPr/>
        </p:nvSpPr>
        <p:spPr>
          <a:xfrm>
            <a:off x="1371600" y="5181600"/>
            <a:ext cx="64008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বর্ষায়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ডুবে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যাওয়া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রাস্তা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7775" y="1217161"/>
            <a:ext cx="5838826" cy="3280678"/>
          </a:xfrm>
        </p:spPr>
      </p:pic>
      <p:sp>
        <p:nvSpPr>
          <p:cNvPr id="5" name="TextBox 4"/>
          <p:cNvSpPr txBox="1"/>
          <p:nvPr/>
        </p:nvSpPr>
        <p:spPr>
          <a:xfrm>
            <a:off x="1676400" y="4800600"/>
            <a:ext cx="56388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বর্ষাকালে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ধান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রোপনে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ব্যস্ত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কৃষক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143000"/>
            <a:ext cx="5334000" cy="3979984"/>
          </a:xfrm>
        </p:spPr>
      </p:pic>
      <p:sp>
        <p:nvSpPr>
          <p:cNvPr id="5" name="TextBox 4"/>
          <p:cNvSpPr txBox="1"/>
          <p:nvPr/>
        </p:nvSpPr>
        <p:spPr>
          <a:xfrm>
            <a:off x="1524000" y="5334000"/>
            <a:ext cx="55626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কদম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ফুল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219200"/>
            <a:ext cx="4724400" cy="3543300"/>
          </a:xfrm>
        </p:spPr>
      </p:pic>
      <p:sp>
        <p:nvSpPr>
          <p:cNvPr id="5" name="TextBox 4"/>
          <p:cNvSpPr txBox="1"/>
          <p:nvPr/>
        </p:nvSpPr>
        <p:spPr>
          <a:xfrm>
            <a:off x="2209800" y="5257800"/>
            <a:ext cx="51816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বর্ষায়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জনজীবন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295400" y="2362200"/>
            <a:ext cx="6858000" cy="2308324"/>
            <a:chOff x="1295400" y="2362200"/>
            <a:chExt cx="6858000" cy="2308324"/>
          </a:xfrm>
        </p:grpSpPr>
        <p:sp>
          <p:nvSpPr>
            <p:cNvPr id="4" name="TextBox 3"/>
            <p:cNvSpPr txBox="1"/>
            <p:nvPr/>
          </p:nvSpPr>
          <p:spPr>
            <a:xfrm>
              <a:off x="1295400" y="2362200"/>
              <a:ext cx="68580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3200" dirty="0" smtClean="0"/>
            </a:p>
            <a:p>
              <a:pPr algn="r"/>
              <a:r>
                <a:rPr lang="en-US" sz="4800" dirty="0" err="1" smtClean="0">
                  <a:solidFill>
                    <a:srgbClr val="FF0000"/>
                  </a:solidFill>
                </a:rPr>
                <a:t>নাজিমুদ্দীন</a:t>
              </a:r>
              <a:r>
                <a:rPr lang="en-US" sz="4800" dirty="0" smtClean="0">
                  <a:solidFill>
                    <a:srgbClr val="FF0000"/>
                  </a:solidFill>
                </a:rPr>
                <a:t> </a:t>
              </a:r>
              <a:r>
                <a:rPr lang="en-US" sz="4800" dirty="0" err="1" smtClean="0">
                  <a:solidFill>
                    <a:srgbClr val="FF0000"/>
                  </a:solidFill>
                </a:rPr>
                <a:t>আহমেদ</a:t>
              </a:r>
              <a:endParaRPr lang="en-US" sz="4800" dirty="0" smtClean="0">
                <a:solidFill>
                  <a:srgbClr val="FF0000"/>
                </a:solidFill>
              </a:endParaRPr>
            </a:p>
            <a:p>
              <a:pPr algn="r"/>
              <a:r>
                <a:rPr lang="en-US" sz="3200" dirty="0" err="1" smtClean="0"/>
                <a:t>সহকারি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অধ্যাপক</a:t>
              </a:r>
              <a:endParaRPr lang="en-US" sz="3200" dirty="0" smtClean="0"/>
            </a:p>
            <a:p>
              <a:pPr algn="r"/>
              <a:r>
                <a:rPr lang="en-US" sz="3200" dirty="0" err="1" smtClean="0"/>
                <a:t>রোকেয়া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মনসুর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মহিলা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কলেজ</a:t>
              </a:r>
              <a:endParaRPr lang="en-US" sz="3200" dirty="0"/>
            </a:p>
          </p:txBody>
        </p:sp>
        <p:pic>
          <p:nvPicPr>
            <p:cNvPr id="9" name="Picture 8" descr="new pp nazim vai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95400" y="2438400"/>
              <a:ext cx="2170671" cy="2057400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3276600" y="1143000"/>
            <a:ext cx="32004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</a:rPr>
              <a:t>উপস্থাপক</a:t>
            </a:r>
            <a:r>
              <a:rPr lang="en-US" sz="3600" dirty="0" smtClean="0">
                <a:solidFill>
                  <a:srgbClr val="7030A0"/>
                </a:solidFill>
              </a:rPr>
              <a:t> -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r>
              <a:rPr lang="en-US" u="sng" dirty="0" err="1" smtClean="0">
                <a:solidFill>
                  <a:srgbClr val="FF0000"/>
                </a:solidFill>
              </a:rPr>
              <a:t>বর্ষাকালের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বৈশিষ্ট্য</a:t>
            </a:r>
            <a:r>
              <a:rPr lang="en-US" u="sng" dirty="0" smtClean="0">
                <a:solidFill>
                  <a:srgbClr val="FF0000"/>
                </a:solidFill>
              </a:rPr>
              <a:t> ঃ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1"/>
            <a:ext cx="8229600" cy="27432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১। </a:t>
            </a:r>
            <a:r>
              <a:rPr lang="en-US" dirty="0" err="1" smtClean="0">
                <a:solidFill>
                  <a:srgbClr val="7030A0"/>
                </a:solidFill>
              </a:rPr>
              <a:t>আকাশে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ঘনকালো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মেঘের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আনাগোনা</a:t>
            </a:r>
            <a:r>
              <a:rPr lang="en-US" dirty="0" smtClean="0">
                <a:solidFill>
                  <a:srgbClr val="7030A0"/>
                </a:solidFill>
              </a:rPr>
              <a:t>।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২। </a:t>
            </a:r>
            <a:r>
              <a:rPr lang="en-US" dirty="0" err="1" smtClean="0">
                <a:solidFill>
                  <a:srgbClr val="0070C0"/>
                </a:solidFill>
              </a:rPr>
              <a:t>ঝম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ঝম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বৃষ্টি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পড়ে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কৃষক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ধান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রোপন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করে</a:t>
            </a:r>
            <a:r>
              <a:rPr lang="en-US" dirty="0" smtClean="0">
                <a:solidFill>
                  <a:srgbClr val="0070C0"/>
                </a:solidFill>
              </a:rPr>
              <a:t>  ।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৩। </a:t>
            </a:r>
            <a:r>
              <a:rPr lang="en-US" dirty="0" err="1" smtClean="0">
                <a:solidFill>
                  <a:srgbClr val="C00000"/>
                </a:solidFill>
              </a:rPr>
              <a:t>খাল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বিল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পানিতে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ডুবে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যায়</a:t>
            </a:r>
            <a:r>
              <a:rPr lang="en-US" dirty="0" smtClean="0">
                <a:solidFill>
                  <a:srgbClr val="C00000"/>
                </a:solidFill>
              </a:rPr>
              <a:t>।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৪। </a:t>
            </a:r>
            <a:r>
              <a:rPr lang="en-US" dirty="0" err="1" smtClean="0">
                <a:solidFill>
                  <a:srgbClr val="002060"/>
                </a:solidFill>
              </a:rPr>
              <a:t>গাছে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গাছে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কদম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ফুল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ফোটে</a:t>
            </a:r>
            <a:r>
              <a:rPr lang="en-US" dirty="0" smtClean="0">
                <a:solidFill>
                  <a:srgbClr val="002060"/>
                </a:solidFill>
              </a:rPr>
              <a:t>।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ইত্যাদি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ndex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4674" y="1676400"/>
            <a:ext cx="6012926" cy="3082131"/>
          </a:xfrm>
        </p:spPr>
      </p:pic>
      <p:sp>
        <p:nvSpPr>
          <p:cNvPr id="5" name="TextBox 4"/>
          <p:cNvSpPr txBox="1"/>
          <p:nvPr/>
        </p:nvSpPr>
        <p:spPr>
          <a:xfrm>
            <a:off x="1600200" y="5029200"/>
            <a:ext cx="58674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শরতের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আকাশ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odhumot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914400"/>
            <a:ext cx="5638800" cy="4229100"/>
          </a:xfrm>
        </p:spPr>
      </p:pic>
      <p:sp>
        <p:nvSpPr>
          <p:cNvPr id="5" name="TextBox 4"/>
          <p:cNvSpPr txBox="1"/>
          <p:nvPr/>
        </p:nvSpPr>
        <p:spPr>
          <a:xfrm>
            <a:off x="1600200" y="5486400"/>
            <a:ext cx="56388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হেমন্তে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কাশ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ফূল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ফোটে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dex5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838200"/>
            <a:ext cx="5025082" cy="3763962"/>
          </a:xfrm>
        </p:spPr>
      </p:pic>
      <p:sp>
        <p:nvSpPr>
          <p:cNvPr id="5" name="TextBox 4"/>
          <p:cNvSpPr txBox="1"/>
          <p:nvPr/>
        </p:nvSpPr>
        <p:spPr>
          <a:xfrm>
            <a:off x="2438400" y="5029200"/>
            <a:ext cx="39624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শরতের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শিউলি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ফুল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21.jpg"/>
          <p:cNvPicPr>
            <a:picLocks noGrp="1" noChangeAspect="1"/>
          </p:cNvPicPr>
          <p:nvPr>
            <p:ph idx="1"/>
          </p:nvPr>
        </p:nvPicPr>
        <p:blipFill>
          <a:blip r:embed="rId2"/>
          <a:srcRect t="7391"/>
          <a:stretch>
            <a:fillRect/>
          </a:stretch>
        </p:blipFill>
        <p:spPr>
          <a:xfrm>
            <a:off x="1905000" y="1130653"/>
            <a:ext cx="5043488" cy="3498524"/>
          </a:xfrm>
        </p:spPr>
      </p:pic>
      <p:sp>
        <p:nvSpPr>
          <p:cNvPr id="5" name="TextBox 4"/>
          <p:cNvSpPr txBox="1"/>
          <p:nvPr/>
        </p:nvSpPr>
        <p:spPr>
          <a:xfrm>
            <a:off x="1295400" y="4953000"/>
            <a:ext cx="60960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শরতের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ধান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ক্ষেত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83820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/>
          <a:lstStyle/>
          <a:p>
            <a:r>
              <a:rPr lang="en-US" u="sng" dirty="0" err="1" smtClean="0">
                <a:solidFill>
                  <a:srgbClr val="FF0000"/>
                </a:solidFill>
              </a:rPr>
              <a:t>শরতকালের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বৈশিষ্ট্য</a:t>
            </a:r>
            <a:r>
              <a:rPr lang="en-US" u="sng" dirty="0" smtClean="0">
                <a:solidFill>
                  <a:srgbClr val="FF0000"/>
                </a:solidFill>
              </a:rPr>
              <a:t> ঃ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1"/>
            <a:ext cx="8229600" cy="274320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১। </a:t>
            </a:r>
            <a:r>
              <a:rPr lang="en-US" dirty="0" err="1" smtClean="0">
                <a:solidFill>
                  <a:srgbClr val="7030A0"/>
                </a:solidFill>
              </a:rPr>
              <a:t>ক্ষেতে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ধানের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নতুন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শীষ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দেখা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দেয়</a:t>
            </a:r>
            <a:r>
              <a:rPr lang="en-US" dirty="0" smtClean="0">
                <a:solidFill>
                  <a:srgbClr val="7030A0"/>
                </a:solidFill>
              </a:rPr>
              <a:t>।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২। </a:t>
            </a:r>
            <a:r>
              <a:rPr lang="en-US" dirty="0" err="1" smtClean="0">
                <a:solidFill>
                  <a:srgbClr val="0070C0"/>
                </a:solidFill>
              </a:rPr>
              <a:t>আকাশের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রং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হয়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গাঢ়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নীল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৩। </a:t>
            </a:r>
            <a:r>
              <a:rPr lang="en-US" dirty="0" err="1" smtClean="0">
                <a:solidFill>
                  <a:srgbClr val="C00000"/>
                </a:solidFill>
              </a:rPr>
              <a:t>নদীর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পাড়ে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কাশফুল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ফোটে</a:t>
            </a:r>
            <a:r>
              <a:rPr lang="en-US" dirty="0" smtClean="0">
                <a:solidFill>
                  <a:srgbClr val="C00000"/>
                </a:solidFill>
              </a:rPr>
              <a:t>।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৪। </a:t>
            </a:r>
            <a:r>
              <a:rPr lang="en-US" dirty="0" err="1" smtClean="0">
                <a:solidFill>
                  <a:srgbClr val="002060"/>
                </a:solidFill>
              </a:rPr>
              <a:t>বাতাসে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শিউলি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ফুলের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গন্ধ</a:t>
            </a:r>
            <a:r>
              <a:rPr lang="en-US" dirty="0" smtClean="0">
                <a:solidFill>
                  <a:srgbClr val="002060"/>
                </a:solidFill>
              </a:rPr>
              <a:t>।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ইত্যাদি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de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799" y="1808429"/>
            <a:ext cx="5486402" cy="3144571"/>
          </a:xfrm>
        </p:spPr>
      </p:pic>
      <p:sp>
        <p:nvSpPr>
          <p:cNvPr id="5" name="TextBox 4"/>
          <p:cNvSpPr txBox="1"/>
          <p:nvPr/>
        </p:nvSpPr>
        <p:spPr>
          <a:xfrm>
            <a:off x="1752600" y="54102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সবুজ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ঘাসে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হেমন্তের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শিশির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বিন্দু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914400"/>
            <a:ext cx="4724400" cy="37007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50292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শীতের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মিষ্টি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রস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2060"/>
            </a:solidFill>
          </a:ln>
        </p:spPr>
        <p:txBody>
          <a:bodyPr/>
          <a:lstStyle/>
          <a:p>
            <a:r>
              <a:rPr lang="en-US" u="sng" dirty="0" err="1" smtClean="0">
                <a:solidFill>
                  <a:srgbClr val="FF0000"/>
                </a:solidFill>
              </a:rPr>
              <a:t>শিক্ষন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ফল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667000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r>
              <a:rPr lang="en-US" dirty="0" smtClean="0"/>
              <a:t>১। </a:t>
            </a:r>
            <a:r>
              <a:rPr lang="en-US" dirty="0" err="1" smtClean="0"/>
              <a:t>বাংলাদেশের</a:t>
            </a:r>
            <a:r>
              <a:rPr lang="en-US" dirty="0" smtClean="0"/>
              <a:t> </a:t>
            </a:r>
            <a:r>
              <a:rPr lang="en-US" dirty="0" err="1" smtClean="0"/>
              <a:t>কয়টি</a:t>
            </a:r>
            <a:r>
              <a:rPr lang="en-US" dirty="0" smtClean="0"/>
              <a:t> </a:t>
            </a:r>
            <a:r>
              <a:rPr lang="en-US" dirty="0" err="1" smtClean="0"/>
              <a:t>ঋতু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২। </a:t>
            </a:r>
            <a:r>
              <a:rPr lang="en-US" dirty="0" err="1" smtClean="0"/>
              <a:t>ঋতুগুলোর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৩। </a:t>
            </a:r>
            <a:r>
              <a:rPr lang="en-US" dirty="0" err="1" smtClean="0"/>
              <a:t>কত</a:t>
            </a:r>
            <a:r>
              <a:rPr lang="en-US" dirty="0" smtClean="0"/>
              <a:t> </a:t>
            </a:r>
            <a:r>
              <a:rPr lang="en-US" dirty="0" err="1" smtClean="0"/>
              <a:t>মাস</a:t>
            </a:r>
            <a:r>
              <a:rPr lang="en-US" dirty="0" smtClean="0"/>
              <a:t> </a:t>
            </a:r>
            <a:r>
              <a:rPr lang="en-US" dirty="0" err="1" smtClean="0"/>
              <a:t>পর</a:t>
            </a:r>
            <a:r>
              <a:rPr lang="en-US" dirty="0" smtClean="0"/>
              <a:t> </a:t>
            </a:r>
            <a:r>
              <a:rPr lang="en-US" dirty="0" err="1" smtClean="0"/>
              <a:t>পর</a:t>
            </a:r>
            <a:r>
              <a:rPr lang="en-US" dirty="0" smtClean="0"/>
              <a:t> </a:t>
            </a:r>
            <a:r>
              <a:rPr lang="en-US" dirty="0" err="1" smtClean="0"/>
              <a:t>ঋতু</a:t>
            </a:r>
            <a:r>
              <a:rPr lang="en-US" dirty="0" smtClean="0"/>
              <a:t> </a:t>
            </a:r>
            <a:r>
              <a:rPr lang="en-US" dirty="0" err="1" smtClean="0"/>
              <a:t>বদল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৪। </a:t>
            </a:r>
            <a:r>
              <a:rPr lang="en-US" dirty="0" err="1" smtClean="0"/>
              <a:t>ঋতুগুলোর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5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143000"/>
            <a:ext cx="5248278" cy="3429000"/>
          </a:xfrm>
        </p:spPr>
      </p:pic>
      <p:sp>
        <p:nvSpPr>
          <p:cNvPr id="5" name="TextBox 4"/>
          <p:cNvSpPr txBox="1"/>
          <p:nvPr/>
        </p:nvSpPr>
        <p:spPr>
          <a:xfrm>
            <a:off x="1676400" y="47244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নতুন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রসের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পায়েস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/>
          <a:lstStyle/>
          <a:p>
            <a:r>
              <a:rPr lang="en-US" u="sng" dirty="0" err="1" smtClean="0">
                <a:solidFill>
                  <a:srgbClr val="FF0000"/>
                </a:solidFill>
              </a:rPr>
              <a:t>হেমন্তকালের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বৈশিষ্ট্য</a:t>
            </a:r>
            <a:r>
              <a:rPr lang="en-US" u="sng" dirty="0" smtClean="0">
                <a:solidFill>
                  <a:srgbClr val="FF0000"/>
                </a:solidFill>
              </a:rPr>
              <a:t> ঃ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1"/>
            <a:ext cx="8229600" cy="27432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১। </a:t>
            </a:r>
            <a:r>
              <a:rPr lang="en-US" dirty="0" err="1" smtClean="0">
                <a:solidFill>
                  <a:srgbClr val="7030A0"/>
                </a:solidFill>
              </a:rPr>
              <a:t>সোনালী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ধান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পাকে</a:t>
            </a:r>
            <a:r>
              <a:rPr lang="en-US" dirty="0" smtClean="0">
                <a:solidFill>
                  <a:srgbClr val="7030A0"/>
                </a:solidFill>
              </a:rPr>
              <a:t>।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২। </a:t>
            </a:r>
            <a:r>
              <a:rPr lang="en-US" dirty="0" err="1" smtClean="0">
                <a:solidFill>
                  <a:srgbClr val="0070C0"/>
                </a:solidFill>
              </a:rPr>
              <a:t>নতুন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রসে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পিঠা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পায়েস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খাওয়া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৩। </a:t>
            </a:r>
            <a:r>
              <a:rPr lang="en-US" dirty="0" err="1" smtClean="0">
                <a:solidFill>
                  <a:srgbClr val="C00000"/>
                </a:solidFill>
              </a:rPr>
              <a:t>হালকা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ঠান্ডা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পড়ে</a:t>
            </a:r>
            <a:r>
              <a:rPr lang="en-US" dirty="0" smtClean="0">
                <a:solidFill>
                  <a:srgbClr val="C00000"/>
                </a:solidFill>
              </a:rPr>
              <a:t>।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৪। </a:t>
            </a:r>
            <a:r>
              <a:rPr lang="en-US" dirty="0" err="1" smtClean="0">
                <a:solidFill>
                  <a:srgbClr val="002060"/>
                </a:solidFill>
              </a:rPr>
              <a:t>সবুজ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ঘাসের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উপর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শিশির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জমে</a:t>
            </a:r>
            <a:r>
              <a:rPr lang="en-US" dirty="0" smtClean="0">
                <a:solidFill>
                  <a:srgbClr val="002060"/>
                </a:solidFill>
              </a:rPr>
              <a:t>।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ইত্যাদি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1676400"/>
            <a:ext cx="4724402" cy="2808666"/>
          </a:xfrm>
        </p:spPr>
      </p:pic>
      <p:sp>
        <p:nvSpPr>
          <p:cNvPr id="5" name="TextBox 4"/>
          <p:cNvSpPr txBox="1"/>
          <p:nvPr/>
        </p:nvSpPr>
        <p:spPr>
          <a:xfrm>
            <a:off x="2133600" y="4953000"/>
            <a:ext cx="45720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হলদে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সরষে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ক্ষেত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8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2" y="539825"/>
            <a:ext cx="6248398" cy="4620458"/>
          </a:xfrm>
        </p:spPr>
      </p:pic>
      <p:sp>
        <p:nvSpPr>
          <p:cNvPr id="5" name="TextBox 4"/>
          <p:cNvSpPr txBox="1"/>
          <p:nvPr/>
        </p:nvSpPr>
        <p:spPr>
          <a:xfrm>
            <a:off x="1524000" y="5486400"/>
            <a:ext cx="6096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শীতে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পাতা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ঝরা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গাছ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5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990600"/>
            <a:ext cx="4876800" cy="3332480"/>
          </a:xfrm>
        </p:spPr>
      </p:pic>
      <p:sp>
        <p:nvSpPr>
          <p:cNvPr id="5" name="TextBox 4"/>
          <p:cNvSpPr txBox="1"/>
          <p:nvPr/>
        </p:nvSpPr>
        <p:spPr>
          <a:xfrm>
            <a:off x="1828800" y="4648200"/>
            <a:ext cx="51816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শীতে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গরম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কাপড়ে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জনজীবন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7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914400"/>
            <a:ext cx="5638802" cy="3658847"/>
          </a:xfrm>
        </p:spPr>
      </p:pic>
      <p:sp>
        <p:nvSpPr>
          <p:cNvPr id="5" name="TextBox 4"/>
          <p:cNvSpPr txBox="1"/>
          <p:nvPr/>
        </p:nvSpPr>
        <p:spPr>
          <a:xfrm>
            <a:off x="1447800" y="5029200"/>
            <a:ext cx="60198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পিঠাপুলি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খাওয়ার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ধুম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চারিদিকে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u="sng" dirty="0" err="1" smtClean="0">
                <a:solidFill>
                  <a:srgbClr val="FF0000"/>
                </a:solidFill>
              </a:rPr>
              <a:t>শীতকালের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বৈশিষ্ট্য</a:t>
            </a:r>
            <a:r>
              <a:rPr lang="en-US" u="sng" dirty="0" smtClean="0">
                <a:solidFill>
                  <a:srgbClr val="FF0000"/>
                </a:solidFill>
              </a:rPr>
              <a:t> ঃ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1"/>
            <a:ext cx="8229600" cy="27432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১। </a:t>
            </a:r>
            <a:r>
              <a:rPr lang="en-US" dirty="0" err="1" smtClean="0">
                <a:solidFill>
                  <a:srgbClr val="7030A0"/>
                </a:solidFill>
              </a:rPr>
              <a:t>ঠান্ডাপড়ে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চারিদিকে</a:t>
            </a:r>
            <a:r>
              <a:rPr lang="en-US" dirty="0" smtClean="0">
                <a:solidFill>
                  <a:srgbClr val="7030A0"/>
                </a:solidFill>
              </a:rPr>
              <a:t>।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২। </a:t>
            </a:r>
            <a:r>
              <a:rPr lang="en-US" dirty="0" err="1" smtClean="0">
                <a:solidFill>
                  <a:srgbClr val="0070C0"/>
                </a:solidFill>
              </a:rPr>
              <a:t>কুয়াশা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ঢাকা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সকাল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৩। </a:t>
            </a:r>
            <a:r>
              <a:rPr lang="en-US" dirty="0" err="1" smtClean="0">
                <a:solidFill>
                  <a:srgbClr val="C00000"/>
                </a:solidFill>
              </a:rPr>
              <a:t>পিঠা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পুলি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খাওয়ার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ধুম</a:t>
            </a:r>
            <a:r>
              <a:rPr lang="en-US" dirty="0" smtClean="0">
                <a:solidFill>
                  <a:srgbClr val="C00000"/>
                </a:solidFill>
              </a:rPr>
              <a:t>।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৪। </a:t>
            </a:r>
            <a:r>
              <a:rPr lang="en-US" dirty="0" err="1" smtClean="0">
                <a:solidFill>
                  <a:srgbClr val="002060"/>
                </a:solidFill>
              </a:rPr>
              <a:t>নতুন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নতুন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সবজি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ওঠে</a:t>
            </a:r>
            <a:r>
              <a:rPr lang="en-US" dirty="0" smtClean="0">
                <a:solidFill>
                  <a:srgbClr val="002060"/>
                </a:solidFill>
              </a:rPr>
              <a:t>।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ইত্যাদি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914400"/>
            <a:ext cx="6096000" cy="3799270"/>
          </a:xfrm>
        </p:spPr>
      </p:pic>
      <p:sp>
        <p:nvSpPr>
          <p:cNvPr id="5" name="TextBox 4"/>
          <p:cNvSpPr txBox="1"/>
          <p:nvPr/>
        </p:nvSpPr>
        <p:spPr>
          <a:xfrm>
            <a:off x="1524000" y="51054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বসন্তে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গাছে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গাছে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কচি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পাতা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800376"/>
            <a:ext cx="6210300" cy="40951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51816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বসন্তে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ফুলে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ফুলে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মৌমাছি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dex9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447800"/>
            <a:ext cx="5334000" cy="3581956"/>
          </a:xfrm>
        </p:spPr>
      </p:pic>
      <p:sp>
        <p:nvSpPr>
          <p:cNvPr id="5" name="TextBox 4"/>
          <p:cNvSpPr txBox="1"/>
          <p:nvPr/>
        </p:nvSpPr>
        <p:spPr>
          <a:xfrm>
            <a:off x="1828800" y="54102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বাতাসে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আমের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বোলের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গন্ধ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7379" y="1447800"/>
            <a:ext cx="6489242" cy="3810001"/>
          </a:xfrm>
        </p:spPr>
      </p:pic>
      <p:sp>
        <p:nvSpPr>
          <p:cNvPr id="5" name="TextBox 4"/>
          <p:cNvSpPr txBox="1"/>
          <p:nvPr/>
        </p:nvSpPr>
        <p:spPr>
          <a:xfrm>
            <a:off x="1600200" y="5334000"/>
            <a:ext cx="56388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আবহমান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বাংলা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685800"/>
          </a:xfrm>
          <a:solidFill>
            <a:srgbClr val="00B0F0"/>
          </a:solidFill>
        </p:spPr>
        <p:txBody>
          <a:bodyPr/>
          <a:lstStyle/>
          <a:p>
            <a:r>
              <a:rPr lang="en-US" u="sng" dirty="0" err="1" smtClean="0">
                <a:solidFill>
                  <a:srgbClr val="FF0000"/>
                </a:solidFill>
              </a:rPr>
              <a:t>বসন্ত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কালের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বৈশিষ্ট্য</a:t>
            </a:r>
            <a:r>
              <a:rPr lang="en-US" u="sng" dirty="0" smtClean="0">
                <a:solidFill>
                  <a:srgbClr val="FF0000"/>
                </a:solidFill>
              </a:rPr>
              <a:t> ঃ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1"/>
            <a:ext cx="8229600" cy="27432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১। </a:t>
            </a:r>
            <a:r>
              <a:rPr lang="en-US" dirty="0" err="1" smtClean="0">
                <a:solidFill>
                  <a:srgbClr val="7030A0"/>
                </a:solidFill>
              </a:rPr>
              <a:t>গাছে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গাছে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নতুন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পাতা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জন্মে</a:t>
            </a:r>
            <a:r>
              <a:rPr lang="en-US" dirty="0" smtClean="0">
                <a:solidFill>
                  <a:srgbClr val="7030A0"/>
                </a:solidFill>
              </a:rPr>
              <a:t>।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২। </a:t>
            </a:r>
            <a:r>
              <a:rPr lang="en-US" dirty="0" err="1" smtClean="0">
                <a:solidFill>
                  <a:srgbClr val="0070C0"/>
                </a:solidFill>
              </a:rPr>
              <a:t>ফুলে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ফুলে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ভরে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ওঠে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গাছ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৩। </a:t>
            </a:r>
            <a:r>
              <a:rPr lang="en-US" dirty="0" err="1" smtClean="0">
                <a:solidFill>
                  <a:srgbClr val="C00000"/>
                </a:solidFill>
              </a:rPr>
              <a:t>বাতাসে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আমের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বোলের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গন্ধ</a:t>
            </a:r>
            <a:r>
              <a:rPr lang="en-US" dirty="0" smtClean="0">
                <a:solidFill>
                  <a:srgbClr val="C00000"/>
                </a:solidFill>
              </a:rPr>
              <a:t>।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৪। </a:t>
            </a:r>
            <a:r>
              <a:rPr lang="en-US" dirty="0" err="1" smtClean="0">
                <a:solidFill>
                  <a:srgbClr val="002060"/>
                </a:solidFill>
              </a:rPr>
              <a:t>প্রজাপতি</a:t>
            </a:r>
            <a:r>
              <a:rPr lang="en-US" dirty="0" smtClean="0">
                <a:solidFill>
                  <a:srgbClr val="002060"/>
                </a:solidFill>
              </a:rPr>
              <a:t> ও </a:t>
            </a:r>
            <a:r>
              <a:rPr lang="en-US" dirty="0" err="1" smtClean="0">
                <a:solidFill>
                  <a:srgbClr val="002060"/>
                </a:solidFill>
              </a:rPr>
              <a:t>মৌমাছি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ওড়ে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ফুলে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ফুলে</a:t>
            </a:r>
            <a:r>
              <a:rPr lang="en-US" dirty="0" smtClean="0">
                <a:solidFill>
                  <a:srgbClr val="002060"/>
                </a:solidFill>
              </a:rPr>
              <a:t> ।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ইত্যাদি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609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একক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কাজ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r>
              <a:rPr lang="en-US" dirty="0" smtClean="0"/>
              <a:t>১। </a:t>
            </a:r>
            <a:r>
              <a:rPr lang="en-US" dirty="0" err="1" smtClean="0"/>
              <a:t>বাংলাদেশের</a:t>
            </a:r>
            <a:r>
              <a:rPr lang="en-US" dirty="0" smtClean="0"/>
              <a:t> </a:t>
            </a:r>
            <a:r>
              <a:rPr lang="en-US" dirty="0" err="1" smtClean="0"/>
              <a:t>কয়টি</a:t>
            </a:r>
            <a:r>
              <a:rPr lang="en-US" dirty="0" smtClean="0"/>
              <a:t> </a:t>
            </a:r>
            <a:r>
              <a:rPr lang="en-US" dirty="0" err="1" smtClean="0"/>
              <a:t>ঋতু</a:t>
            </a:r>
            <a:r>
              <a:rPr lang="en-US" dirty="0" smtClean="0"/>
              <a:t> ?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২। </a:t>
            </a:r>
            <a:r>
              <a:rPr lang="en-US" dirty="0" err="1" smtClean="0">
                <a:solidFill>
                  <a:srgbClr val="7030A0"/>
                </a:solidFill>
              </a:rPr>
              <a:t>ঋতু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গুলোর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নাম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বল</a:t>
            </a:r>
            <a:r>
              <a:rPr lang="en-US" dirty="0" smtClean="0">
                <a:solidFill>
                  <a:srgbClr val="7030A0"/>
                </a:solidFill>
              </a:rPr>
              <a:t> 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৩। </a:t>
            </a:r>
            <a:r>
              <a:rPr lang="en-US" dirty="0" err="1" smtClean="0">
                <a:solidFill>
                  <a:srgbClr val="C00000"/>
                </a:solidFill>
              </a:rPr>
              <a:t>কয়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মাস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মাস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ঋতু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বদল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হয়</a:t>
            </a:r>
            <a:r>
              <a:rPr lang="en-US" dirty="0" smtClean="0">
                <a:solidFill>
                  <a:srgbClr val="C00000"/>
                </a:solidFill>
              </a:rPr>
              <a:t> ?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দলীয়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কাজ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276600"/>
          </a:xfrm>
        </p:spPr>
        <p:txBody>
          <a:bodyPr/>
          <a:lstStyle/>
          <a:p>
            <a:r>
              <a:rPr lang="en-US" dirty="0" smtClean="0"/>
              <a:t>ক- </a:t>
            </a:r>
            <a:r>
              <a:rPr lang="en-US" dirty="0" err="1" smtClean="0"/>
              <a:t>দল</a:t>
            </a:r>
            <a:r>
              <a:rPr lang="en-US" dirty="0" smtClean="0"/>
              <a:t> ঃ </a:t>
            </a:r>
            <a:r>
              <a:rPr lang="en-US" dirty="0" err="1" smtClean="0"/>
              <a:t>গ্রীষ্মকালে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ফল</a:t>
            </a:r>
            <a:r>
              <a:rPr lang="en-US" dirty="0" smtClean="0"/>
              <a:t> </a:t>
            </a:r>
            <a:r>
              <a:rPr lang="en-US" dirty="0" err="1" smtClean="0"/>
              <a:t>পাকে</a:t>
            </a:r>
            <a:r>
              <a:rPr lang="en-US" dirty="0" smtClean="0"/>
              <a:t>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তালিকা</a:t>
            </a:r>
            <a:r>
              <a:rPr lang="en-US" dirty="0" smtClean="0"/>
              <a:t> </a:t>
            </a:r>
            <a:r>
              <a:rPr lang="en-US" dirty="0" err="1" smtClean="0"/>
              <a:t>তৈরি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?</a:t>
            </a:r>
          </a:p>
          <a:p>
            <a:r>
              <a:rPr lang="en-US" dirty="0" smtClean="0"/>
              <a:t>খ- </a:t>
            </a:r>
            <a:r>
              <a:rPr lang="en-US" dirty="0" err="1" smtClean="0"/>
              <a:t>দল</a:t>
            </a:r>
            <a:r>
              <a:rPr lang="en-US" dirty="0" smtClean="0"/>
              <a:t> ঃ </a:t>
            </a:r>
            <a:r>
              <a:rPr lang="en-US" dirty="0" err="1" smtClean="0"/>
              <a:t>কৃষক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ঋতুতে</a:t>
            </a:r>
            <a:r>
              <a:rPr lang="en-US" dirty="0" smtClean="0"/>
              <a:t> </a:t>
            </a:r>
            <a:r>
              <a:rPr lang="en-US" dirty="0" err="1" smtClean="0"/>
              <a:t>ধান</a:t>
            </a:r>
            <a:r>
              <a:rPr lang="en-US" dirty="0" smtClean="0"/>
              <a:t> </a:t>
            </a:r>
            <a:r>
              <a:rPr lang="en-US" dirty="0" err="1" smtClean="0"/>
              <a:t>রোপন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,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ঋতুতে</a:t>
            </a:r>
            <a:r>
              <a:rPr lang="en-US" dirty="0" smtClean="0"/>
              <a:t> </a:t>
            </a:r>
            <a:r>
              <a:rPr lang="en-US" dirty="0" err="1" smtClean="0"/>
              <a:t>শীষ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দেয়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ঋতুতে</a:t>
            </a:r>
            <a:r>
              <a:rPr lang="en-US" dirty="0" smtClean="0"/>
              <a:t> </a:t>
            </a:r>
            <a:r>
              <a:rPr lang="en-US" dirty="0" err="1" smtClean="0"/>
              <a:t>ধান</a:t>
            </a:r>
            <a:r>
              <a:rPr lang="en-US" dirty="0" smtClean="0"/>
              <a:t> </a:t>
            </a:r>
            <a:r>
              <a:rPr lang="en-US" dirty="0" err="1" smtClean="0"/>
              <a:t>পাকে</a:t>
            </a:r>
            <a:r>
              <a:rPr lang="en-US" dirty="0" smtClean="0"/>
              <a:t> ?</a:t>
            </a:r>
          </a:p>
          <a:p>
            <a:r>
              <a:rPr lang="en-US" dirty="0" smtClean="0"/>
              <a:t>গ-</a:t>
            </a:r>
            <a:r>
              <a:rPr lang="en-US" dirty="0" err="1" smtClean="0"/>
              <a:t>দল</a:t>
            </a:r>
            <a:r>
              <a:rPr lang="en-US" dirty="0" smtClean="0"/>
              <a:t> – </a:t>
            </a:r>
            <a:r>
              <a:rPr lang="en-US" dirty="0" err="1" smtClean="0"/>
              <a:t>শীতকালের</a:t>
            </a:r>
            <a:r>
              <a:rPr lang="en-US" dirty="0" smtClean="0"/>
              <a:t> </a:t>
            </a:r>
            <a:r>
              <a:rPr lang="en-US" dirty="0" err="1" smtClean="0"/>
              <a:t>কতকগুলো</a:t>
            </a:r>
            <a:r>
              <a:rPr lang="en-US" dirty="0" smtClean="0"/>
              <a:t> </a:t>
            </a:r>
            <a:r>
              <a:rPr lang="en-US" dirty="0" err="1" smtClean="0"/>
              <a:t>সবজির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লিখ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762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/>
              <a:t>বাড়ীর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/>
          <a:lstStyle/>
          <a:p>
            <a:r>
              <a:rPr lang="en-US" dirty="0" err="1" smtClean="0"/>
              <a:t>প্রত্যেক</a:t>
            </a:r>
            <a:r>
              <a:rPr lang="en-US" dirty="0" smtClean="0"/>
              <a:t> </a:t>
            </a:r>
            <a:r>
              <a:rPr lang="en-US" dirty="0" err="1" smtClean="0"/>
              <a:t>ঋতুর</a:t>
            </a:r>
            <a:r>
              <a:rPr lang="en-US" dirty="0" smtClean="0"/>
              <a:t> </a:t>
            </a:r>
            <a:r>
              <a:rPr lang="en-US" dirty="0" err="1" smtClean="0"/>
              <a:t>বৈশিষ্ঠ্যগুলো</a:t>
            </a:r>
            <a:r>
              <a:rPr lang="en-US" dirty="0" smtClean="0"/>
              <a:t> </a:t>
            </a:r>
            <a:r>
              <a:rPr lang="en-US" dirty="0" err="1" smtClean="0"/>
              <a:t>লিখ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524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sz="11500" dirty="0" err="1" smtClean="0">
                <a:solidFill>
                  <a:srgbClr val="C00000"/>
                </a:solidFill>
              </a:rPr>
              <a:t>ধন্যবাদ</a:t>
            </a:r>
            <a:endParaRPr lang="en-US" sz="115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dex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504" y="1028700"/>
            <a:ext cx="5920092" cy="4152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0" y="5410200"/>
            <a:ext cx="57912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প্রচন্ড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তাপে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শুকিয়ে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যাওয়া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মাটি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914400"/>
            <a:ext cx="4724400" cy="37007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5029200"/>
            <a:ext cx="47244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মিষ্টি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রস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914400"/>
            <a:ext cx="5080654" cy="3790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5181600"/>
            <a:ext cx="54102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ধান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কাটা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1143000"/>
            <a:ext cx="5181602" cy="3901206"/>
          </a:xfrm>
        </p:spPr>
      </p:pic>
      <p:sp>
        <p:nvSpPr>
          <p:cNvPr id="5" name="TextBox 4"/>
          <p:cNvSpPr txBox="1"/>
          <p:nvPr/>
        </p:nvSpPr>
        <p:spPr>
          <a:xfrm>
            <a:off x="1676400" y="5257800"/>
            <a:ext cx="60198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কুয়াশাচ্ছন্ন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সকাল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ln cmpd="sng">
            <a:solidFill>
              <a:schemeClr val="tx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en-US" sz="6000" dirty="0" err="1" smtClean="0">
                <a:solidFill>
                  <a:srgbClr val="7030A0"/>
                </a:solidFill>
              </a:rPr>
              <a:t>আজকের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পাঠ</a:t>
            </a:r>
            <a:r>
              <a:rPr lang="en-US" sz="6000" dirty="0" smtClean="0">
                <a:solidFill>
                  <a:srgbClr val="7030A0"/>
                </a:solidFill>
              </a:rPr>
              <a:t> 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286000"/>
            <a:ext cx="7772400" cy="36317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0000"/>
                </a:solidFill>
              </a:rPr>
              <a:t>বাংলাদেশের</a:t>
            </a:r>
            <a:r>
              <a:rPr lang="en-US" sz="11500" dirty="0" smtClean="0">
                <a:solidFill>
                  <a:srgbClr val="FF0000"/>
                </a:solidFill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</a:rPr>
              <a:t>ঋতু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482</Words>
  <Application>Microsoft Office PowerPoint</Application>
  <PresentationFormat>On-screen Show (4:3)</PresentationFormat>
  <Paragraphs>94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Slide 1</vt:lpstr>
      <vt:lpstr>Slide 2</vt:lpstr>
      <vt:lpstr>শিক্ষন ফল </vt:lpstr>
      <vt:lpstr>Slide 4</vt:lpstr>
      <vt:lpstr>Slide 5</vt:lpstr>
      <vt:lpstr>Slide 6</vt:lpstr>
      <vt:lpstr>Slide 7</vt:lpstr>
      <vt:lpstr>Slide 8</vt:lpstr>
      <vt:lpstr>আজকের পাঠ ঃ   </vt:lpstr>
      <vt:lpstr>বাংলাদেশের ঋতু ৬টি ঃ</vt:lpstr>
      <vt:lpstr>Slide 11</vt:lpstr>
      <vt:lpstr>Slide 12</vt:lpstr>
      <vt:lpstr>Slide 13</vt:lpstr>
      <vt:lpstr>Slide 14</vt:lpstr>
      <vt:lpstr>গ্রীস্ম কালের বৈশিষ্ট্য ঃ</vt:lpstr>
      <vt:lpstr>Slide 16</vt:lpstr>
      <vt:lpstr>Slide 17</vt:lpstr>
      <vt:lpstr>Slide 18</vt:lpstr>
      <vt:lpstr>Slide 19</vt:lpstr>
      <vt:lpstr>Slide 20</vt:lpstr>
      <vt:lpstr>বর্ষাকালের বৈশিষ্ট্য ঃ</vt:lpstr>
      <vt:lpstr>Slide 22</vt:lpstr>
      <vt:lpstr>Slide 23</vt:lpstr>
      <vt:lpstr>Slide 24</vt:lpstr>
      <vt:lpstr>Slide 25</vt:lpstr>
      <vt:lpstr>Slide 26</vt:lpstr>
      <vt:lpstr>শরতকালের বৈশিষ্ট্য ঃ</vt:lpstr>
      <vt:lpstr>Slide 28</vt:lpstr>
      <vt:lpstr>Slide 29</vt:lpstr>
      <vt:lpstr>Slide 30</vt:lpstr>
      <vt:lpstr>হেমন্তকালের বৈশিষ্ট্য ঃ</vt:lpstr>
      <vt:lpstr>Slide 32</vt:lpstr>
      <vt:lpstr>Slide 33</vt:lpstr>
      <vt:lpstr>Slide 34</vt:lpstr>
      <vt:lpstr>Slide 35</vt:lpstr>
      <vt:lpstr>শীতকালের বৈশিষ্ট্য ঃ</vt:lpstr>
      <vt:lpstr>Slide 37</vt:lpstr>
      <vt:lpstr>Slide 38</vt:lpstr>
      <vt:lpstr>Slide 39</vt:lpstr>
      <vt:lpstr>বসন্ত কালের বৈশিষ্ট্য ঃ</vt:lpstr>
      <vt:lpstr>একক কাজ </vt:lpstr>
      <vt:lpstr>দলীয় কাজ</vt:lpstr>
      <vt:lpstr>বাড়ীর কাজ 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fvgbfhb</dc:creator>
  <cp:lastModifiedBy>fvgbfhb</cp:lastModifiedBy>
  <cp:revision>18</cp:revision>
  <dcterms:created xsi:type="dcterms:W3CDTF">2014-05-24T05:15:14Z</dcterms:created>
  <dcterms:modified xsi:type="dcterms:W3CDTF">2014-05-27T06:28:30Z</dcterms:modified>
</cp:coreProperties>
</file>