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854" r:id="rId2"/>
    <p:sldMasterId id="2147483957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6" r:id="rId10"/>
    <p:sldId id="264" r:id="rId11"/>
    <p:sldId id="263" r:id="rId12"/>
    <p:sldId id="265" r:id="rId13"/>
    <p:sldId id="267" r:id="rId14"/>
    <p:sldId id="275" r:id="rId15"/>
    <p:sldId id="268" r:id="rId16"/>
    <p:sldId id="276" r:id="rId17"/>
    <p:sldId id="269" r:id="rId18"/>
  </p:sldIdLst>
  <p:sldSz cx="12192000" cy="6858000"/>
  <p:notesSz cx="6858000" cy="9144000"/>
  <p:embeddedFontLs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  <p:embeddedFont>
      <p:font typeface="Vrinda" panose="02000000000000000000" pitchFamily="2" charset="0"/>
      <p:regular r:id="rId27"/>
    </p:embeddedFont>
    <p:embeddedFont>
      <p:font typeface="Garamond" panose="02020404030301010803" pitchFamily="18" charset="0"/>
      <p:regular r:id="rId28"/>
      <p:bold r:id="rId29"/>
      <p:italic r:id="rId30"/>
    </p:embeddedFont>
    <p:embeddedFont>
      <p:font typeface="Wingdings 3" panose="05040102010807070707" pitchFamily="18" charset="2"/>
      <p:regular r:id="rId31"/>
    </p:embeddedFont>
    <p:embeddedFont>
      <p:font typeface="NikoshBAN" panose="02000000000000000000" pitchFamily="2" charset="0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2AC8"/>
    <a:srgbClr val="F6B7B0"/>
    <a:srgbClr val="FDE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73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3F34A8-5757-4CB4-A590-61DCDC9A7F07}" type="doc">
      <dgm:prSet loTypeId="urn:microsoft.com/office/officeart/2005/8/layout/target3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5778EA-0C0E-4BFE-904F-CA9245174D2D}">
      <dgm:prSet/>
      <dgm:spPr/>
      <dgm:t>
        <a:bodyPr>
          <a:scene3d>
            <a:camera prst="orthographicFront"/>
            <a:lightRig rig="sunrise" dir="t"/>
          </a:scene3d>
          <a:sp3d extrusionH="57150">
            <a:bevelT w="38100" h="38100" prst="relaxedInset"/>
            <a:bevelB w="38100" h="38100" prst="relaxedInset"/>
          </a:sp3d>
        </a:bodyPr>
        <a:lstStyle/>
        <a:p>
          <a:pPr algn="l" rtl="0"/>
          <a:r>
            <a:rPr lang="en-US" dirty="0" smtClean="0">
              <a:solidFill>
                <a:schemeClr val="accent2">
                  <a:lumMod val="75000"/>
                </a:schemeClr>
              </a:solidFill>
            </a:rPr>
            <a:t>১। </a:t>
          </a:r>
          <a:r>
            <a:rPr lang="en-US" dirty="0" err="1" smtClean="0">
              <a:solidFill>
                <a:schemeClr val="accent2">
                  <a:lumMod val="75000"/>
                </a:schemeClr>
              </a:solidFill>
            </a:rPr>
            <a:t>একটি</a:t>
          </a:r>
          <a:r>
            <a:rPr lang="en-US" dirty="0" smtClean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bn-BD" dirty="0" smtClean="0">
              <a:solidFill>
                <a:schemeClr val="accent2">
                  <a:lumMod val="75000"/>
                </a:schemeClr>
              </a:solidFill>
            </a:rPr>
            <a:t>পানি </a:t>
          </a:r>
          <a:r>
            <a:rPr lang="bn-BD" dirty="0" smtClean="0">
              <a:solidFill>
                <a:schemeClr val="accent2">
                  <a:lumMod val="75000"/>
                </a:schemeClr>
              </a:solidFill>
            </a:rPr>
            <a:t>বাহিত রোগের ক্ষতিকর প্রভাব বর্ণনা করতে পারবে। </a:t>
          </a:r>
          <a:endParaRPr lang="en-US" dirty="0">
            <a:solidFill>
              <a:schemeClr val="accent2">
                <a:lumMod val="75000"/>
              </a:schemeClr>
            </a:solidFill>
          </a:endParaRPr>
        </a:p>
      </dgm:t>
    </dgm:pt>
    <dgm:pt modelId="{23AD3555-A28E-426F-B620-16C1D73D1682}" type="parTrans" cxnId="{178C4EC9-517C-4131-A423-83C6F5D3ACFE}">
      <dgm:prSet/>
      <dgm:spPr/>
      <dgm:t>
        <a:bodyPr/>
        <a:lstStyle/>
        <a:p>
          <a:endParaRPr lang="en-US"/>
        </a:p>
      </dgm:t>
    </dgm:pt>
    <dgm:pt modelId="{8B019E87-A693-4960-B94F-80929866C96E}" type="sibTrans" cxnId="{178C4EC9-517C-4131-A423-83C6F5D3ACFE}">
      <dgm:prSet/>
      <dgm:spPr/>
      <dgm:t>
        <a:bodyPr/>
        <a:lstStyle/>
        <a:p>
          <a:endParaRPr lang="en-US"/>
        </a:p>
      </dgm:t>
    </dgm:pt>
    <dgm:pt modelId="{67454448-12CF-4B98-AE99-20942E3C404E}">
      <dgm:prSet/>
      <dgm:spPr/>
      <dgm:t>
        <a:bodyPr>
          <a:scene3d>
            <a:camera prst="orthographicFront"/>
            <a:lightRig rig="threePt" dir="t"/>
          </a:scene3d>
          <a:sp3d>
            <a:bevelB w="38100" h="38100" prst="relaxedInset"/>
          </a:sp3d>
        </a:bodyPr>
        <a:lstStyle/>
        <a:p>
          <a:pPr algn="l" rtl="0"/>
          <a:r>
            <a:rPr lang="bn-BD" dirty="0" smtClean="0">
              <a:ln>
                <a:solidFill>
                  <a:schemeClr val="accent4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rPr>
            <a:t>২। </a:t>
          </a:r>
          <a:r>
            <a:rPr lang="en-US" dirty="0" err="1" smtClean="0">
              <a:solidFill>
                <a:schemeClr val="accent2">
                  <a:lumMod val="75000"/>
                </a:schemeClr>
              </a:solidFill>
            </a:rPr>
            <a:t>একটি</a:t>
          </a:r>
          <a:r>
            <a:rPr lang="en-US" dirty="0" smtClean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bn-BD" dirty="0" smtClean="0">
              <a:ln>
                <a:solidFill>
                  <a:schemeClr val="accent4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rPr>
            <a:t>পানি </a:t>
          </a:r>
          <a:r>
            <a:rPr lang="bn-BD" dirty="0" smtClean="0">
              <a:ln>
                <a:solidFill>
                  <a:schemeClr val="accent4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rPr>
            <a:t>বাহিত রোগ প্রতিরোধ সম্পর্কে বলতে পারবে। </a:t>
          </a:r>
          <a:endParaRPr lang="en-US" dirty="0">
            <a:ln>
              <a:solidFill>
                <a:schemeClr val="accent4"/>
              </a:solidFill>
            </a:ln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4F95411E-5710-4ADE-A717-F6C58ACC56DA}" type="parTrans" cxnId="{6DFC88FC-5301-4491-9766-841185DA9AE3}">
      <dgm:prSet/>
      <dgm:spPr/>
      <dgm:t>
        <a:bodyPr/>
        <a:lstStyle/>
        <a:p>
          <a:endParaRPr lang="en-US"/>
        </a:p>
      </dgm:t>
    </dgm:pt>
    <dgm:pt modelId="{E2BDDF56-83C4-4C42-8F94-19BEE173BB2E}" type="sibTrans" cxnId="{6DFC88FC-5301-4491-9766-841185DA9AE3}">
      <dgm:prSet/>
      <dgm:spPr/>
      <dgm:t>
        <a:bodyPr/>
        <a:lstStyle/>
        <a:p>
          <a:endParaRPr lang="en-US"/>
        </a:p>
      </dgm:t>
    </dgm:pt>
    <dgm:pt modelId="{3BBA7CBC-5645-4E9F-B1C1-DFDE81B9A323}" type="pres">
      <dgm:prSet presAssocID="{903F34A8-5757-4CB4-A590-61DCDC9A7F0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C08EF6-5AB2-48E6-9AF8-4584FAD2DCF8}" type="pres">
      <dgm:prSet presAssocID="{A65778EA-0C0E-4BFE-904F-CA9245174D2D}" presName="circle1" presStyleLbl="node1" presStyleIdx="0" presStyleCnt="2" custLinFactNeighborX="2160" custLinFactNeighborY="-432"/>
      <dgm:spPr/>
    </dgm:pt>
    <dgm:pt modelId="{16FD3444-8167-4BD4-8B4B-891CF0D9A07A}" type="pres">
      <dgm:prSet presAssocID="{A65778EA-0C0E-4BFE-904F-CA9245174D2D}" presName="space" presStyleCnt="0"/>
      <dgm:spPr/>
    </dgm:pt>
    <dgm:pt modelId="{86133CC4-29A7-444F-A131-66FAD8842C15}" type="pres">
      <dgm:prSet presAssocID="{A65778EA-0C0E-4BFE-904F-CA9245174D2D}" presName="rect1" presStyleLbl="alignAcc1" presStyleIdx="0" presStyleCnt="2" custLinFactNeighborX="-5796"/>
      <dgm:spPr/>
      <dgm:t>
        <a:bodyPr/>
        <a:lstStyle/>
        <a:p>
          <a:endParaRPr lang="en-US"/>
        </a:p>
      </dgm:t>
    </dgm:pt>
    <dgm:pt modelId="{A401D8A1-E05C-4299-B980-D81C4CA2BA9B}" type="pres">
      <dgm:prSet presAssocID="{67454448-12CF-4B98-AE99-20942E3C404E}" presName="vertSpace2" presStyleLbl="node1" presStyleIdx="0" presStyleCnt="2"/>
      <dgm:spPr/>
    </dgm:pt>
    <dgm:pt modelId="{4A2EB293-F47C-49F3-8492-EB868A4355C4}" type="pres">
      <dgm:prSet presAssocID="{67454448-12CF-4B98-AE99-20942E3C404E}" presName="circle2" presStyleLbl="node1" presStyleIdx="1" presStyleCnt="2" custLinFactNeighborX="-28576"/>
      <dgm:spPr/>
    </dgm:pt>
    <dgm:pt modelId="{AB740150-9B1F-4904-9DFF-A8AFB5CED369}" type="pres">
      <dgm:prSet presAssocID="{67454448-12CF-4B98-AE99-20942E3C404E}" presName="rect2" presStyleLbl="alignAcc1" presStyleIdx="1" presStyleCnt="2" custLinFactNeighborX="-5796"/>
      <dgm:spPr/>
      <dgm:t>
        <a:bodyPr/>
        <a:lstStyle/>
        <a:p>
          <a:endParaRPr lang="en-US"/>
        </a:p>
      </dgm:t>
    </dgm:pt>
    <dgm:pt modelId="{509CAB89-04F3-41EF-BF47-83C0E87F4B41}" type="pres">
      <dgm:prSet presAssocID="{A65778EA-0C0E-4BFE-904F-CA9245174D2D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111EC-9156-4519-8BD3-6A7789A4EAD1}" type="pres">
      <dgm:prSet presAssocID="{67454448-12CF-4B98-AE99-20942E3C404E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8C4EC9-517C-4131-A423-83C6F5D3ACFE}" srcId="{903F34A8-5757-4CB4-A590-61DCDC9A7F07}" destId="{A65778EA-0C0E-4BFE-904F-CA9245174D2D}" srcOrd="0" destOrd="0" parTransId="{23AD3555-A28E-426F-B620-16C1D73D1682}" sibTransId="{8B019E87-A693-4960-B94F-80929866C96E}"/>
    <dgm:cxn modelId="{0E9D1B90-61DA-4301-9E39-6815987B28AB}" type="presOf" srcId="{903F34A8-5757-4CB4-A590-61DCDC9A7F07}" destId="{3BBA7CBC-5645-4E9F-B1C1-DFDE81B9A323}" srcOrd="0" destOrd="0" presId="urn:microsoft.com/office/officeart/2005/8/layout/target3"/>
    <dgm:cxn modelId="{E91D1D8A-AA4E-4EC6-90EA-E09A8ECE391C}" type="presOf" srcId="{67454448-12CF-4B98-AE99-20942E3C404E}" destId="{8AD111EC-9156-4519-8BD3-6A7789A4EAD1}" srcOrd="1" destOrd="0" presId="urn:microsoft.com/office/officeart/2005/8/layout/target3"/>
    <dgm:cxn modelId="{B488A49D-1B7A-44A3-9C53-A6FEF5C4A084}" type="presOf" srcId="{67454448-12CF-4B98-AE99-20942E3C404E}" destId="{AB740150-9B1F-4904-9DFF-A8AFB5CED369}" srcOrd="0" destOrd="0" presId="urn:microsoft.com/office/officeart/2005/8/layout/target3"/>
    <dgm:cxn modelId="{B2DCC7BB-63C2-418A-AF3B-6FD9B1BB5780}" type="presOf" srcId="{A65778EA-0C0E-4BFE-904F-CA9245174D2D}" destId="{509CAB89-04F3-41EF-BF47-83C0E87F4B41}" srcOrd="1" destOrd="0" presId="urn:microsoft.com/office/officeart/2005/8/layout/target3"/>
    <dgm:cxn modelId="{EBA5BBDA-68B7-4325-A976-79E9F35D5B5D}" type="presOf" srcId="{A65778EA-0C0E-4BFE-904F-CA9245174D2D}" destId="{86133CC4-29A7-444F-A131-66FAD8842C15}" srcOrd="0" destOrd="0" presId="urn:microsoft.com/office/officeart/2005/8/layout/target3"/>
    <dgm:cxn modelId="{6DFC88FC-5301-4491-9766-841185DA9AE3}" srcId="{903F34A8-5757-4CB4-A590-61DCDC9A7F07}" destId="{67454448-12CF-4B98-AE99-20942E3C404E}" srcOrd="1" destOrd="0" parTransId="{4F95411E-5710-4ADE-A717-F6C58ACC56DA}" sibTransId="{E2BDDF56-83C4-4C42-8F94-19BEE173BB2E}"/>
    <dgm:cxn modelId="{84558CD6-478A-47EB-BE71-376AEAD8A8B0}" type="presParOf" srcId="{3BBA7CBC-5645-4E9F-B1C1-DFDE81B9A323}" destId="{BDC08EF6-5AB2-48E6-9AF8-4584FAD2DCF8}" srcOrd="0" destOrd="0" presId="urn:microsoft.com/office/officeart/2005/8/layout/target3"/>
    <dgm:cxn modelId="{9E91307D-3F32-4BBC-A5F6-8356F64C1768}" type="presParOf" srcId="{3BBA7CBC-5645-4E9F-B1C1-DFDE81B9A323}" destId="{16FD3444-8167-4BD4-8B4B-891CF0D9A07A}" srcOrd="1" destOrd="0" presId="urn:microsoft.com/office/officeart/2005/8/layout/target3"/>
    <dgm:cxn modelId="{FA94FB37-C7D8-4717-AB54-1F675D443C42}" type="presParOf" srcId="{3BBA7CBC-5645-4E9F-B1C1-DFDE81B9A323}" destId="{86133CC4-29A7-444F-A131-66FAD8842C15}" srcOrd="2" destOrd="0" presId="urn:microsoft.com/office/officeart/2005/8/layout/target3"/>
    <dgm:cxn modelId="{D4881EAC-1035-45A9-A66E-B8ED12117053}" type="presParOf" srcId="{3BBA7CBC-5645-4E9F-B1C1-DFDE81B9A323}" destId="{A401D8A1-E05C-4299-B980-D81C4CA2BA9B}" srcOrd="3" destOrd="0" presId="urn:microsoft.com/office/officeart/2005/8/layout/target3"/>
    <dgm:cxn modelId="{C4974D55-2061-4569-BFD9-BB891D2F1217}" type="presParOf" srcId="{3BBA7CBC-5645-4E9F-B1C1-DFDE81B9A323}" destId="{4A2EB293-F47C-49F3-8492-EB868A4355C4}" srcOrd="4" destOrd="0" presId="urn:microsoft.com/office/officeart/2005/8/layout/target3"/>
    <dgm:cxn modelId="{57EBBD9B-CCC6-4F3D-B2CD-6E4755FCF62A}" type="presParOf" srcId="{3BBA7CBC-5645-4E9F-B1C1-DFDE81B9A323}" destId="{AB740150-9B1F-4904-9DFF-A8AFB5CED369}" srcOrd="5" destOrd="0" presId="urn:microsoft.com/office/officeart/2005/8/layout/target3"/>
    <dgm:cxn modelId="{F96F6055-F11E-4765-81D0-61B601476A9C}" type="presParOf" srcId="{3BBA7CBC-5645-4E9F-B1C1-DFDE81B9A323}" destId="{509CAB89-04F3-41EF-BF47-83C0E87F4B41}" srcOrd="6" destOrd="0" presId="urn:microsoft.com/office/officeart/2005/8/layout/target3"/>
    <dgm:cxn modelId="{09730901-4DEB-4190-B5E3-28276DDF48B5}" type="presParOf" srcId="{3BBA7CBC-5645-4E9F-B1C1-DFDE81B9A323}" destId="{8AD111EC-9156-4519-8BD3-6A7789A4EAD1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08EF6-5AB2-48E6-9AF8-4584FAD2DCF8}">
      <dsp:nvSpPr>
        <dsp:cNvPr id="0" name=""/>
        <dsp:cNvSpPr/>
      </dsp:nvSpPr>
      <dsp:spPr>
        <a:xfrm>
          <a:off x="47662" y="-9532"/>
          <a:ext cx="2206591" cy="220659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133CC4-29A7-444F-A131-66FAD8842C15}">
      <dsp:nvSpPr>
        <dsp:cNvPr id="0" name=""/>
        <dsp:cNvSpPr/>
      </dsp:nvSpPr>
      <dsp:spPr>
        <a:xfrm>
          <a:off x="661849" y="0"/>
          <a:ext cx="7616391" cy="22065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  <a:scene3d>
            <a:camera prst="orthographicFront"/>
            <a:lightRig rig="sunrise" dir="t"/>
          </a:scene3d>
          <a:sp3d extrusionH="57150">
            <a:bevelT w="38100" h="38100" prst="relaxedInset"/>
            <a:bevelB w="38100" h="38100" prst="relaxedInset"/>
          </a:sp3d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accent2">
                  <a:lumMod val="75000"/>
                </a:schemeClr>
              </a:solidFill>
            </a:rPr>
            <a:t>১। </a:t>
          </a:r>
          <a:r>
            <a:rPr lang="en-US" sz="2900" kern="1200" dirty="0" err="1" smtClean="0">
              <a:solidFill>
                <a:schemeClr val="accent2">
                  <a:lumMod val="75000"/>
                </a:schemeClr>
              </a:solidFill>
            </a:rPr>
            <a:t>একটি</a:t>
          </a:r>
          <a:r>
            <a:rPr lang="en-US" sz="2900" kern="1200" dirty="0" smtClean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bn-BD" sz="2900" kern="1200" dirty="0" smtClean="0">
              <a:solidFill>
                <a:schemeClr val="accent2">
                  <a:lumMod val="75000"/>
                </a:schemeClr>
              </a:solidFill>
            </a:rPr>
            <a:t>পানি </a:t>
          </a:r>
          <a:r>
            <a:rPr lang="bn-BD" sz="2900" kern="1200" dirty="0" smtClean="0">
              <a:solidFill>
                <a:schemeClr val="accent2">
                  <a:lumMod val="75000"/>
                </a:schemeClr>
              </a:solidFill>
            </a:rPr>
            <a:t>বাহিত রোগের ক্ষতিকর প্রভাব বর্ণনা করতে পারবে। </a:t>
          </a:r>
          <a:endParaRPr lang="en-US" sz="29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661849" y="0"/>
        <a:ext cx="7616391" cy="1048130"/>
      </dsp:txXfrm>
    </dsp:sp>
    <dsp:sp modelId="{4A2EB293-F47C-49F3-8492-EB868A4355C4}">
      <dsp:nvSpPr>
        <dsp:cNvPr id="0" name=""/>
        <dsp:cNvSpPr/>
      </dsp:nvSpPr>
      <dsp:spPr>
        <a:xfrm>
          <a:off x="279716" y="1048130"/>
          <a:ext cx="1048130" cy="104813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740150-9B1F-4904-9DFF-A8AFB5CED369}">
      <dsp:nvSpPr>
        <dsp:cNvPr id="0" name=""/>
        <dsp:cNvSpPr/>
      </dsp:nvSpPr>
      <dsp:spPr>
        <a:xfrm>
          <a:off x="661849" y="1048130"/>
          <a:ext cx="7616391" cy="10481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  <a:scene3d>
            <a:camera prst="orthographicFront"/>
            <a:lightRig rig="threePt" dir="t"/>
          </a:scene3d>
          <a:sp3d>
            <a:bevelB w="38100" h="38100" prst="relaxedInset"/>
          </a:sp3d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900" kern="1200" dirty="0" smtClean="0">
              <a:ln>
                <a:solidFill>
                  <a:schemeClr val="accent4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rPr>
            <a:t>২। </a:t>
          </a:r>
          <a:r>
            <a:rPr lang="en-US" sz="2900" kern="1200" dirty="0" err="1" smtClean="0">
              <a:solidFill>
                <a:schemeClr val="accent2">
                  <a:lumMod val="75000"/>
                </a:schemeClr>
              </a:solidFill>
            </a:rPr>
            <a:t>একটি</a:t>
          </a:r>
          <a:r>
            <a:rPr lang="en-US" sz="2900" kern="1200" dirty="0" smtClean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bn-BD" sz="2900" kern="1200" dirty="0" smtClean="0">
              <a:ln>
                <a:solidFill>
                  <a:schemeClr val="accent4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rPr>
            <a:t>পানি </a:t>
          </a:r>
          <a:r>
            <a:rPr lang="bn-BD" sz="2900" kern="1200" dirty="0" smtClean="0">
              <a:ln>
                <a:solidFill>
                  <a:schemeClr val="accent4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rPr>
            <a:t>বাহিত রোগ প্রতিরোধ সম্পর্কে বলতে পারবে। </a:t>
          </a:r>
          <a:endParaRPr lang="en-US" sz="2900" kern="1200" dirty="0">
            <a:ln>
              <a:solidFill>
                <a:schemeClr val="accent4"/>
              </a:solidFill>
            </a:ln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>
        <a:off x="661849" y="1048130"/>
        <a:ext cx="7616391" cy="1048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923F103-BC34-4FE4-A40E-EDDEECFDA5D0}" type="datetimeFigureOut">
              <a:rPr lang="en-US" smtClean="0"/>
              <a:pPr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89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73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744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502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211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24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473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246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36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64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196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96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738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537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13021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111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38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22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524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551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38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5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159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10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18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860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55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6550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27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575246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785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78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33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BE451C3-0FF4-47C4-B829-773ADF60F88C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7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5/17/2015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8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0" y="51528"/>
            <a:ext cx="11818663" cy="67134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5540" y="1821090"/>
            <a:ext cx="7299960" cy="3170099"/>
          </a:xfrm>
          <a:prstGeom prst="rect">
            <a:avLst/>
          </a:prstGeom>
          <a:noFill/>
          <a:effectLst>
            <a:outerShdw blurRad="50800" dist="38100" dir="16200000" rotWithShape="0">
              <a:schemeClr val="tx2">
                <a:lumMod val="40000"/>
                <a:lumOff val="6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bn-BD" sz="20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20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6680" y="167640"/>
            <a:ext cx="11917680" cy="6477000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16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497" y="227524"/>
            <a:ext cx="11676185" cy="6383215"/>
          </a:xfrm>
          <a:prstGeom prst="rect">
            <a:avLst/>
          </a:prstGeom>
          <a:noFill/>
          <a:ln w="288925" cmpd="sng">
            <a:solidFill>
              <a:schemeClr val="accent1">
                <a:lumMod val="40000"/>
                <a:lumOff val="60000"/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71725" y="685800"/>
            <a:ext cx="744855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যেভাবে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ডায়রিয়া প্রতিরোধ করা যায়ঃ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897" y="2094914"/>
            <a:ext cx="3238500" cy="107721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সবসময় নিরাপদ পানি পান করতে হবে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6750" y="1675814"/>
            <a:ext cx="3238500" cy="147732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খাবার পূর্বে ও মলমূত্র ত্যাগের পর সাবান ও পানি দিয়ে দুহাত ধুতে হবে।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4603" y="2070948"/>
            <a:ext cx="3238500" cy="107721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খাওয়ার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স্যালাইন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খাওয়াতে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49" y="3305445"/>
            <a:ext cx="3195907" cy="3152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9" y="3305445"/>
            <a:ext cx="2551468" cy="307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236" y="3364530"/>
            <a:ext cx="3231867" cy="28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71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497" y="227524"/>
            <a:ext cx="11676185" cy="6383215"/>
          </a:xfrm>
          <a:prstGeom prst="rect">
            <a:avLst/>
          </a:prstGeom>
          <a:noFill/>
          <a:ln w="288925" cmpd="sng">
            <a:solidFill>
              <a:schemeClr val="accent1">
                <a:lumMod val="40000"/>
                <a:lumOff val="60000"/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6000" y="5354052"/>
            <a:ext cx="101600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 err="1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কয়েকটি</a:t>
            </a:r>
            <a:r>
              <a:rPr lang="en-US" b="0" dirty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0" dirty="0" err="1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পানি</a:t>
            </a:r>
            <a:r>
              <a:rPr lang="en-US" b="0" dirty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0" dirty="0" err="1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বাহিত</a:t>
            </a:r>
            <a:r>
              <a:rPr lang="en-US" b="0" dirty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0" dirty="0" err="1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রোগের</a:t>
            </a:r>
            <a:r>
              <a:rPr lang="en-US" b="0" dirty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0" dirty="0" err="1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নাম</a:t>
            </a:r>
            <a:r>
              <a:rPr lang="en-US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0" dirty="0" err="1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চিন্তা</a:t>
            </a:r>
            <a:r>
              <a:rPr lang="en-US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0" dirty="0" err="1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করে</a:t>
            </a:r>
            <a:r>
              <a:rPr lang="en-US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0" dirty="0" err="1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নিজে</a:t>
            </a:r>
            <a:r>
              <a:rPr lang="en-US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0" dirty="0" err="1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নিজে</a:t>
            </a:r>
            <a:r>
              <a:rPr lang="en-US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0" dirty="0" err="1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বল</a:t>
            </a:r>
            <a:r>
              <a:rPr lang="en-US" b="0" dirty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।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7904" y="412184"/>
            <a:ext cx="433136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একক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কাজঃ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587" y="1693038"/>
            <a:ext cx="5080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42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497" y="227524"/>
            <a:ext cx="11676185" cy="6383215"/>
          </a:xfrm>
          <a:prstGeom prst="rect">
            <a:avLst/>
          </a:prstGeom>
          <a:noFill/>
          <a:ln w="288925" cmpd="sng">
            <a:solidFill>
              <a:schemeClr val="accent1">
                <a:lumMod val="40000"/>
                <a:lumOff val="60000"/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06619" y="5373827"/>
            <a:ext cx="9978762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bn-BD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ডায়রিয়ার ৩ টি </a:t>
            </a:r>
            <a:r>
              <a:rPr lang="bn-BD" b="0" dirty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ক্ষতিকর </a:t>
            </a:r>
            <a:r>
              <a:rPr lang="bn-BD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প্রভাব</a:t>
            </a:r>
            <a:r>
              <a:rPr lang="en-US" b="0" dirty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0" dirty="0" err="1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একে</a:t>
            </a:r>
            <a:r>
              <a:rPr lang="en-US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0" dirty="0" err="1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অপরের</a:t>
            </a:r>
            <a:r>
              <a:rPr lang="en-US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0" dirty="0" err="1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কাছে</a:t>
            </a:r>
            <a:r>
              <a:rPr lang="en-US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bn-BD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বল।</a:t>
            </a:r>
            <a:endParaRPr lang="en-US" b="0" dirty="0">
              <a:ln w="0"/>
              <a:solidFill>
                <a:schemeClr val="tx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7904" y="412184"/>
            <a:ext cx="433136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জোড়ায় কাজঃ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9" y="2088447"/>
            <a:ext cx="3324845" cy="2661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338" y="2266886"/>
            <a:ext cx="3477126" cy="2304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59" y="2034031"/>
            <a:ext cx="3900014" cy="2487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7302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497" y="227524"/>
            <a:ext cx="11676185" cy="6383215"/>
          </a:xfrm>
          <a:prstGeom prst="rect">
            <a:avLst/>
          </a:prstGeom>
          <a:noFill/>
          <a:ln w="288925" cmpd="sng">
            <a:solidFill>
              <a:schemeClr val="accent1">
                <a:lumMod val="40000"/>
                <a:lumOff val="60000"/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2369" y="5329988"/>
            <a:ext cx="1044341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bn-BD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ডায়রিয়া প্রতিরধের ৩ টি উপায় বল।</a:t>
            </a:r>
            <a:endParaRPr lang="en-US" b="0" dirty="0">
              <a:ln w="0"/>
              <a:solidFill>
                <a:schemeClr val="tx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7904" y="412184"/>
            <a:ext cx="433136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দলীয় কাজঃ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49" y="1753366"/>
            <a:ext cx="3195907" cy="31529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9" y="1753366"/>
            <a:ext cx="2551468" cy="3073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236" y="1812451"/>
            <a:ext cx="3231867" cy="28076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14005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497" y="227524"/>
            <a:ext cx="11676185" cy="6383215"/>
          </a:xfrm>
          <a:prstGeom prst="rect">
            <a:avLst/>
          </a:prstGeom>
          <a:noFill/>
          <a:ln w="288925" cmpd="sng">
            <a:solidFill>
              <a:schemeClr val="accent1">
                <a:lumMod val="40000"/>
                <a:lumOff val="60000"/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17904" y="412184"/>
            <a:ext cx="433136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মূল্যায়ন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6764" y="1927332"/>
            <a:ext cx="481874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বাহিত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রোগ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5513" y="2580360"/>
            <a:ext cx="160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en-US" sz="24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মাথা</a:t>
            </a:r>
            <a:r>
              <a:rPr lang="en-US" sz="24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ব্যাথা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618816" y="2580360"/>
            <a:ext cx="160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খ. </a:t>
            </a:r>
            <a:r>
              <a:rPr lang="en-US" sz="24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পেটে</a:t>
            </a:r>
            <a:r>
              <a:rPr lang="en-US" sz="24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ব্যাথা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85513" y="3185290"/>
            <a:ext cx="160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গ. </a:t>
            </a:r>
            <a:r>
              <a:rPr lang="en-US" sz="24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আমাশয়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618816" y="3198348"/>
            <a:ext cx="160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ঘ. </a:t>
            </a:r>
            <a:r>
              <a:rPr lang="en-US" sz="24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রক্তশুন্যতা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604407" y="831900"/>
            <a:ext cx="296214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উত্তর</a:t>
            </a:r>
            <a:r>
              <a:rPr lang="en-US" sz="2400" dirty="0" smtClean="0"/>
              <a:t> </a:t>
            </a:r>
            <a:r>
              <a:rPr lang="en-US" sz="2400" dirty="0" err="1" smtClean="0"/>
              <a:t>সঠিক</a:t>
            </a:r>
            <a:r>
              <a:rPr lang="en-US" sz="2400" dirty="0" smtClean="0"/>
              <a:t> </a:t>
            </a:r>
            <a:r>
              <a:rPr lang="en-US" sz="2400" dirty="0" err="1" smtClean="0"/>
              <a:t>হয়েছে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8487755" y="831900"/>
            <a:ext cx="296214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আবার</a:t>
            </a:r>
            <a:r>
              <a:rPr lang="en-US" sz="2400" dirty="0" smtClean="0"/>
              <a:t> </a:t>
            </a:r>
            <a:r>
              <a:rPr lang="en-US" sz="2400" dirty="0" err="1" smtClean="0"/>
              <a:t>চেষ্টা</a:t>
            </a:r>
            <a:r>
              <a:rPr lang="en-US" sz="2400" dirty="0" smtClean="0"/>
              <a:t> </a:t>
            </a:r>
            <a:r>
              <a:rPr lang="en-US" sz="2400" dirty="0" err="1" smtClean="0"/>
              <a:t>কর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83015" y="4067781"/>
            <a:ext cx="481874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ডায়রিয়া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প্রতিরোধের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৩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উপায়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31154" y="4067781"/>
            <a:ext cx="481874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দেখতে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এখানে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ক্লিক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করুন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9691" y="4997890"/>
            <a:ext cx="8576895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buAutoNum type="arabicPeriod"/>
            </a:pPr>
            <a:r>
              <a:rPr lang="bn-BD" sz="2800" b="1" dirty="0" smtClean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সবসময় </a:t>
            </a:r>
            <a:r>
              <a:rPr lang="bn-BD" sz="2800" b="1" dirty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নিরাপদ পানি পান করতে হবে </a:t>
            </a:r>
            <a:endParaRPr lang="en-US" sz="2800" b="1" dirty="0">
              <a:ln/>
              <a:solidFill>
                <a:schemeClr val="accent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bn-BD" sz="2800" b="1" dirty="0" smtClean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খাবার </a:t>
            </a:r>
            <a:r>
              <a:rPr lang="bn-BD" sz="2800" b="1" dirty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পূর্বে ও মলমূত্র ত্যাগের পর সাবান ও পানি দিয়ে দুহাত ধুতে হবে</a:t>
            </a:r>
            <a:r>
              <a:rPr lang="bn-BD" sz="2800" b="1" dirty="0" smtClean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b="1" dirty="0" smtClean="0">
              <a:ln/>
              <a:solidFill>
                <a:schemeClr val="accent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2800" b="1" dirty="0" smtClean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ঘন</a:t>
            </a:r>
            <a:r>
              <a:rPr lang="en-US" sz="2800" b="1" dirty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ঘন</a:t>
            </a:r>
            <a:r>
              <a:rPr lang="en-US" sz="2800" b="1" dirty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খাওয়ার</a:t>
            </a:r>
            <a:r>
              <a:rPr lang="en-US" sz="2800" b="1" dirty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স্যালাইন</a:t>
            </a:r>
            <a:r>
              <a:rPr lang="en-US" sz="2800" b="1" dirty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খাওয়াতে</a:t>
            </a:r>
            <a:r>
              <a:rPr lang="en-US" sz="2800" b="1" dirty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2800" b="1" dirty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  <a:p>
            <a:endParaRPr lang="en-US" b="1" dirty="0">
              <a:ln/>
              <a:solidFill>
                <a:schemeClr val="accent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b="1" dirty="0">
              <a:ln/>
              <a:solidFill>
                <a:schemeClr val="accent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87755" y="980643"/>
            <a:ext cx="296214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আবার</a:t>
            </a:r>
            <a:r>
              <a:rPr lang="en-US" sz="2400" dirty="0" smtClean="0"/>
              <a:t> </a:t>
            </a:r>
            <a:r>
              <a:rPr lang="en-US" sz="2400" dirty="0" err="1" smtClean="0"/>
              <a:t>চেষ্টা</a:t>
            </a:r>
            <a:r>
              <a:rPr lang="en-US" sz="2400" dirty="0" smtClean="0"/>
              <a:t> </a:t>
            </a:r>
            <a:r>
              <a:rPr lang="en-US" sz="2400" dirty="0" err="1" smtClean="0"/>
              <a:t>কর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487755" y="1111375"/>
            <a:ext cx="296214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আবার</a:t>
            </a:r>
            <a:r>
              <a:rPr lang="en-US" sz="2400" dirty="0" smtClean="0"/>
              <a:t> </a:t>
            </a:r>
            <a:r>
              <a:rPr lang="en-US" sz="2400" dirty="0" err="1" smtClean="0"/>
              <a:t>চেষ্টা</a:t>
            </a:r>
            <a:r>
              <a:rPr lang="en-US" sz="2400" dirty="0" smtClean="0"/>
              <a:t> </a:t>
            </a:r>
            <a:r>
              <a:rPr lang="en-US" sz="2400" dirty="0" err="1" smtClean="0"/>
              <a:t>কর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81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8" grpId="0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57" y="174008"/>
            <a:ext cx="5714286" cy="5688889"/>
          </a:xfrm>
          <a:prstGeom prst="rect">
            <a:avLst/>
          </a:prstGeom>
          <a:effectLst>
            <a:glow rad="127000">
              <a:schemeClr val="accent1">
                <a:lumMod val="20000"/>
                <a:lumOff val="80000"/>
                <a:alpha val="63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2401078" y="4958580"/>
            <a:ext cx="73898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5000" dirty="0" smtClean="0">
                <a:solidFill>
                  <a:schemeClr val="accent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15000" dirty="0">
              <a:solidFill>
                <a:schemeClr val="accent2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23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80080" y="1816771"/>
            <a:ext cx="6136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মুহাম্মদ আমিনুল ইসলাম</a:t>
            </a:r>
          </a:p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সহকারী শিক্ষক,</a:t>
            </a:r>
          </a:p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পশ্চিম পাকুরিয়া সরকারি প্রাথমিক বিদ্যালয়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67" y="108284"/>
            <a:ext cx="429028" cy="157613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bn-BD" sz="14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 পরিচিতি </a:t>
            </a:r>
            <a:endParaRPr lang="en-US" sz="14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1530" y="5245768"/>
            <a:ext cx="463973" cy="175661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bn-BD" sz="16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 </a:t>
            </a:r>
            <a:endParaRPr lang="en-US" sz="16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7530" y="3531269"/>
            <a:ext cx="61361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প্রাথমিক বিজ্ঞান</a:t>
            </a:r>
          </a:p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৪র্থ শ্রেণি </a:t>
            </a:r>
          </a:p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অধ্যায়ঃ ৫</a:t>
            </a:r>
          </a:p>
          <a:p>
            <a:pPr algn="ctr"/>
            <a:endParaRPr lang="bn-BD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447" y="227524"/>
            <a:ext cx="11676185" cy="6383215"/>
          </a:xfrm>
          <a:prstGeom prst="rect">
            <a:avLst/>
          </a:prstGeom>
          <a:noFill/>
          <a:ln w="288925" cmpd="sng">
            <a:solidFill>
              <a:schemeClr val="bg1"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3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03" y="575491"/>
            <a:ext cx="8532394" cy="5273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226447" y="227524"/>
            <a:ext cx="11676185" cy="6383215"/>
          </a:xfrm>
          <a:prstGeom prst="rect">
            <a:avLst/>
          </a:prstGeom>
          <a:noFill/>
          <a:ln w="288925" cmpd="sng">
            <a:solidFill>
              <a:schemeClr val="accent1">
                <a:lumMod val="40000"/>
                <a:lumOff val="60000"/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9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637877"/>
            <a:ext cx="2365829" cy="2574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18" y="789621"/>
            <a:ext cx="2135523" cy="2577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0" b="-367"/>
          <a:stretch/>
        </p:blipFill>
        <p:spPr>
          <a:xfrm>
            <a:off x="2786916" y="3366814"/>
            <a:ext cx="2755997" cy="2686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55" y="3440138"/>
            <a:ext cx="3071163" cy="2613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80343" y="7053929"/>
            <a:ext cx="708517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r>
              <a:rPr lang="bn-BD" sz="2800" dirty="0" smtClean="0"/>
              <a:t>	 </a:t>
            </a:r>
            <a:r>
              <a:rPr lang="bn-BD" sz="8000" dirty="0" smtClean="0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 বাহিত রোগ </a:t>
            </a:r>
            <a:endParaRPr lang="en-US" sz="8000" dirty="0">
              <a:solidFill>
                <a:schemeClr val="accent6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8711" y="891651"/>
            <a:ext cx="4049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আজকের পাঠ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447" y="227524"/>
            <a:ext cx="11676185" cy="6383215"/>
          </a:xfrm>
          <a:prstGeom prst="rect">
            <a:avLst/>
          </a:prstGeom>
          <a:noFill/>
          <a:ln w="288925" cmpd="sng">
            <a:solidFill>
              <a:schemeClr val="accent1">
                <a:lumMod val="40000"/>
                <a:lumOff val="60000"/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679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911 0.10301 L 0.03502 -0.754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-4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1514" y="1558490"/>
            <a:ext cx="4280033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/>
              <a:t>এই পাঠ শেষে শিক্ষার্থীরাঃ </a:t>
            </a:r>
            <a:endParaRPr lang="en-US" sz="24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33260033"/>
              </p:ext>
            </p:extLst>
          </p:nvPr>
        </p:nvGraphicFramePr>
        <p:xfrm>
          <a:off x="742529" y="2781700"/>
          <a:ext cx="8719687" cy="2206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/>
          <a:stretch/>
        </p:blipFill>
        <p:spPr>
          <a:xfrm>
            <a:off x="9616966" y="-35767"/>
            <a:ext cx="2575034" cy="69095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 w="288925" cmpd="sng">
            <a:solidFill>
              <a:schemeClr val="accent1">
                <a:lumMod val="40000"/>
                <a:lumOff val="60000"/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0117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93166" y="1926166"/>
            <a:ext cx="3005666" cy="3005666"/>
          </a:xfrm>
          <a:custGeom>
            <a:avLst/>
            <a:gdLst>
              <a:gd name="connsiteX0" fmla="*/ 0 w 3005666"/>
              <a:gd name="connsiteY0" fmla="*/ 1502833 h 3005666"/>
              <a:gd name="connsiteX1" fmla="*/ 1502833 w 3005666"/>
              <a:gd name="connsiteY1" fmla="*/ 0 h 3005666"/>
              <a:gd name="connsiteX2" fmla="*/ 3005666 w 3005666"/>
              <a:gd name="connsiteY2" fmla="*/ 1502833 h 3005666"/>
              <a:gd name="connsiteX3" fmla="*/ 1502833 w 3005666"/>
              <a:gd name="connsiteY3" fmla="*/ 3005666 h 3005666"/>
              <a:gd name="connsiteX4" fmla="*/ 0 w 3005666"/>
              <a:gd name="connsiteY4" fmla="*/ 1502833 h 300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6" h="3005666">
                <a:moveTo>
                  <a:pt x="0" y="1502833"/>
                </a:moveTo>
                <a:cubicBezTo>
                  <a:pt x="0" y="672841"/>
                  <a:pt x="672841" y="0"/>
                  <a:pt x="1502833" y="0"/>
                </a:cubicBezTo>
                <a:cubicBezTo>
                  <a:pt x="2332825" y="0"/>
                  <a:pt x="3005666" y="672841"/>
                  <a:pt x="3005666" y="1502833"/>
                </a:cubicBezTo>
                <a:cubicBezTo>
                  <a:pt x="3005666" y="2332825"/>
                  <a:pt x="2332825" y="3005666"/>
                  <a:pt x="1502833" y="3005666"/>
                </a:cubicBezTo>
                <a:cubicBezTo>
                  <a:pt x="672841" y="3005666"/>
                  <a:pt x="0" y="2332825"/>
                  <a:pt x="0" y="1502833"/>
                </a:cubicBezTo>
                <a:close/>
              </a:path>
            </a:pathLst>
          </a:custGeom>
          <a:effectLst>
            <a:glow rad="76200">
              <a:srgbClr val="FFFF00">
                <a:alpha val="60000"/>
              </a:srgbClr>
            </a:glo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02400" tIns="502400" rIns="502400" bIns="502400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900" kern="1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 বাহিত রোগ</a:t>
            </a:r>
            <a:endParaRPr lang="en-US" sz="4900" kern="1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344583" y="720202"/>
            <a:ext cx="1502833" cy="1502833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53105" tIns="253105" rIns="253105" bIns="253105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800" kern="1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ডায়রিয়া</a:t>
            </a:r>
            <a:endParaRPr lang="en-US" sz="2800" kern="1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301963" y="2677582"/>
            <a:ext cx="1502833" cy="1502833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53105" tIns="253105" rIns="253105" bIns="253105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600" kern="1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আমাশয়</a:t>
            </a:r>
            <a:r>
              <a:rPr lang="bn-BD" sz="2600" kern="1200" dirty="0" smtClean="0"/>
              <a:t> </a:t>
            </a:r>
            <a:endParaRPr lang="en-US" sz="2600" kern="1200" dirty="0"/>
          </a:p>
        </p:txBody>
      </p:sp>
      <p:sp>
        <p:nvSpPr>
          <p:cNvPr id="7" name="Freeform 6"/>
          <p:cNvSpPr/>
          <p:nvPr/>
        </p:nvSpPr>
        <p:spPr>
          <a:xfrm>
            <a:off x="5344583" y="4634963"/>
            <a:ext cx="1502833" cy="1502833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effectLst>
            <a:glow rad="101600">
              <a:srgbClr val="00B0F0">
                <a:alpha val="60000"/>
              </a:srgbClr>
            </a:glo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53105" tIns="253105" rIns="253105" bIns="253105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600" kern="1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টাইফয়েড</a:t>
            </a:r>
            <a:r>
              <a:rPr lang="bn-BD" sz="2600" kern="1200" dirty="0" smtClean="0"/>
              <a:t> </a:t>
            </a:r>
            <a:endParaRPr lang="en-US" sz="2600" kern="1200" dirty="0"/>
          </a:p>
        </p:txBody>
      </p:sp>
      <p:sp>
        <p:nvSpPr>
          <p:cNvPr id="8" name="Freeform 7"/>
          <p:cNvSpPr/>
          <p:nvPr/>
        </p:nvSpPr>
        <p:spPr>
          <a:xfrm>
            <a:off x="3387202" y="2677582"/>
            <a:ext cx="1502833" cy="1502833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rgbClr val="CC2AC8">
              <a:alpha val="50000"/>
            </a:srgb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60000"/>
              </a:schemeClr>
            </a:glow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53105" tIns="253105" rIns="253105" bIns="253105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জণ্ডিস</a:t>
            </a:r>
            <a:r>
              <a:rPr lang="en-US" sz="2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6447" y="227524"/>
            <a:ext cx="11676185" cy="6383215"/>
          </a:xfrm>
          <a:prstGeom prst="rect">
            <a:avLst/>
          </a:prstGeom>
          <a:noFill/>
          <a:ln w="288925" cmpd="sng">
            <a:solidFill>
              <a:schemeClr val="accent1">
                <a:lumMod val="40000"/>
                <a:lumOff val="60000"/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44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/>
          <p:cNvCxnSpPr/>
          <p:nvPr/>
        </p:nvCxnSpPr>
        <p:spPr>
          <a:xfrm>
            <a:off x="2526632" y="3382110"/>
            <a:ext cx="10948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711901" y="1282776"/>
            <a:ext cx="2217710" cy="150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654560" y="1443789"/>
            <a:ext cx="2198663" cy="1669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Diamond 22"/>
          <p:cNvSpPr/>
          <p:nvPr/>
        </p:nvSpPr>
        <p:spPr>
          <a:xfrm>
            <a:off x="505327" y="2372383"/>
            <a:ext cx="2021305" cy="2021305"/>
          </a:xfrm>
          <a:prstGeom prst="diamon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/>
          <p:cNvSpPr/>
          <p:nvPr/>
        </p:nvSpPr>
        <p:spPr>
          <a:xfrm>
            <a:off x="3621506" y="2698315"/>
            <a:ext cx="1369439" cy="1369439"/>
          </a:xfrm>
          <a:prstGeom prst="diamon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iamond 24"/>
          <p:cNvSpPr/>
          <p:nvPr/>
        </p:nvSpPr>
        <p:spPr>
          <a:xfrm>
            <a:off x="6517875" y="383935"/>
            <a:ext cx="1369439" cy="1369439"/>
          </a:xfrm>
          <a:prstGeom prst="diamon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/>
          <p:cNvSpPr/>
          <p:nvPr/>
        </p:nvSpPr>
        <p:spPr>
          <a:xfrm>
            <a:off x="6517875" y="1807515"/>
            <a:ext cx="1369439" cy="1369439"/>
          </a:xfrm>
          <a:prstGeom prst="diamon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6370260" y="4429783"/>
            <a:ext cx="1735783" cy="1735783"/>
          </a:xfrm>
          <a:prstGeom prst="diamon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9273105" y="2408478"/>
            <a:ext cx="2021305" cy="2021305"/>
          </a:xfrm>
          <a:prstGeom prst="diamon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22684" y="3121424"/>
            <a:ext cx="98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মলমূত্র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31783" y="3113647"/>
            <a:ext cx="1503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পানি বাহিত রোগ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57889" y="3120500"/>
            <a:ext cx="69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পানি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53223" y="2230624"/>
            <a:ext cx="722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হাত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3223" y="811131"/>
            <a:ext cx="690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খাদ্য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70260" y="5015612"/>
            <a:ext cx="1664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ফলমূল এবং শক-শবজি 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752474" y="2875547"/>
            <a:ext cx="2100749" cy="238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666441" y="3781107"/>
            <a:ext cx="1906004" cy="1342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543340" y="2875547"/>
            <a:ext cx="2174591" cy="119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640051" y="3958389"/>
            <a:ext cx="2165684" cy="938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45497" y="227524"/>
            <a:ext cx="11676185" cy="6383215"/>
          </a:xfrm>
          <a:prstGeom prst="rect">
            <a:avLst/>
          </a:prstGeom>
          <a:noFill/>
          <a:ln w="288925" cmpd="sng">
            <a:solidFill>
              <a:schemeClr val="accent1">
                <a:lumMod val="40000"/>
                <a:lumOff val="60000"/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97043" y="505323"/>
            <a:ext cx="50292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যেভাবে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পানি বাহিত রোগ ছড়ায়ঃ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293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497" y="227524"/>
            <a:ext cx="11676185" cy="6383215"/>
          </a:xfrm>
          <a:prstGeom prst="rect">
            <a:avLst/>
          </a:prstGeom>
          <a:noFill/>
          <a:ln w="288925" cmpd="sng">
            <a:solidFill>
              <a:schemeClr val="accent1">
                <a:lumMod val="40000"/>
                <a:lumOff val="60000"/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42325" y="1328206"/>
            <a:ext cx="7848599" cy="552979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bn-BD" sz="4400" b="1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381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পরিপাকতন্ত্রে ডায়রিয়ার ক্ষতিকর </a:t>
            </a:r>
            <a:r>
              <a:rPr lang="bn-BD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381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প্রভাব</a:t>
            </a:r>
            <a:endParaRPr lang="en-US" sz="4400" b="1" dirty="0"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38100">
                  <a:schemeClr val="accent4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396051"/>
              </p:ext>
            </p:extLst>
          </p:nvPr>
        </p:nvGraphicFramePr>
        <p:xfrm>
          <a:off x="7620000" y="2470150"/>
          <a:ext cx="2514600" cy="212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0" y="2470150"/>
                        <a:ext cx="2514600" cy="212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661047" y="2686050"/>
            <a:ext cx="41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Icon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টিতে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click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করুন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245826" y="2778383"/>
            <a:ext cx="2705100" cy="18466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06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429" y="1086051"/>
            <a:ext cx="1864895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bn-BD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ডায়রিয়াঃ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19612" y="1870732"/>
            <a:ext cx="2827421" cy="1215189"/>
            <a:chOff x="919612" y="1870732"/>
            <a:chExt cx="2827421" cy="1215189"/>
          </a:xfrm>
        </p:grpSpPr>
        <p:sp>
          <p:nvSpPr>
            <p:cNvPr id="3" name="Up Arrow Callout 2"/>
            <p:cNvSpPr/>
            <p:nvPr/>
          </p:nvSpPr>
          <p:spPr>
            <a:xfrm>
              <a:off x="919612" y="1870732"/>
              <a:ext cx="2827421" cy="1215189"/>
            </a:xfrm>
            <a:prstGeom prst="up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24901" y="2355591"/>
              <a:ext cx="2416844" cy="6463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bn-BD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ক্ষতিকর </a:t>
              </a:r>
              <a:r>
                <a:rPr lang="bn-BD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প্রভাবঃ 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30253" y="4870383"/>
            <a:ext cx="5895473" cy="1256097"/>
            <a:chOff x="5430253" y="4870383"/>
            <a:chExt cx="5895473" cy="1256097"/>
          </a:xfrm>
        </p:grpSpPr>
        <p:sp>
          <p:nvSpPr>
            <p:cNvPr id="5" name="Line Callout 2 4"/>
            <p:cNvSpPr/>
            <p:nvPr/>
          </p:nvSpPr>
          <p:spPr>
            <a:xfrm>
              <a:off x="5430253" y="4870383"/>
              <a:ext cx="5895473" cy="1256097"/>
            </a:xfrm>
            <a:prstGeom prst="borderCallout2">
              <a:avLst>
                <a:gd name="adj1" fmla="val 56362"/>
                <a:gd name="adj2" fmla="val -836"/>
                <a:gd name="adj3" fmla="val 18750"/>
                <a:gd name="adj4" fmla="val -16667"/>
                <a:gd name="adj5" fmla="val -137419"/>
                <a:gd name="adj6" fmla="val -4304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15000" y="5159728"/>
              <a:ext cx="5318759" cy="70788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bn-BD" sz="40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ঘনঘন পাতলা পায়খানা হয়। </a:t>
              </a:r>
              <a:endParaRPr lang="en-US" sz="40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53" y="820857"/>
            <a:ext cx="5895473" cy="376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03" y="500474"/>
            <a:ext cx="5895473" cy="3907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094151" y="4407735"/>
            <a:ext cx="6560456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পায়খানার সাথে  শরীর থেকে যথেষ্ট পানি ও লবণ বেরিয়ে যায়।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ফলে শরীর দুর্বল হয়ে পড়ে।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433" y="1177084"/>
            <a:ext cx="3324845" cy="26613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6447" y="227524"/>
            <a:ext cx="11676185" cy="6383215"/>
          </a:xfrm>
          <a:prstGeom prst="rect">
            <a:avLst/>
          </a:prstGeom>
          <a:noFill/>
          <a:ln w="288925" cmpd="sng">
            <a:solidFill>
              <a:schemeClr val="accent1">
                <a:lumMod val="40000"/>
                <a:lumOff val="60000"/>
                <a:alpha val="5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07" y="1355525"/>
            <a:ext cx="3477126" cy="2304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0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1399</TotalTime>
  <Words>250</Words>
  <Application>Microsoft Office PowerPoint</Application>
  <PresentationFormat>Widescreen</PresentationFormat>
  <Paragraphs>59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Century Gothic</vt:lpstr>
      <vt:lpstr>Trebuchet MS</vt:lpstr>
      <vt:lpstr>Vrinda</vt:lpstr>
      <vt:lpstr>Garamond</vt:lpstr>
      <vt:lpstr>Wingdings 3</vt:lpstr>
      <vt:lpstr>Arial</vt:lpstr>
      <vt:lpstr>NikoshBAN</vt:lpstr>
      <vt:lpstr>Ion Boardroom</vt:lpstr>
      <vt:lpstr>Organic</vt:lpstr>
      <vt:lpstr>Facet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shamim</dc:creator>
  <cp:lastModifiedBy>shubochon</cp:lastModifiedBy>
  <cp:revision>182</cp:revision>
  <dcterms:created xsi:type="dcterms:W3CDTF">2015-01-26T11:03:51Z</dcterms:created>
  <dcterms:modified xsi:type="dcterms:W3CDTF">2015-05-17T03:39:52Z</dcterms:modified>
</cp:coreProperties>
</file>