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59" r:id="rId5"/>
    <p:sldId id="260" r:id="rId6"/>
    <p:sldId id="261" r:id="rId7"/>
    <p:sldId id="270" r:id="rId8"/>
    <p:sldId id="262" r:id="rId9"/>
    <p:sldId id="271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25-Aug-13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25-Aug-13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25-Aug-13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25-Aug-13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25-Aug-13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25-Aug-13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25-Aug-13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25-Aug-13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8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449759"/>
            <a:ext cx="5943600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আজকের ক্লাসে সবাইকে স্বাগতম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371600"/>
            <a:ext cx="8077200" cy="50632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1371600"/>
            <a:ext cx="1676400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0200" y="2667000"/>
            <a:ext cx="5867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অর্থনৈতিক কার্যক্রম কী ? </a:t>
            </a:r>
          </a:p>
          <a:p>
            <a:pPr marL="514350" indent="-514350">
              <a:buAutoNum type="arabicParenR"/>
            </a:pP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অনানুষ্ঠানিক অর্থনৈতিক কার্যক্রমের উদাহরণ দাও।  </a:t>
            </a:r>
          </a:p>
          <a:p>
            <a:pPr marL="514350" indent="-514350">
              <a:buAutoNum type="arabicParenR"/>
            </a:pP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বাংলাদেশের অর্থনীতিতে অনানুষ্ঠানিক অর্থনৈতিক কার্যক্রমের ভূমিকা  বল।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>
            <a:off x="2743200" y="762000"/>
            <a:ext cx="4038600" cy="2438400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38200" y="3276600"/>
            <a:ext cx="7696200" cy="251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তোমার বাড়ির আশে পাশে যারা  অনানুষ্ঠানিক পেশায় জড়িত তাদের তালিকা তৈরী করে আনবে।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838200"/>
            <a:ext cx="281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 (1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133600"/>
            <a:ext cx="5791200" cy="35556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057400"/>
            <a:ext cx="5410200" cy="35394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মোহাম্মদ সাজ্জাদ হাসান মাহমুদ</a:t>
            </a:r>
          </a:p>
          <a:p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সরকারি কারিগরি উচ্চ বিদ্যালয়</a:t>
            </a:r>
          </a:p>
          <a:p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বেগমগঞ্জ, নোয়াখালী।</a:t>
            </a:r>
          </a:p>
          <a:p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মোবাইলঃ ০১৫৫৮৩৪৭৯৬০</a:t>
            </a: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Email-shmahmud10@gmail.com</a:t>
            </a:r>
            <a:endParaRPr lang="bn-BD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381000"/>
            <a:ext cx="4419600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শ্রেণিঃ ৭ম  </a:t>
            </a:r>
          </a:p>
          <a:p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বিষয়ঃ বাংলাদেশ ও বিশ্ব পরিচয়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3657600"/>
            <a:ext cx="2514600" cy="21758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447800"/>
            <a:ext cx="3108632" cy="213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 descr="images (23).jpg"/>
          <p:cNvPicPr>
            <a:picLocks noChangeAspect="1"/>
          </p:cNvPicPr>
          <p:nvPr/>
        </p:nvPicPr>
        <p:blipFill>
          <a:blip r:embed="rId4"/>
          <a:srcRect b="10638"/>
          <a:stretch>
            <a:fillRect/>
          </a:stretch>
        </p:blipFill>
        <p:spPr>
          <a:xfrm>
            <a:off x="5410200" y="1524000"/>
            <a:ext cx="3160485" cy="1981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3581400" y="59436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অর্থনৈতিক কার্যক্রম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304801"/>
            <a:ext cx="571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অর্থনৈতিক কার্যক্রম</a:t>
            </a:r>
            <a:endParaRPr lang="en-US" sz="4400" dirty="0" smtClean="0"/>
          </a:p>
          <a:p>
            <a:pPr algn="ctr"/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3124200" y="3733800"/>
            <a:ext cx="3048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5562600" y="3429000"/>
            <a:ext cx="381000" cy="228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83820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2133600"/>
            <a:ext cx="6858000" cy="397031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</a:p>
          <a:p>
            <a:pPr marL="514350" indent="-514350">
              <a:buAutoNum type="arabicParenR"/>
            </a:pP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অর্থনৈতিক কার্যক্রম কী তা বলতে পারবে;</a:t>
            </a:r>
          </a:p>
          <a:p>
            <a:pPr marL="514350" indent="-514350">
              <a:buAutoNum type="arabicParenR"/>
            </a:pP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অনানুষ্ঠানিক অর্থনৈতিক কার্যক্রম ব্যাখ্যা করতে পারবে; </a:t>
            </a:r>
          </a:p>
          <a:p>
            <a:pPr marL="514350" indent="-514350">
              <a:buAutoNum type="arabicParenR"/>
            </a:pP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বাংলাদেশের অর্থনীতিতে অনানুষ্ঠানিক অর্থনৈতিক কার্যক্রমের ভূমিকা ব্যাখ্যা করতে পারবে।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33400" y="8382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অর্থনৈতিক কার্যক্রম কী বল। 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4587895"/>
            <a:ext cx="4114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যে কোনো কাজ বা সেবা</a:t>
            </a:r>
          </a:p>
          <a:p>
            <a:pPr>
              <a:buFont typeface="Wingdings" pitchFamily="2" charset="2"/>
              <a:buChar char="q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অর্থনৈতিক মূল্য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1752600"/>
            <a:ext cx="2581275" cy="2590800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752600"/>
            <a:ext cx="26289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1c282b218b0a0e492acbe19c751da38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4953000"/>
            <a:ext cx="1450107" cy="109587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9" name="Picture 18" descr="images (1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3886200"/>
            <a:ext cx="1914524" cy="16603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6" name="Picture 15" descr="images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1524000"/>
            <a:ext cx="2581275" cy="17716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2" name="Picture 21" descr="images (2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9800" y="3962400"/>
            <a:ext cx="2476500" cy="18478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6" name="Rectangle 25"/>
          <p:cNvSpPr/>
          <p:nvPr/>
        </p:nvSpPr>
        <p:spPr>
          <a:xfrm>
            <a:off x="2590800" y="457200"/>
            <a:ext cx="4343400" cy="76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smtClean="0">
                <a:latin typeface="NikoshBAN" pitchFamily="2" charset="0"/>
                <a:cs typeface="NikoshBAN" pitchFamily="2" charset="0"/>
              </a:rPr>
              <a:t>অনানুষ্ঠানিক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অর্থনৈতিক কার্যক্রমের মাইন্ড ম্যাপিং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2971800" y="3201194"/>
            <a:ext cx="609600" cy="1219200"/>
            <a:chOff x="2971800" y="3124200"/>
            <a:chExt cx="609600" cy="1219200"/>
          </a:xfrm>
        </p:grpSpPr>
        <p:cxnSp>
          <p:nvCxnSpPr>
            <p:cNvPr id="28" name="Straight Arrow Connector 27"/>
            <p:cNvCxnSpPr/>
            <p:nvPr/>
          </p:nvCxnSpPr>
          <p:spPr>
            <a:xfrm rot="10800000" flipV="1">
              <a:off x="2971800" y="4039394"/>
              <a:ext cx="609600" cy="304006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10800000">
              <a:off x="3124200" y="3124200"/>
              <a:ext cx="457200" cy="305594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3505200" y="2896394"/>
            <a:ext cx="2590800" cy="2132806"/>
            <a:chOff x="3505200" y="2819400"/>
            <a:chExt cx="2590800" cy="2132806"/>
          </a:xfrm>
        </p:grpSpPr>
        <p:sp>
          <p:nvSpPr>
            <p:cNvPr id="20" name="Oval 19"/>
            <p:cNvSpPr/>
            <p:nvPr/>
          </p:nvSpPr>
          <p:spPr>
            <a:xfrm>
              <a:off x="3505200" y="2895600"/>
              <a:ext cx="1981200" cy="16002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24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অনানুষ্ঠানিক অর্থনৈতিক কার্যক্রম  </a:t>
              </a:r>
              <a:endParaRPr lang="en-US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4495800" y="2819400"/>
              <a:ext cx="1600200" cy="2132806"/>
              <a:chOff x="4495800" y="2819400"/>
              <a:chExt cx="1600200" cy="2132806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 rot="16200000" flipH="1">
                <a:off x="4305697" y="4685903"/>
                <a:ext cx="456406" cy="76200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>
                <a:off x="5334000" y="4115594"/>
                <a:ext cx="762000" cy="380206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 flipV="1">
                <a:off x="5257800" y="2819400"/>
                <a:ext cx="457200" cy="381794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0" name="TextBox 39"/>
          <p:cNvSpPr txBox="1"/>
          <p:nvPr/>
        </p:nvSpPr>
        <p:spPr>
          <a:xfrm>
            <a:off x="6553200" y="5791200"/>
            <a:ext cx="13716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মুরগী পালন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400800" y="3276600"/>
            <a:ext cx="12954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কৃষি কাজ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24000" y="5486400"/>
            <a:ext cx="13716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সেলাই কাজ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676400" y="3272135"/>
            <a:ext cx="12192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মাছ চাষ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886200" y="6019800"/>
            <a:ext cx="1487908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রিক্সা চালনা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990600" y="1447800"/>
            <a:ext cx="2590800" cy="1828800"/>
            <a:chOff x="228600" y="1126503"/>
            <a:chExt cx="3289562" cy="2438400"/>
          </a:xfrm>
        </p:grpSpPr>
        <p:pic>
          <p:nvPicPr>
            <p:cNvPr id="25" name="Picture 24" descr="images (21)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28600" y="1126503"/>
              <a:ext cx="3179091" cy="2420566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pic>
          <p:nvPicPr>
            <p:cNvPr id="23" name="Picture 22" descr="images (23)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28600" y="1219200"/>
              <a:ext cx="3289562" cy="2345703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-Point Star 3"/>
          <p:cNvSpPr/>
          <p:nvPr/>
        </p:nvSpPr>
        <p:spPr>
          <a:xfrm>
            <a:off x="1600200" y="381000"/>
            <a:ext cx="5867400" cy="3733800"/>
          </a:xfrm>
          <a:prstGeom prst="star6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মাইন্ড ম্যাপিং থেকে অনানুষ্ঠানিক অর্থনৈতিক কার্যক্রমের বৈশিষ্ট্য জোড়ায় আলোচনা করে লিখ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2895600" y="4267200"/>
            <a:ext cx="4011274" cy="1889220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অনানুষ্ঠানিক অর্থনৈতিক কার্যক্রমের বৈশিষ্ট্য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1524000" y="5410200"/>
            <a:ext cx="2133600" cy="914400"/>
          </a:xfrm>
          <a:prstGeom prst="round1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করের আওতায় আনা কঠিন</a:t>
            </a:r>
          </a:p>
        </p:txBody>
      </p:sp>
      <p:sp>
        <p:nvSpPr>
          <p:cNvPr id="7" name="Round Single Corner Rectangle 6"/>
          <p:cNvSpPr/>
          <p:nvPr/>
        </p:nvSpPr>
        <p:spPr>
          <a:xfrm>
            <a:off x="6096000" y="5410200"/>
            <a:ext cx="2133600" cy="914400"/>
          </a:xfrm>
          <a:prstGeom prst="round1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সরকার কর্তৃক নিয়ন্ত্রিত নয়।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 Single Corner Rectangle 7"/>
          <p:cNvSpPr/>
          <p:nvPr/>
        </p:nvSpPr>
        <p:spPr>
          <a:xfrm>
            <a:off x="3581400" y="4038600"/>
            <a:ext cx="2133600" cy="914400"/>
          </a:xfrm>
          <a:prstGeom prst="round1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মজুরী নির্ধারিত নেই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914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2514600"/>
            <a:ext cx="211455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228600"/>
            <a:ext cx="20478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4800600"/>
            <a:ext cx="1524000" cy="160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609600" y="1600200"/>
            <a:ext cx="6096000" cy="3962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তোমরা দুই বেঞ্চ মুখোমুখি হয়ে দল গঠন করে </a:t>
            </a:r>
          </a:p>
          <a:p>
            <a:pPr lvl="0" algn="ctr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একজন দলনেতা নির্বাচন কর। </a:t>
            </a:r>
          </a:p>
          <a:p>
            <a:pPr lvl="0" algn="ctr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দলে আলোচনা করে </a:t>
            </a:r>
          </a:p>
          <a:p>
            <a:pPr lvl="0"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বাংলাদেশের অর্থনীতিতে অনানুষ্ঠানিক অর্থনৈতিক কার্যক্রমের ভূমিকা</a:t>
            </a:r>
            <a:endParaRPr lang="en-US" sz="3200" dirty="0" smtClean="0">
              <a:solidFill>
                <a:prstClr val="black"/>
              </a:solidFill>
            </a:endParaRPr>
          </a:p>
          <a:p>
            <a:pPr lvl="0" algn="ctr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লিখ। </a:t>
            </a:r>
          </a:p>
          <a:p>
            <a:pPr lvl="0" algn="ctr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সময় ০৫ মিনিট।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324600" y="609600"/>
            <a:ext cx="2819400" cy="6858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বেকার সমস্যা সমাধান 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76200" y="685800"/>
            <a:ext cx="2971800" cy="6096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মৌলিক চাহিদা পূরণ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096000" y="5867400"/>
            <a:ext cx="2895600" cy="7620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অর্থনীতির চাকা সচল রাখা 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6200" y="5943600"/>
            <a:ext cx="2667000" cy="6858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উৎপাদন বৃদ্ধি 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pic>
        <p:nvPicPr>
          <p:cNvPr id="8" name="Picture 7" descr="images (2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038600"/>
            <a:ext cx="2466975" cy="18478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11" name="Group 10"/>
          <p:cNvGrpSpPr/>
          <p:nvPr/>
        </p:nvGrpSpPr>
        <p:grpSpPr>
          <a:xfrm>
            <a:off x="6781800" y="4343400"/>
            <a:ext cx="1739685" cy="1562100"/>
            <a:chOff x="6781800" y="4343400"/>
            <a:chExt cx="1739685" cy="1562100"/>
          </a:xfrm>
        </p:grpSpPr>
        <p:pic>
          <p:nvPicPr>
            <p:cNvPr id="9" name="Picture 8" descr="1c282b218b0a0e492acbe19c751da38f.jpg"/>
            <p:cNvPicPr>
              <a:picLocks noChangeAspect="1"/>
            </p:cNvPicPr>
            <p:nvPr/>
          </p:nvPicPr>
          <p:blipFill>
            <a:blip r:embed="rId3"/>
            <a:srcRect l="2941" t="43243" r="67647" b="9189"/>
            <a:stretch>
              <a:fillRect/>
            </a:stretch>
          </p:blipFill>
          <p:spPr>
            <a:xfrm>
              <a:off x="6781800" y="4343400"/>
              <a:ext cx="1600200" cy="1562100"/>
            </a:xfrm>
            <a:prstGeom prst="rect">
              <a:avLst/>
            </a:prstGeom>
          </p:spPr>
        </p:pic>
        <p:pic>
          <p:nvPicPr>
            <p:cNvPr id="10" name="Picture 9" descr="benamiblog_1196100552_1-BangladeshPNew-500Taka-(2000)-donatedth_f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391400" y="4343400"/>
              <a:ext cx="1130085" cy="533400"/>
            </a:xfrm>
            <a:prstGeom prst="rect">
              <a:avLst/>
            </a:prstGeom>
          </p:spPr>
        </p:pic>
      </p:grpSp>
      <p:pic>
        <p:nvPicPr>
          <p:cNvPr id="12" name="Picture 11" descr="images (1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1371600"/>
            <a:ext cx="2295525" cy="19907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12" descr="images (1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0" y="1295400"/>
            <a:ext cx="2419350" cy="18859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23" name="Group 22"/>
          <p:cNvGrpSpPr/>
          <p:nvPr/>
        </p:nvGrpSpPr>
        <p:grpSpPr>
          <a:xfrm>
            <a:off x="2286000" y="2438400"/>
            <a:ext cx="4800600" cy="2590800"/>
            <a:chOff x="2286000" y="2438400"/>
            <a:chExt cx="4800600" cy="2590800"/>
          </a:xfrm>
        </p:grpSpPr>
        <p:sp>
          <p:nvSpPr>
            <p:cNvPr id="2" name="Oval 1"/>
            <p:cNvSpPr/>
            <p:nvPr/>
          </p:nvSpPr>
          <p:spPr>
            <a:xfrm>
              <a:off x="2743200" y="2438400"/>
              <a:ext cx="3352800" cy="2362200"/>
            </a:xfrm>
            <a:prstGeom prst="ellipse">
              <a:avLst/>
            </a:prstGeom>
            <a:ln>
              <a:solidFill>
                <a:srgbClr val="00B0F0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bn-BD" sz="24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বাংলাদেশের অর্থনীতিতে অনানুষ্ঠানিক অর্থনৈতিক কার্যক্রমের ভূমিকা</a:t>
              </a:r>
              <a:endParaRPr lang="en-US" sz="2400" dirty="0" smtClean="0">
                <a:solidFill>
                  <a:prstClr val="black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5791200" y="4343400"/>
              <a:ext cx="1295400" cy="68580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>
              <a:off x="2514600" y="4191000"/>
              <a:ext cx="381000" cy="38100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10800000">
              <a:off x="2286000" y="2819400"/>
              <a:ext cx="533400" cy="38100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6019800" y="2895600"/>
              <a:ext cx="685800" cy="30480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779</TotalTime>
  <Words>207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csl</dc:creator>
  <cp:lastModifiedBy>Sajjad Hossain</cp:lastModifiedBy>
  <cp:revision>117</cp:revision>
  <dcterms:created xsi:type="dcterms:W3CDTF">2006-08-16T00:00:00Z</dcterms:created>
  <dcterms:modified xsi:type="dcterms:W3CDTF">2013-08-25T01:00:55Z</dcterms:modified>
</cp:coreProperties>
</file>