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7" r:id="rId3"/>
    <p:sldId id="259" r:id="rId4"/>
    <p:sldId id="264" r:id="rId5"/>
    <p:sldId id="258" r:id="rId6"/>
    <p:sldId id="256" r:id="rId7"/>
    <p:sldId id="269" r:id="rId8"/>
    <p:sldId id="260" r:id="rId9"/>
    <p:sldId id="266" r:id="rId10"/>
    <p:sldId id="268" r:id="rId11"/>
    <p:sldId id="270" r:id="rId12"/>
    <p:sldId id="271" r:id="rId13"/>
    <p:sldId id="272" r:id="rId14"/>
    <p:sldId id="273" r:id="rId15"/>
    <p:sldId id="274" r:id="rId16"/>
    <p:sldId id="276" r:id="rId17"/>
    <p:sldId id="279" r:id="rId18"/>
    <p:sldId id="280" r:id="rId19"/>
    <p:sldId id="278" r:id="rId20"/>
    <p:sldId id="267" r:id="rId21"/>
    <p:sldId id="281" r:id="rId22"/>
    <p:sldId id="282" r:id="rId23"/>
    <p:sldId id="283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33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368" autoAdjust="0"/>
    <p:restoredTop sz="94470" autoAdjust="0"/>
  </p:normalViewPr>
  <p:slideViewPr>
    <p:cSldViewPr>
      <p:cViewPr varScale="1">
        <p:scale>
          <a:sx n="98" d="100"/>
          <a:sy n="98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F997-31A1-47CF-BAA4-F00EE2F3A9E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C8C7-EBA2-4AD8-9146-0BE1C126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F997-31A1-47CF-BAA4-F00EE2F3A9E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C8C7-EBA2-4AD8-9146-0BE1C126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F997-31A1-47CF-BAA4-F00EE2F3A9E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C8C7-EBA2-4AD8-9146-0BE1C126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F997-31A1-47CF-BAA4-F00EE2F3A9E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C8C7-EBA2-4AD8-9146-0BE1C126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F997-31A1-47CF-BAA4-F00EE2F3A9E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C8C7-EBA2-4AD8-9146-0BE1C126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F997-31A1-47CF-BAA4-F00EE2F3A9E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C8C7-EBA2-4AD8-9146-0BE1C126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F997-31A1-47CF-BAA4-F00EE2F3A9E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C8C7-EBA2-4AD8-9146-0BE1C126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F997-31A1-47CF-BAA4-F00EE2F3A9E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C8C7-EBA2-4AD8-9146-0BE1C126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F997-31A1-47CF-BAA4-F00EE2F3A9E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C8C7-EBA2-4AD8-9146-0BE1C126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F997-31A1-47CF-BAA4-F00EE2F3A9E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C8C7-EBA2-4AD8-9146-0BE1C126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F997-31A1-47CF-BAA4-F00EE2F3A9E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07C8C7-EBA2-4AD8-9146-0BE1C12656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11F997-31A1-47CF-BAA4-F00EE2F3A9E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07C8C7-EBA2-4AD8-9146-0BE1C12656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20603">
            <a:off x="6156615" y="100779"/>
            <a:ext cx="3152775" cy="7576789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75094" flipH="1">
            <a:off x="-76160" y="206538"/>
            <a:ext cx="3612434" cy="7403579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7" name="TextBox 6"/>
          <p:cNvSpPr txBox="1"/>
          <p:nvPr/>
        </p:nvSpPr>
        <p:spPr>
          <a:xfrm rot="19582604">
            <a:off x="59339" y="464636"/>
            <a:ext cx="1633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Saiful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12755">
            <a:off x="7343968" y="513272"/>
            <a:ext cx="1756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Islam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8337" y="2209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WEL COME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Bine_Kirshno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end="25979.43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1243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916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0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39623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701319" y="2222360"/>
            <a:ext cx="3847809" cy="25564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2057400"/>
            <a:ext cx="381000" cy="381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155030" y="2590799"/>
            <a:ext cx="2968308" cy="183968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95615" y="3276599"/>
            <a:ext cx="304800" cy="3048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11" name="32-Point Star 10"/>
          <p:cNvSpPr/>
          <p:nvPr/>
        </p:nvSpPr>
        <p:spPr>
          <a:xfrm>
            <a:off x="4419601" y="3276599"/>
            <a:ext cx="457200" cy="457202"/>
          </a:xfrm>
          <a:prstGeom prst="star32">
            <a:avLst>
              <a:gd name="adj" fmla="val 406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86412" y="3581400"/>
            <a:ext cx="228600" cy="22536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75000">
                <a:srgbClr val="FF0000">
                  <a:lumMod val="88000"/>
                  <a:lumOff val="12000"/>
                </a:srgb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81400" y="2895600"/>
            <a:ext cx="2133600" cy="127233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09801" y="1828799"/>
            <a:ext cx="4800599" cy="32766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86200" y="4876799"/>
            <a:ext cx="286657" cy="304799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752600" y="1523999"/>
            <a:ext cx="5638800" cy="38862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219200" y="990599"/>
            <a:ext cx="6705600" cy="4953000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5800" y="533399"/>
            <a:ext cx="7696200" cy="58674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" y="190500"/>
            <a:ext cx="8686800" cy="6515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27631" y="3009901"/>
            <a:ext cx="457200" cy="419098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90600" y="3005501"/>
            <a:ext cx="457200" cy="41910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62500" y="6172200"/>
            <a:ext cx="342899" cy="342898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00387" y="64472"/>
            <a:ext cx="306590" cy="322387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13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213 C 0.00052 -0.07315 -0.04896 -0.11597 -0.11181 -0.11736 C -0.17847 -0.12292 -0.23091 -0.07315 -0.23108 -0.0213 C -0.23351 0.03148 -0.17813 0.06921 -0.11372 0.06921 C -0.04792 0.06921 0.00052 0.03032 0.00052 -0.0213 Z " pathEditMode="relative" rAng="16200000" ptsTypes="fffff">
                                      <p:cBhvr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1296 C 0.00295 0.08588 0.07431 0.14444 0.16337 0.14444 C 0.25208 0.14444 0.32431 0.08588 0.32361 0.0125 C 0.32431 -0.06088 0.25208 -0.12222 0.16215 -0.12222 C 0.07413 -0.11968 0.00278 -0.05949 0.00243 0.01296 Z " pathEditMode="relative" rAng="16200000" ptsTypes="fffff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3 2.22222E-6 C -0.10729 2.22222E-6 -0.20225 0.08333 -0.20225 0.18611 C -0.20225 0.28866 -0.10729 0.37222 0.00973 0.37222 C 0.12709 0.37222 0.22275 0.28866 0.22275 0.18611 C 0.22275 0.08333 0.12709 2.22222E-6 0.00973 2.22222E-6 Z " pathEditMode="relative" rAng="0" ptsTypes="fffff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88 0.0132 C 0.20816 0.01343 0.32553 -0.09467 0.32553 -0.22616 C 0.32605 -0.3588 0.20799 -0.46597 0.06388 -0.46597 C -0.08056 -0.46597 -0.19723 -0.35833 -0.19723 -0.22616 C -0.19723 -0.09421 -0.08073 0.01389 0.06388 0.0132 Z " pathEditMode="relative" rAng="0" ptsTypes="fffff">
                                      <p:cBhvr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0.03658 C 0.00643 -0.11851 -0.13142 -0.24421 -0.30173 -0.24629 C -0.47187 -0.24675 -0.60954 -0.11805 -0.61093 0.03681 C -0.61007 0.19283 -0.4717 0.31852 -0.30243 0.31852 C -0.13142 0.31852 0.00643 0.1926 0.00539 0.03658 Z " pathEditMode="relative" rAng="16200000" ptsTypes="fffff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3912 C 0.00105 0.23912 0.16441 0.39468 0.37066 0.39468 C 0.575 0.39468 0.73368 0.23935 0.73368 0.03889 C 0.73368 -0.15995 0.57275 -0.32014 0.36927 -0.32477 C 0.16545 -0.31991 0.00052 -0.16042 -0.00243 0.03912 Z " pathEditMode="relative" rAng="16200000" ptsTypes="fffff">
                                      <p:cBhvr>
                                        <p:cTn id="3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06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4 0.00648 C 0.1875 0.00787 0.37674 -0.18426 0.37674 -0.41944 C 0.37709 -0.65579 0.18768 -0.84699 -0.04444 -0.8456 C -0.27708 -0.84722 -0.4658 -0.65579 -0.4658 -0.41944 C -0.4658 -0.18426 -0.27725 0.00787 -0.04444 0.00648 Z " pathEditMode="relative" rAng="0" ptsTypes="fffff">
                                      <p:cBhvr>
                                        <p:cTn id="4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-0.00787 C -0.18402 -0.0088 -0.39531 0.20486 -0.39513 0.46944 C -0.39531 0.73102 -0.18385 0.94537 0.07778 0.94468 C 0.34046 0.94607 0.55313 0.73102 0.55504 0.46713 C 0.55313 0.20509 0.34046 -0.00648 0.07917 -0.00787 Z " pathEditMode="relative" rAng="0" ptsTypes="fffff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2" grpId="0" animBg="1"/>
      <p:bldP spid="16" grpId="0" animBg="1"/>
      <p:bldP spid="10" grpId="0" animBg="1"/>
      <p:bldP spid="15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971800" y="457200"/>
            <a:ext cx="3124200" cy="762000"/>
          </a:xfrm>
          <a:prstGeom prst="flowChartAlternateProcess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গতির শ্রেনিভাগ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4436" y="14478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গতিকে দু’ভাগে ভাগ করা হয়। যথা-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784081" y="4017336"/>
            <a:ext cx="2180492" cy="838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8577" y="4245936"/>
            <a:ext cx="2042547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</a:rPr>
              <a:t>আহ্নিক গতি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41881" y="3993274"/>
            <a:ext cx="2180492" cy="838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32940" y="4221874"/>
            <a:ext cx="1869423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</a:rPr>
              <a:t>বার্ষিক </a:t>
            </a:r>
            <a:r>
              <a:rPr lang="bn-BD" sz="2800" dirty="0">
                <a:solidFill>
                  <a:schemeClr val="bg1"/>
                </a:solidFill>
              </a:rPr>
              <a:t>গতি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39509" y="2484520"/>
            <a:ext cx="1295400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</a:rPr>
              <a:t>গতি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Left-Right-Up Arrow 13"/>
          <p:cNvSpPr/>
          <p:nvPr/>
        </p:nvSpPr>
        <p:spPr>
          <a:xfrm>
            <a:off x="3127332" y="3412826"/>
            <a:ext cx="2743200" cy="1290310"/>
          </a:xfrm>
          <a:prstGeom prst="leftRightUpArrow">
            <a:avLst>
              <a:gd name="adj1" fmla="val 10463"/>
              <a:gd name="adj2" fmla="val 25000"/>
              <a:gd name="adj3" fmla="val 25000"/>
            </a:avLst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779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/>
      <p:bldP spid="9" grpId="0" animBg="1"/>
      <p:bldP spid="10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369618"/>
            <a:ext cx="2780618" cy="2780618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715108" y="1207477"/>
            <a:ext cx="2409092" cy="762000"/>
          </a:xfrm>
          <a:prstGeom prst="flowChartAlternateProcess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bg1"/>
                </a:solidFill>
              </a:rPr>
              <a:t>আহ্নিক গতি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15108" y="3352800"/>
            <a:ext cx="7772400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2800" dirty="0" smtClean="0">
                <a:solidFill>
                  <a:srgbClr val="002060"/>
                </a:solidFill>
              </a:rPr>
              <a:t>পৃথিবী নিজ অক্ষে বা মেরুরেখায় পশ্চিম থেকে পূর্ব দিকে আবর্তন করছে। এভাবে একবার আবর্তন করতে পৃথিবীর সময় লাগে ২৩ ঘন্টা ৫৬ মিনিট ৪ সেকেন্ড। পৃথিবীর এই গতিকে বলে আহ্নিক গতি। 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03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0262" y="610198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</a:rPr>
              <a:t>আহ্নিক গতি থাকা সত্ত্বেও আমরা তা অনুভব করিনা কারন-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1766886"/>
            <a:ext cx="157795" cy="189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37136" y="1775954"/>
            <a:ext cx="7702063" cy="424384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066800" y="1828800"/>
            <a:ext cx="827357" cy="924435"/>
          </a:xfrm>
          <a:prstGeom prst="ellipse">
            <a:avLst/>
          </a:prstGeom>
          <a:solidFill>
            <a:srgbClr val="7030A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/>
              <a:t>১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5562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</a:rPr>
              <a:t>পৃথিবীর তুলনায় আমরা অনেক ক্ষুদ্র বলে পৃথিবীর আহ্নিক </a:t>
            </a:r>
            <a:r>
              <a:rPr lang="bn-BD" sz="2800" dirty="0">
                <a:solidFill>
                  <a:schemeClr val="accent6">
                    <a:lumMod val="50000"/>
                  </a:schemeClr>
                </a:solidFill>
              </a:rPr>
              <a:t>গতি থাকা সত্ত্বেও আমরা তা অনুভব করিনা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84287">
            <a:off x="6137297" y="1828877"/>
            <a:ext cx="273929" cy="2739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0315" y="1858917"/>
            <a:ext cx="225485" cy="1691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775954"/>
            <a:ext cx="53856" cy="13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537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1904999"/>
            <a:ext cx="1828800" cy="309489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201588" y="2836984"/>
            <a:ext cx="3211629" cy="2133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70878" y="685799"/>
            <a:ext cx="827357" cy="763995"/>
          </a:xfrm>
          <a:prstGeom prst="ellipse">
            <a:avLst/>
          </a:prstGeom>
          <a:solidFill>
            <a:srgbClr val="7030A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/>
              <a:t>২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333053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</a:rPr>
              <a:t>পৃথিবীর পার্শ্বে এমন কোন স্থির বস্তু নেই যা দেখে পৃথিবীর আহ্নিক </a:t>
            </a:r>
            <a:r>
              <a:rPr lang="bn-BD" sz="2800" dirty="0">
                <a:solidFill>
                  <a:schemeClr val="accent6">
                    <a:lumMod val="50000"/>
                  </a:schemeClr>
                </a:solidFill>
              </a:rPr>
              <a:t>গতি 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</a:rPr>
              <a:t>অনুভব করা যায়। যার কারনে </a:t>
            </a:r>
            <a:r>
              <a:rPr lang="bn-BD" sz="2800" dirty="0">
                <a:solidFill>
                  <a:schemeClr val="accent6">
                    <a:lumMod val="50000"/>
                  </a:schemeClr>
                </a:solidFill>
              </a:rPr>
              <a:t>আহ্নিক 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</a:rPr>
              <a:t>গতি থাকা সত্ত্বেও </a:t>
            </a:r>
            <a:r>
              <a:rPr lang="bn-BD" sz="2800" dirty="0">
                <a:solidFill>
                  <a:schemeClr val="accent6">
                    <a:lumMod val="50000"/>
                  </a:schemeClr>
                </a:solidFill>
              </a:rPr>
              <a:t>আমরা তা অনুভব করিনা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367392"/>
            <a:ext cx="1537607" cy="153760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9" t="10641" r="33586" b="22949"/>
          <a:stretch/>
        </p:blipFill>
        <p:spPr>
          <a:xfrm>
            <a:off x="615462" y="2971800"/>
            <a:ext cx="1533183" cy="14707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4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88290" y="1209805"/>
            <a:ext cx="827357" cy="763995"/>
          </a:xfrm>
          <a:prstGeom prst="ellipse">
            <a:avLst/>
          </a:prstGeom>
          <a:solidFill>
            <a:srgbClr val="7030A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/>
              <a:t>৩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04078" y="4038600"/>
            <a:ext cx="76800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2800" dirty="0">
                <a:solidFill>
                  <a:schemeClr val="accent6">
                    <a:lumMod val="50000"/>
                  </a:schemeClr>
                </a:solidFill>
              </a:rPr>
              <a:t>পৃথিবীর 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</a:rPr>
              <a:t>সকল স্থানের আবর্তন </a:t>
            </a:r>
            <a:r>
              <a:rPr lang="bn-BD" sz="2800" dirty="0">
                <a:solidFill>
                  <a:schemeClr val="accent6">
                    <a:lumMod val="50000"/>
                  </a:schemeClr>
                </a:solidFill>
              </a:rPr>
              <a:t>গতি 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</a:rPr>
              <a:t>সমান। যার </a:t>
            </a:r>
            <a:r>
              <a:rPr lang="bn-BD" sz="2800" dirty="0">
                <a:solidFill>
                  <a:schemeClr val="accent6">
                    <a:lumMod val="50000"/>
                  </a:schemeClr>
                </a:solidFill>
              </a:rPr>
              <a:t>কারনে আহ্নিক গতি থাকা সত্ত্বেও আমরা তা অনুভব করিনা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46" b="3439"/>
          <a:stretch/>
        </p:blipFill>
        <p:spPr>
          <a:xfrm rot="6641340">
            <a:off x="5252282" y="1231035"/>
            <a:ext cx="2209800" cy="2058557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53" r="3146" b="3753"/>
          <a:stretch/>
        </p:blipFill>
        <p:spPr>
          <a:xfrm rot="9808156">
            <a:off x="5948698" y="1177125"/>
            <a:ext cx="1936420" cy="1862481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46" b="3439"/>
          <a:stretch/>
        </p:blipFill>
        <p:spPr>
          <a:xfrm rot="3305132">
            <a:off x="5166479" y="1579279"/>
            <a:ext cx="1752599" cy="1632647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46" b="3439"/>
          <a:stretch/>
        </p:blipFill>
        <p:spPr>
          <a:xfrm rot="6680141" flipV="1">
            <a:off x="6284183" y="1394997"/>
            <a:ext cx="1810255" cy="1858306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46" b="3439"/>
          <a:stretch/>
        </p:blipFill>
        <p:spPr>
          <a:xfrm rot="20954858">
            <a:off x="5344639" y="1611979"/>
            <a:ext cx="2087046" cy="1944204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76706" y="1371600"/>
            <a:ext cx="3371682" cy="22399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46" b="3439"/>
          <a:stretch/>
        </p:blipFill>
        <p:spPr>
          <a:xfrm rot="20954858">
            <a:off x="5851620" y="1745973"/>
            <a:ext cx="2087046" cy="19442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78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90600" y="1223856"/>
            <a:ext cx="827357" cy="763995"/>
          </a:xfrm>
          <a:prstGeom prst="ellipse">
            <a:avLst/>
          </a:prstGeom>
          <a:solidFill>
            <a:srgbClr val="7030A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/>
              <a:t>৪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46" b="3439"/>
          <a:stretch/>
        </p:blipFill>
        <p:spPr>
          <a:xfrm rot="5560944">
            <a:off x="3468689" y="-332199"/>
            <a:ext cx="3672096" cy="5849726"/>
          </a:xfrm>
          <a:prstGeom prst="chord">
            <a:avLst>
              <a:gd name="adj1" fmla="val 3912953"/>
              <a:gd name="adj2" fmla="val 17280844"/>
            </a:avLst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1798689"/>
            <a:ext cx="304800" cy="4111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84287">
            <a:off x="6284620" y="1351082"/>
            <a:ext cx="547259" cy="547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8880" y="3015312"/>
            <a:ext cx="346120" cy="33748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25769" y="3581400"/>
            <a:ext cx="76800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</a:rPr>
              <a:t>ভূপৃষ্ঠে অবস্থানের কারণে মানুষ, জীবজন্তু, বায়ুমন্ডল প্রভৃতি পৃথিবীর সাথে একই গতিতে আবর্তন করছে। ফলে আহ্নিক </a:t>
            </a:r>
            <a:r>
              <a:rPr lang="bn-BD" sz="2800" dirty="0">
                <a:solidFill>
                  <a:schemeClr val="accent6">
                    <a:lumMod val="50000"/>
                  </a:schemeClr>
                </a:solidFill>
              </a:rPr>
              <a:t>গতি থাকা সত্ত্বেও আমরা তা অনুভব করিনা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01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762000"/>
            <a:ext cx="49401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আহ্নিক গতির ফলাফল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1320" y="3809310"/>
            <a:ext cx="478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</a:rPr>
              <a:t>পৃথিবীতে দিনরাত্রি সংঘটন</a:t>
            </a:r>
            <a:r>
              <a:rPr lang="en-US" sz="3200" b="1" dirty="0" smtClean="0">
                <a:solidFill>
                  <a:srgbClr val="002060"/>
                </a:solidFill>
              </a:rPr>
              <a:t>: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042664"/>
            <a:ext cx="2286000" cy="2286000"/>
          </a:xfrm>
          <a:prstGeom prst="ellipse">
            <a:avLst/>
          </a:prstGeom>
          <a:ln w="3175">
            <a:solidFill>
              <a:srgbClr val="FFC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58" r="14128" b="7256"/>
          <a:stretch/>
        </p:blipFill>
        <p:spPr>
          <a:xfrm>
            <a:off x="1447800" y="1684659"/>
            <a:ext cx="2057400" cy="1576740"/>
          </a:xfrm>
          <a:prstGeom prst="ellipse">
            <a:avLst/>
          </a:prstGeom>
        </p:spPr>
      </p:pic>
      <p:cxnSp>
        <p:nvCxnSpPr>
          <p:cNvPr id="10" name="Straight Arrow Connector 9"/>
          <p:cNvCxnSpPr>
            <a:stCxn id="6" idx="2"/>
          </p:cNvCxnSpPr>
          <p:nvPr/>
        </p:nvCxnSpPr>
        <p:spPr>
          <a:xfrm flipH="1" flipV="1">
            <a:off x="2667000" y="1684660"/>
            <a:ext cx="3505200" cy="501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</p:cNvCxnSpPr>
          <p:nvPr/>
        </p:nvCxnSpPr>
        <p:spPr>
          <a:xfrm flipH="1">
            <a:off x="2743200" y="2185664"/>
            <a:ext cx="3429000" cy="2873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 flipH="1">
            <a:off x="2781300" y="2185664"/>
            <a:ext cx="3390900" cy="844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</p:cNvCxnSpPr>
          <p:nvPr/>
        </p:nvCxnSpPr>
        <p:spPr>
          <a:xfrm flipH="1">
            <a:off x="2743200" y="2185664"/>
            <a:ext cx="3429000" cy="1070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232080" y="2185664"/>
            <a:ext cx="27877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47750" y="4578751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পর্যায়ক্রমে দিনরাত্রি সংঘটিত হওয়া পৃথিবীর আহ্নিক গতির একটি ফল।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0011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1600200"/>
            <a:ext cx="2286000" cy="2286000"/>
          </a:xfrm>
          <a:prstGeom prst="ellipse">
            <a:avLst/>
          </a:prstGeom>
          <a:ln w="3175">
            <a:solidFill>
              <a:srgbClr val="FFC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58" r="14128" b="7256"/>
          <a:stretch/>
        </p:blipFill>
        <p:spPr>
          <a:xfrm>
            <a:off x="1143000" y="2242195"/>
            <a:ext cx="2057400" cy="1576740"/>
          </a:xfrm>
          <a:prstGeom prst="ellipse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362200" y="2242196"/>
            <a:ext cx="3505200" cy="653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438400" y="3124200"/>
            <a:ext cx="3429000" cy="689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079680" y="3018842"/>
            <a:ext cx="27877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2000" y="762000"/>
            <a:ext cx="49401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তাপমাত্রার তারতম্যের সৃষ্টি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59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7162800" y="152400"/>
            <a:ext cx="1793631" cy="1752600"/>
          </a:xfrm>
          <a:prstGeom prst="star32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031" y="2362200"/>
            <a:ext cx="6096000" cy="4000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762000"/>
            <a:ext cx="49401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উদ্ভিদ ও প্রাণি জগতের সৃষ্টি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7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265369" y="-1288815"/>
            <a:ext cx="6858001" cy="94356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68540" y="2967335"/>
            <a:ext cx="60516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সবাইকে শুভেচ্ছা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068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990600" y="609600"/>
            <a:ext cx="2819400" cy="762000"/>
          </a:xfrm>
          <a:prstGeom prst="flowChartAlternateProcess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</a:rPr>
              <a:t>দলীয় কাজ</a:t>
            </a:r>
            <a:r>
              <a:rPr lang="en-US" sz="3600" dirty="0" smtClean="0">
                <a:solidFill>
                  <a:schemeClr val="bg1"/>
                </a:solidFill>
              </a:rPr>
              <a:t>:</a:t>
            </a:r>
            <a:endParaRPr lang="en-US" sz="3200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066800" y="1784838"/>
            <a:ext cx="1570892" cy="685800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</a:rPr>
              <a:t>দল-ক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6123" y="2667000"/>
            <a:ext cx="73034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2800" dirty="0">
                <a:solidFill>
                  <a:srgbClr val="002060"/>
                </a:solidFill>
              </a:rPr>
              <a:t>পৃথিবীর </a:t>
            </a:r>
            <a:r>
              <a:rPr lang="bn-BD" sz="2800" dirty="0" smtClean="0">
                <a:solidFill>
                  <a:srgbClr val="002060"/>
                </a:solidFill>
              </a:rPr>
              <a:t>আহ্নিক গতি </a:t>
            </a:r>
            <a:r>
              <a:rPr lang="bn-BD" sz="2800" dirty="0">
                <a:solidFill>
                  <a:srgbClr val="002060"/>
                </a:solidFill>
              </a:rPr>
              <a:t>থাকা সত্ত্বেও আমরা তা অনুভব করিনা কেন?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943708" y="4114800"/>
            <a:ext cx="1570892" cy="685800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</a:rPr>
              <a:t>দল-খ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3708" y="4953000"/>
            <a:ext cx="76668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2800" dirty="0">
                <a:solidFill>
                  <a:srgbClr val="002060"/>
                </a:solidFill>
              </a:rPr>
              <a:t>পৃথিবীর আহ্নিক </a:t>
            </a:r>
            <a:r>
              <a:rPr lang="bn-BD" sz="2800" dirty="0" smtClean="0">
                <a:solidFill>
                  <a:srgbClr val="002060"/>
                </a:solidFill>
              </a:rPr>
              <a:t>গতির তিনটি ফলাফল বর্ণনা কর।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39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722077" y="1752600"/>
            <a:ext cx="3371682" cy="2239929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990600" y="609600"/>
            <a:ext cx="2286000" cy="762000"/>
          </a:xfrm>
          <a:prstGeom prst="flowChartAlternateProcess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</a:rPr>
              <a:t>মূল্যায়ন</a:t>
            </a:r>
            <a:r>
              <a:rPr lang="en-US" sz="3600" dirty="0" smtClean="0">
                <a:solidFill>
                  <a:schemeClr val="bg1"/>
                </a:solidFill>
              </a:rPr>
              <a:t>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4340735"/>
            <a:ext cx="362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১। এটা কি গতি?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63624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2-Point Star 2"/>
          <p:cNvSpPr/>
          <p:nvPr/>
        </p:nvSpPr>
        <p:spPr>
          <a:xfrm>
            <a:off x="5474368" y="1282986"/>
            <a:ext cx="457200" cy="457202"/>
          </a:xfrm>
          <a:prstGeom prst="star32">
            <a:avLst>
              <a:gd name="adj" fmla="val 406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2300" y="1222131"/>
            <a:ext cx="381000" cy="381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78968" y="509954"/>
            <a:ext cx="3048000" cy="187931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3505200"/>
            <a:ext cx="362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২</a:t>
            </a:r>
            <a:r>
              <a:rPr lang="bn-BD" sz="2800" dirty="0" smtClean="0"/>
              <a:t>। এটা কি গতি?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3849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0532 C 0.00573 -0.07083 -0.06875 -0.12778 -0.16093 -0.12847 C -0.25034 -0.12847 -0.32448 -0.07037 -0.32448 0.00555 C -0.3243 0.08102 -0.25173 0.14097 -0.16111 0.1419 C -0.06909 0.14097 0.00573 0.08055 0.004 0.00532 Z " pathEditMode="relative" rAng="5400000" ptsTypes="fffff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212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81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782360"/>
            <a:ext cx="91657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kern="2000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ধন্যবাদ সবাইকে</a:t>
            </a:r>
            <a:endParaRPr lang="en-US" sz="9600" b="1" kern="2000" cap="none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04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28600"/>
            <a:ext cx="8610600" cy="6400799"/>
          </a:xfrm>
          <a:prstGeom prst="rect">
            <a:avLst/>
          </a:prstGeom>
        </p:spPr>
      </p:pic>
      <p:sp>
        <p:nvSpPr>
          <p:cNvPr id="4" name="Down Ribbon 3"/>
          <p:cNvSpPr/>
          <p:nvPr/>
        </p:nvSpPr>
        <p:spPr>
          <a:xfrm>
            <a:off x="1219200" y="914400"/>
            <a:ext cx="6858000" cy="1143000"/>
          </a:xfrm>
          <a:prstGeom prst="ribbon">
            <a:avLst>
              <a:gd name="adj1" fmla="val 16667"/>
              <a:gd name="adj2" fmla="val 61064"/>
            </a:avLst>
          </a:prstGeom>
          <a:solidFill>
            <a:schemeClr val="tx2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শিক্ষক পরিচিতি</a:t>
            </a:r>
            <a:endParaRPr lang="en-US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540573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57943">
            <a:off x="6462713" y="2181915"/>
            <a:ext cx="2009775" cy="46277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2667000"/>
            <a:ext cx="612379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এস, এম, সাইফুল </a:t>
            </a:r>
            <a:r>
              <a:rPr lang="bn-BD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ইসলাম</a:t>
            </a:r>
            <a:endParaRPr lang="en-US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সহকারী শিক্ষক (কম্পিউটার</a:t>
            </a:r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n-BD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পানিকাউরিয়া মাধ্যমিক </a:t>
            </a:r>
            <a:r>
              <a:rPr lang="bn-BD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বিদ্যালয়</a:t>
            </a:r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bn-BD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পানিকাউরিয়া, কলারোয়া, সাতক্ষীরা</a:t>
            </a:r>
            <a:r>
              <a:rPr lang="bn-BD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।</a:t>
            </a:r>
            <a:endParaRPr lang="en-US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bn-BD" sz="3600" dirty="0" smtClean="0">
                <a:solidFill>
                  <a:srgbClr val="FF0000"/>
                </a:solidFill>
              </a:rPr>
              <a:t>মোবাঃ </a:t>
            </a:r>
            <a:r>
              <a:rPr lang="bn-BD" sz="3600" dirty="0" smtClean="0">
                <a:solidFill>
                  <a:srgbClr val="FF0000"/>
                </a:solidFill>
              </a:rPr>
              <a:t>০১৭৩৪-৫৫৫৩৫১/০১৯২২-৩৭৫৬৫৮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44600" y="3280657"/>
            <a:ext cx="11384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3987225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44600" y="4734580"/>
            <a:ext cx="9460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12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0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828800" y="1066800"/>
            <a:ext cx="5791200" cy="990600"/>
          </a:xfrm>
          <a:prstGeom prst="ribbon">
            <a:avLst>
              <a:gd name="adj1" fmla="val 16667"/>
              <a:gd name="adj2" fmla="val 61086"/>
            </a:avLst>
          </a:prstGeom>
          <a:solidFill>
            <a:schemeClr val="tx2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</a:rPr>
              <a:t>শ্রেণী পরিচিতি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0500" y="2550128"/>
            <a:ext cx="586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</a:rPr>
              <a:t>শ্রেণি</a:t>
            </a:r>
            <a:r>
              <a:rPr lang="en-US" sz="3600" dirty="0" smtClean="0">
                <a:solidFill>
                  <a:srgbClr val="7030A0"/>
                </a:solidFill>
              </a:rPr>
              <a:t> 	</a:t>
            </a:r>
            <a:r>
              <a:rPr lang="bn-BD" sz="3600" dirty="0" smtClean="0">
                <a:solidFill>
                  <a:srgbClr val="7030A0"/>
                </a:solidFill>
              </a:rPr>
              <a:t> 	</a:t>
            </a:r>
            <a:r>
              <a:rPr lang="en-US" sz="3600" dirty="0" smtClean="0">
                <a:solidFill>
                  <a:srgbClr val="7030A0"/>
                </a:solidFill>
              </a:rPr>
              <a:t>	: </a:t>
            </a:r>
            <a:r>
              <a:rPr lang="bn-BD" sz="3600" dirty="0" smtClean="0">
                <a:solidFill>
                  <a:srgbClr val="7030A0"/>
                </a:solidFill>
              </a:rPr>
              <a:t>নবম/দশম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bn-BD" sz="3600" dirty="0" smtClean="0">
                <a:solidFill>
                  <a:srgbClr val="7030A0"/>
                </a:solidFill>
              </a:rPr>
              <a:t>বিষয়		 	</a:t>
            </a:r>
            <a:r>
              <a:rPr lang="en-US" sz="3600" dirty="0" smtClean="0">
                <a:solidFill>
                  <a:srgbClr val="7030A0"/>
                </a:solidFill>
              </a:rPr>
              <a:t>:</a:t>
            </a:r>
            <a:r>
              <a:rPr lang="bn-BD" sz="3600" dirty="0" smtClean="0">
                <a:solidFill>
                  <a:srgbClr val="7030A0"/>
                </a:solidFill>
              </a:rPr>
              <a:t> ভূগোল</a:t>
            </a:r>
            <a:r>
              <a:rPr lang="bn-BD" sz="3600" dirty="0" smtClean="0">
                <a:solidFill>
                  <a:srgbClr val="7030A0"/>
                </a:solidFill>
              </a:rPr>
              <a:t>।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bn-BD" sz="3600" dirty="0" smtClean="0">
                <a:solidFill>
                  <a:srgbClr val="7030A0"/>
                </a:solidFill>
              </a:rPr>
              <a:t>অধ্যায়	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bn-BD" sz="3600" dirty="0" smtClean="0">
                <a:solidFill>
                  <a:srgbClr val="7030A0"/>
                </a:solidFill>
              </a:rPr>
              <a:t>	</a:t>
            </a:r>
            <a:r>
              <a:rPr lang="en-US" sz="3600" dirty="0" smtClean="0">
                <a:solidFill>
                  <a:srgbClr val="7030A0"/>
                </a:solidFill>
              </a:rPr>
              <a:t>	: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dirty="0" smtClean="0">
                <a:solidFill>
                  <a:srgbClr val="7030A0"/>
                </a:solidFill>
              </a:rPr>
              <a:t>দ্বিতীয়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bn-BD" sz="3600" dirty="0" smtClean="0">
                <a:solidFill>
                  <a:srgbClr val="7030A0"/>
                </a:solidFill>
              </a:rPr>
              <a:t>আজকের পাঠ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bn-BD" sz="3600" dirty="0" smtClean="0">
                <a:solidFill>
                  <a:srgbClr val="7030A0"/>
                </a:solidFill>
              </a:rPr>
              <a:t>	</a:t>
            </a:r>
            <a:r>
              <a:rPr lang="en-US" sz="3600" dirty="0" smtClean="0">
                <a:solidFill>
                  <a:srgbClr val="7030A0"/>
                </a:solidFill>
              </a:rPr>
              <a:t>: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dirty="0" smtClean="0">
                <a:solidFill>
                  <a:srgbClr val="7030A0"/>
                </a:solidFill>
              </a:rPr>
              <a:t>পৃথিবীর </a:t>
            </a:r>
            <a:r>
              <a:rPr lang="bn-BD" sz="3600" dirty="0" smtClean="0">
                <a:solidFill>
                  <a:srgbClr val="7030A0"/>
                </a:solidFill>
              </a:rPr>
              <a:t>গতি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bn-BD" sz="3600" dirty="0" smtClean="0">
                <a:solidFill>
                  <a:srgbClr val="7030A0"/>
                </a:solidFill>
              </a:rPr>
              <a:t>সময়		</a:t>
            </a:r>
            <a:r>
              <a:rPr lang="en-US" sz="3600" dirty="0" smtClean="0">
                <a:solidFill>
                  <a:srgbClr val="7030A0"/>
                </a:solidFill>
              </a:rPr>
              <a:t>	:</a:t>
            </a:r>
            <a:r>
              <a:rPr lang="bn-BD" sz="3600" dirty="0" smtClean="0">
                <a:solidFill>
                  <a:srgbClr val="7030A0"/>
                </a:solidFill>
              </a:rPr>
              <a:t>৫০ মিনিট</a:t>
            </a:r>
            <a:r>
              <a:rPr lang="bn-BD" sz="3600" dirty="0" smtClean="0">
                <a:solidFill>
                  <a:srgbClr val="7030A0"/>
                </a:solidFill>
              </a:rPr>
              <a:t>।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bn-BD" sz="3600" dirty="0" smtClean="0">
                <a:solidFill>
                  <a:srgbClr val="7030A0"/>
                </a:solidFill>
              </a:rPr>
              <a:t>তারিখ		</a:t>
            </a:r>
            <a:r>
              <a:rPr lang="en-US" sz="3600" dirty="0" smtClean="0">
                <a:solidFill>
                  <a:srgbClr val="7030A0"/>
                </a:solidFill>
              </a:rPr>
              <a:t>	: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0500" y="5344180"/>
            <a:ext cx="638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04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19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3300"/>
                </a:solidFill>
              </a:rPr>
              <a:t>আজকের পাঠ শেষে শিক্ষার্থীরা-</a:t>
            </a:r>
            <a:endParaRPr lang="en-US" sz="2800" dirty="0">
              <a:solidFill>
                <a:srgbClr val="00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067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</a:rPr>
              <a:t>পৃথিবীর গতি কী? তা বলতে পারবে।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66778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2800" dirty="0">
                <a:solidFill>
                  <a:srgbClr val="002060"/>
                </a:solidFill>
              </a:rPr>
              <a:t>পৃথিবীর গতি থাকা সত্ত্বেও আমরা তা অনুভব করিনা </a:t>
            </a:r>
            <a:r>
              <a:rPr lang="bn-BD" sz="2800" dirty="0" smtClean="0">
                <a:solidFill>
                  <a:srgbClr val="002060"/>
                </a:solidFill>
              </a:rPr>
              <a:t>কেন?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bn-BD" sz="2800" dirty="0" smtClean="0">
                <a:solidFill>
                  <a:srgbClr val="002060"/>
                </a:solidFill>
              </a:rPr>
              <a:t>ব্যাখ্যা </a:t>
            </a:r>
            <a:r>
              <a:rPr lang="bn-BD" sz="2800" dirty="0">
                <a:solidFill>
                  <a:srgbClr val="002060"/>
                </a:solidFill>
              </a:rPr>
              <a:t>করতে পারবে।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115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solidFill>
                  <a:srgbClr val="002060"/>
                </a:solidFill>
              </a:rPr>
              <a:t>আহ্নিক গতির ফলাফল বিশ্লেষন করতে পারবে।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85800" y="2176790"/>
            <a:ext cx="457200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85800" y="2938790"/>
            <a:ext cx="457200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85800" y="3929390"/>
            <a:ext cx="457200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85800" y="5148590"/>
            <a:ext cx="457200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288038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solidFill>
                  <a:srgbClr val="002060"/>
                </a:solidFill>
              </a:rPr>
              <a:t>পৃথিবীর গতি কত প্রকার ও কী কী? বলতে পারবে।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90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46538" y="903982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</a:rPr>
              <a:t>এটা কিসের ছবি এবং </a:t>
            </a:r>
            <a:r>
              <a:rPr lang="bn-BD" sz="3200" dirty="0">
                <a:solidFill>
                  <a:srgbClr val="7030A0"/>
                </a:solidFill>
              </a:rPr>
              <a:t>কি করছে।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5138" y="53340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এটা একটি স্লাইডের ছবি এবং এটা ছুটছে।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5137" y="2219324"/>
            <a:ext cx="3335463" cy="2809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20" y="1622564"/>
            <a:ext cx="3380180" cy="37114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7226" y="804009"/>
            <a:ext cx="3619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এ লোকটা কি করছে?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45506" y="5562600"/>
            <a:ext cx="367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এই চলার ফলে কিসের সৃষ্টি হচ্ছে?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03617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2745" y="152400"/>
            <a:ext cx="3773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</a:rPr>
              <a:t>এটা কিসের ছবি এবং কি করছে।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9703" y="5601224"/>
            <a:ext cx="3829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এটা পৃথিবী গ্রহের ছবি এবং এটা ঘুরছে।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769" y="142111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27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97255" y="1398112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আজকের পাঠ-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990600" y="2209802"/>
            <a:ext cx="6442710" cy="1828800"/>
          </a:xfrm>
          <a:prstGeom prst="ellipse">
            <a:avLst/>
          </a:prstGeom>
          <a:solidFill>
            <a:srgbClr val="003300"/>
          </a:solidFill>
          <a:ln w="76200">
            <a:solidFill>
              <a:srgbClr val="FF0066"/>
            </a:solidFill>
          </a:ln>
          <a:effectLst>
            <a:glow rad="800100">
              <a:schemeClr val="accent1">
                <a:alpha val="66000"/>
              </a:schemeClr>
            </a:glow>
            <a:outerShdw sx="1000" sy="1000" algn="ctr" rotWithShape="0">
              <a:srgbClr val="000000"/>
            </a:outerShdw>
            <a:reflection dir="5400000" sy="-100000" algn="bl" rotWithShape="0"/>
            <a:softEdge rad="0"/>
          </a:effectLst>
          <a:scene3d>
            <a:camera prst="orthographicFront">
              <a:rot lat="0" lon="21299997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</a:rPr>
              <a:t>পৃথিবীর গতি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28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219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গতি কী</a:t>
            </a:r>
            <a:r>
              <a:rPr lang="en-US" sz="3200" dirty="0" smtClean="0"/>
              <a:t>: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472328"/>
            <a:ext cx="7772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2800" dirty="0" smtClean="0"/>
              <a:t>পৃথিবী গতিশীল। মাধ্যাকর্ষণ শক্তির দ্বারা নিয়ন্ত্রিত হয়ে পৃথিবী নির্দিষ্ট কক্ষপথে সূর্যের চারদিকে পরিক্রমন করছে। এছাড়া পৃথিবী নিজ অক্ষে সর্বদা আবর্তন করছে। </a:t>
            </a:r>
            <a:r>
              <a:rPr lang="bn-BD" sz="3200" dirty="0" smtClean="0"/>
              <a:t>পৃথিবী </a:t>
            </a:r>
            <a:r>
              <a:rPr lang="bn-BD" sz="3200" dirty="0"/>
              <a:t>নিজ অক্ষে </a:t>
            </a:r>
            <a:r>
              <a:rPr lang="bn-BD" sz="3200" dirty="0" smtClean="0"/>
              <a:t>আবর্তনের সাথে সাথে সূর্যকে পরিক্রমন করছে। এটিই </a:t>
            </a:r>
            <a:r>
              <a:rPr lang="bn-BD" sz="3200" dirty="0"/>
              <a:t>পৃথিবী </a:t>
            </a:r>
            <a:r>
              <a:rPr lang="bn-BD" sz="3200" dirty="0" smtClean="0"/>
              <a:t>গতি।</a:t>
            </a:r>
            <a:endParaRPr lang="en-US" sz="3200" dirty="0"/>
          </a:p>
        </p:txBody>
      </p:sp>
      <p:sp>
        <p:nvSpPr>
          <p:cNvPr id="7" name="32-Point Star 6"/>
          <p:cNvSpPr/>
          <p:nvPr/>
        </p:nvSpPr>
        <p:spPr>
          <a:xfrm>
            <a:off x="5474368" y="1282986"/>
            <a:ext cx="457200" cy="457202"/>
          </a:xfrm>
          <a:prstGeom prst="star32">
            <a:avLst>
              <a:gd name="adj" fmla="val 406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2300" y="1222131"/>
            <a:ext cx="381000" cy="381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178968" y="509954"/>
            <a:ext cx="3048000" cy="187931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269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0532 C 0.00573 -0.07083 -0.06875 -0.12778 -0.16093 -0.12847 C -0.25034 -0.12847 -0.32448 -0.07037 -0.32448 0.00555 C -0.3243 0.08102 -0.25173 0.14097 -0.16111 0.1419 C -0.06909 0.14097 0.00573 0.08055 0.004 0.00532 Z " pathEditMode="relative" rAng="5400000" ptsTypes="fffff">
                                      <p:cBhvr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7" grpId="1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1268</TotalTime>
  <Words>379</Words>
  <Application>Microsoft Office PowerPoint</Application>
  <PresentationFormat>On-screen Show (4:3)</PresentationFormat>
  <Paragraphs>67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Saiful Islam</cp:lastModifiedBy>
  <cp:revision>315</cp:revision>
  <dcterms:created xsi:type="dcterms:W3CDTF">2013-03-25T10:03:41Z</dcterms:created>
  <dcterms:modified xsi:type="dcterms:W3CDTF">2015-05-01T14:49:40Z</dcterms:modified>
</cp:coreProperties>
</file>