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8" r:id="rId7"/>
    <p:sldId id="269" r:id="rId8"/>
    <p:sldId id="270" r:id="rId9"/>
    <p:sldId id="267" r:id="rId10"/>
    <p:sldId id="278" r:id="rId11"/>
    <p:sldId id="280" r:id="rId12"/>
    <p:sldId id="279" r:id="rId13"/>
    <p:sldId id="271" r:id="rId14"/>
    <p:sldId id="281" r:id="rId15"/>
    <p:sldId id="273" r:id="rId16"/>
    <p:sldId id="274" r:id="rId17"/>
    <p:sldId id="275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132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1AAA28-16C7-4E22-88AE-13E44F7378FF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FEB7D21-C4F7-4E0A-9123-24F6500EF014}">
      <dgm:prSet phldrT="[Text]" custT="1"/>
      <dgm:spPr/>
      <dgm:t>
        <a:bodyPr/>
        <a:lstStyle/>
        <a:p>
          <a:r>
            <a:rPr lang="bn-BD" sz="2000" b="1" dirty="0" smtClean="0">
              <a:latin typeface="NikoshBAN" pitchFamily="2" charset="0"/>
              <a:cs typeface="NikoshBAN" pitchFamily="2" charset="0"/>
            </a:rPr>
            <a:t>জন্ম- ১৯৩৪ খ্রিষ্টাব্দে মতলব,চাদপুর জেলা।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AD2BEC8D-1F3F-469A-AC2D-B3FC933DFC92}" type="parTrans" cxnId="{F6A2FEB5-974C-4FFA-9914-5309699C4C4B}">
      <dgm:prSet/>
      <dgm:spPr/>
      <dgm:t>
        <a:bodyPr/>
        <a:lstStyle/>
        <a:p>
          <a:endParaRPr lang="en-US"/>
        </a:p>
      </dgm:t>
    </dgm:pt>
    <dgm:pt modelId="{468642EF-52E4-41B6-96E9-BFAA632E3A19}" type="sibTrans" cxnId="{F6A2FEB5-974C-4FFA-9914-5309699C4C4B}">
      <dgm:prSet custT="1"/>
      <dgm:spPr/>
      <dgm:t>
        <a:bodyPr/>
        <a:lstStyle/>
        <a:p>
          <a:endParaRPr lang="en-US" sz="2800"/>
        </a:p>
      </dgm:t>
    </dgm:pt>
    <dgm:pt modelId="{90AF9C2A-AE7B-4B9C-83EA-34AE9CD9FA2C}">
      <dgm:prSet phldrT="[Text]" custT="1"/>
      <dgm:spPr/>
      <dgm:t>
        <a:bodyPr/>
        <a:lstStyle/>
        <a:p>
          <a:r>
            <a:rPr lang="bn-BD" sz="2000" b="1" dirty="0" smtClean="0">
              <a:latin typeface="NikoshBAN" pitchFamily="2" charset="0"/>
              <a:cs typeface="NikoshBAN" pitchFamily="2" charset="0"/>
            </a:rPr>
            <a:t> গ্রন্থগূলোঃ নজরুল নির্দেশিকা, নজরুল –জীবনী, বাংলাভাষা আন্দোলন, শহীদ মিনার, ইত্যাদি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FA185BEB-9E94-452F-80DD-E861AB321E6C}" type="parTrans" cxnId="{E6C72CAF-D5C6-4B11-9DAC-665AAED2BB28}">
      <dgm:prSet/>
      <dgm:spPr/>
      <dgm:t>
        <a:bodyPr/>
        <a:lstStyle/>
        <a:p>
          <a:endParaRPr lang="en-US"/>
        </a:p>
      </dgm:t>
    </dgm:pt>
    <dgm:pt modelId="{906CAFB6-6834-48E7-AEAC-BDF25870B325}" type="sibTrans" cxnId="{E6C72CAF-D5C6-4B11-9DAC-665AAED2BB28}">
      <dgm:prSet custT="1"/>
      <dgm:spPr/>
      <dgm:t>
        <a:bodyPr/>
        <a:lstStyle/>
        <a:p>
          <a:endParaRPr lang="en-US" sz="2800"/>
        </a:p>
      </dgm:t>
    </dgm:pt>
    <dgm:pt modelId="{CCCAB213-510B-4BFB-9DFA-3FEF70FAD4B8}">
      <dgm:prSet phldrT="[Text]" custT="1"/>
      <dgm:spPr/>
      <dgm:t>
        <a:bodyPr/>
        <a:lstStyle/>
        <a:p>
          <a:r>
            <a:rPr lang="bn-BD" sz="1800" b="1" dirty="0" smtClean="0">
              <a:latin typeface="NikoshBAN" pitchFamily="2" charset="0"/>
              <a:cs typeface="NikoshBAN" pitchFamily="2" charset="0"/>
            </a:rPr>
            <a:t>গবেষণা ও প্রবন্ধ-সাহিত্যে অবদানের জন্য বাংলা একাডেমি ও নজরুলএকাডেমি পুরষ্কার পদক লাভ করেন।</a:t>
          </a:r>
          <a:endParaRPr lang="en-US" sz="1800" b="1" dirty="0">
            <a:latin typeface="NikoshBAN" pitchFamily="2" charset="0"/>
            <a:cs typeface="NikoshBAN" pitchFamily="2" charset="0"/>
          </a:endParaRPr>
        </a:p>
      </dgm:t>
    </dgm:pt>
    <dgm:pt modelId="{769034A4-F2CF-4D00-84F9-3CB4F157596B}" type="parTrans" cxnId="{9DEE79EC-D097-45C6-A23B-4111E59B9B1E}">
      <dgm:prSet/>
      <dgm:spPr/>
      <dgm:t>
        <a:bodyPr/>
        <a:lstStyle/>
        <a:p>
          <a:endParaRPr lang="en-US"/>
        </a:p>
      </dgm:t>
    </dgm:pt>
    <dgm:pt modelId="{AB6918FA-15BF-4DAC-AFDA-F113BF36F198}" type="sibTrans" cxnId="{9DEE79EC-D097-45C6-A23B-4111E59B9B1E}">
      <dgm:prSet custT="1"/>
      <dgm:spPr/>
      <dgm:t>
        <a:bodyPr/>
        <a:lstStyle/>
        <a:p>
          <a:endParaRPr lang="en-US" sz="2800"/>
        </a:p>
      </dgm:t>
    </dgm:pt>
    <dgm:pt modelId="{01202C4A-B19D-490E-B20C-860FFDA0BAE7}">
      <dgm:prSet phldrT="[Text]" custT="1"/>
      <dgm:spPr/>
      <dgm:t>
        <a:bodyPr/>
        <a:lstStyle/>
        <a:p>
          <a:r>
            <a:rPr lang="bn-BD" sz="2000" b="1" dirty="0" smtClean="0">
              <a:latin typeface="NikoshBAN" pitchFamily="2" charset="0"/>
              <a:cs typeface="NikoshBAN" pitchFamily="2" charset="0"/>
            </a:rPr>
            <a:t>তিনি ঢাকা বিশ্ববিদ্যালয়েয় বাংলা বিভাগের অধ্যাপক ছিলেন।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9881BFA8-2E26-4053-9BB5-98BA7F7F15F5}" type="parTrans" cxnId="{AF79D37A-C483-4779-9822-3A5D7179636B}">
      <dgm:prSet/>
      <dgm:spPr/>
      <dgm:t>
        <a:bodyPr/>
        <a:lstStyle/>
        <a:p>
          <a:endParaRPr lang="en-US"/>
        </a:p>
      </dgm:t>
    </dgm:pt>
    <dgm:pt modelId="{B64883C8-4B5E-415A-9637-84B707D7ABA3}" type="sibTrans" cxnId="{AF79D37A-C483-4779-9822-3A5D7179636B}">
      <dgm:prSet custT="1"/>
      <dgm:spPr/>
      <dgm:t>
        <a:bodyPr/>
        <a:lstStyle/>
        <a:p>
          <a:endParaRPr lang="en-US" sz="2800"/>
        </a:p>
      </dgm:t>
    </dgm:pt>
    <dgm:pt modelId="{E3AE5657-245E-44AF-B41C-81AB8D3ED9E2}" type="pres">
      <dgm:prSet presAssocID="{121AAA28-16C7-4E22-88AE-13E44F7378F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D40BED-D72B-421B-8ECA-901D555AA71A}" type="pres">
      <dgm:prSet presAssocID="{2FEB7D21-C4F7-4E0A-9123-24F6500EF01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AEAC4-9195-410B-A5C8-FD5036A8182C}" type="pres">
      <dgm:prSet presAssocID="{468642EF-52E4-41B6-96E9-BFAA632E3A19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371FB04-D4D4-416F-86D0-6738E424A5CD}" type="pres">
      <dgm:prSet presAssocID="{468642EF-52E4-41B6-96E9-BFAA632E3A1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87357A9-4AE9-45C9-A5AB-C39FD66FAEE5}" type="pres">
      <dgm:prSet presAssocID="{90AF9C2A-AE7B-4B9C-83EA-34AE9CD9FA2C}" presName="node" presStyleLbl="node1" presStyleIdx="1" presStyleCnt="4" custRadScaleRad="102559" custRadScaleInc="-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76035-9AB5-4B65-9A79-21CB24222F14}" type="pres">
      <dgm:prSet presAssocID="{906CAFB6-6834-48E7-AEAC-BDF25870B32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05DCBD4-BD51-4B9C-8144-C98F511A238E}" type="pres">
      <dgm:prSet presAssocID="{906CAFB6-6834-48E7-AEAC-BDF25870B32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084F0704-75E5-40F9-B50F-10F3EB7055D8}" type="pres">
      <dgm:prSet presAssocID="{CCCAB213-510B-4BFB-9DFA-3FEF70FAD4B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88245-F755-414C-9AAD-CA8261C916F0}" type="pres">
      <dgm:prSet presAssocID="{AB6918FA-15BF-4DAC-AFDA-F113BF36F19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7593639-8B3D-40A1-888E-BCBB00EC3A80}" type="pres">
      <dgm:prSet presAssocID="{AB6918FA-15BF-4DAC-AFDA-F113BF36F19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EABAF6FC-5044-4741-AF18-F77B93A6A069}" type="pres">
      <dgm:prSet presAssocID="{01202C4A-B19D-490E-B20C-860FFDA0BAE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438584-68A4-4F51-BB5A-CB942A2A4436}" type="pres">
      <dgm:prSet presAssocID="{B64883C8-4B5E-415A-9637-84B707D7ABA3}" presName="sibTrans" presStyleLbl="sibTrans2D1" presStyleIdx="3" presStyleCnt="4"/>
      <dgm:spPr/>
      <dgm:t>
        <a:bodyPr/>
        <a:lstStyle/>
        <a:p>
          <a:endParaRPr lang="en-US"/>
        </a:p>
      </dgm:t>
    </dgm:pt>
    <dgm:pt modelId="{90228CF1-148E-4AD6-9FE8-BB7830315349}" type="pres">
      <dgm:prSet presAssocID="{B64883C8-4B5E-415A-9637-84B707D7ABA3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F3483381-9C2D-4839-97E6-9DA630588C45}" type="presOf" srcId="{906CAFB6-6834-48E7-AEAC-BDF25870B325}" destId="{DED76035-9AB5-4B65-9A79-21CB24222F14}" srcOrd="0" destOrd="0" presId="urn:microsoft.com/office/officeart/2005/8/layout/cycle2"/>
    <dgm:cxn modelId="{0B0B9822-8AB9-4C19-9A83-5C966FCBA808}" type="presOf" srcId="{121AAA28-16C7-4E22-88AE-13E44F7378FF}" destId="{E3AE5657-245E-44AF-B41C-81AB8D3ED9E2}" srcOrd="0" destOrd="0" presId="urn:microsoft.com/office/officeart/2005/8/layout/cycle2"/>
    <dgm:cxn modelId="{9DEE79EC-D097-45C6-A23B-4111E59B9B1E}" srcId="{121AAA28-16C7-4E22-88AE-13E44F7378FF}" destId="{CCCAB213-510B-4BFB-9DFA-3FEF70FAD4B8}" srcOrd="2" destOrd="0" parTransId="{769034A4-F2CF-4D00-84F9-3CB4F157596B}" sibTransId="{AB6918FA-15BF-4DAC-AFDA-F113BF36F198}"/>
    <dgm:cxn modelId="{E6C72CAF-D5C6-4B11-9DAC-665AAED2BB28}" srcId="{121AAA28-16C7-4E22-88AE-13E44F7378FF}" destId="{90AF9C2A-AE7B-4B9C-83EA-34AE9CD9FA2C}" srcOrd="1" destOrd="0" parTransId="{FA185BEB-9E94-452F-80DD-E861AB321E6C}" sibTransId="{906CAFB6-6834-48E7-AEAC-BDF25870B325}"/>
    <dgm:cxn modelId="{1ADDA126-B9CB-4802-9C59-ABE8BA5CED2B}" type="presOf" srcId="{90AF9C2A-AE7B-4B9C-83EA-34AE9CD9FA2C}" destId="{087357A9-4AE9-45C9-A5AB-C39FD66FAEE5}" srcOrd="0" destOrd="0" presId="urn:microsoft.com/office/officeart/2005/8/layout/cycle2"/>
    <dgm:cxn modelId="{293D141E-D639-4E5A-AA08-7C054B1968E4}" type="presOf" srcId="{B64883C8-4B5E-415A-9637-84B707D7ABA3}" destId="{90228CF1-148E-4AD6-9FE8-BB7830315349}" srcOrd="1" destOrd="0" presId="urn:microsoft.com/office/officeart/2005/8/layout/cycle2"/>
    <dgm:cxn modelId="{F6A2FEB5-974C-4FFA-9914-5309699C4C4B}" srcId="{121AAA28-16C7-4E22-88AE-13E44F7378FF}" destId="{2FEB7D21-C4F7-4E0A-9123-24F6500EF014}" srcOrd="0" destOrd="0" parTransId="{AD2BEC8D-1F3F-469A-AC2D-B3FC933DFC92}" sibTransId="{468642EF-52E4-41B6-96E9-BFAA632E3A19}"/>
    <dgm:cxn modelId="{28C5377E-714B-4B01-8B98-9F708875C6FF}" type="presOf" srcId="{CCCAB213-510B-4BFB-9DFA-3FEF70FAD4B8}" destId="{084F0704-75E5-40F9-B50F-10F3EB7055D8}" srcOrd="0" destOrd="0" presId="urn:microsoft.com/office/officeart/2005/8/layout/cycle2"/>
    <dgm:cxn modelId="{A2EC2E18-E722-4B4B-BF35-0E90588F4D28}" type="presOf" srcId="{B64883C8-4B5E-415A-9637-84B707D7ABA3}" destId="{89438584-68A4-4F51-BB5A-CB942A2A4436}" srcOrd="0" destOrd="0" presId="urn:microsoft.com/office/officeart/2005/8/layout/cycle2"/>
    <dgm:cxn modelId="{E22C75E6-65DD-4C45-8D5B-B6520022B0D1}" type="presOf" srcId="{01202C4A-B19D-490E-B20C-860FFDA0BAE7}" destId="{EABAF6FC-5044-4741-AF18-F77B93A6A069}" srcOrd="0" destOrd="0" presId="urn:microsoft.com/office/officeart/2005/8/layout/cycle2"/>
    <dgm:cxn modelId="{77D9CE20-85F3-41F8-A963-00F95D01D467}" type="presOf" srcId="{AB6918FA-15BF-4DAC-AFDA-F113BF36F198}" destId="{49388245-F755-414C-9AAD-CA8261C916F0}" srcOrd="0" destOrd="0" presId="urn:microsoft.com/office/officeart/2005/8/layout/cycle2"/>
    <dgm:cxn modelId="{736B7D10-A60C-45F6-B45F-1E0929700C85}" type="presOf" srcId="{906CAFB6-6834-48E7-AEAC-BDF25870B325}" destId="{105DCBD4-BD51-4B9C-8144-C98F511A238E}" srcOrd="1" destOrd="0" presId="urn:microsoft.com/office/officeart/2005/8/layout/cycle2"/>
    <dgm:cxn modelId="{21099C4F-16C1-42B9-B3E1-BEFAE5920D33}" type="presOf" srcId="{468642EF-52E4-41B6-96E9-BFAA632E3A19}" destId="{7371FB04-D4D4-416F-86D0-6738E424A5CD}" srcOrd="1" destOrd="0" presId="urn:microsoft.com/office/officeart/2005/8/layout/cycle2"/>
    <dgm:cxn modelId="{AF79D37A-C483-4779-9822-3A5D7179636B}" srcId="{121AAA28-16C7-4E22-88AE-13E44F7378FF}" destId="{01202C4A-B19D-490E-B20C-860FFDA0BAE7}" srcOrd="3" destOrd="0" parTransId="{9881BFA8-2E26-4053-9BB5-98BA7F7F15F5}" sibTransId="{B64883C8-4B5E-415A-9637-84B707D7ABA3}"/>
    <dgm:cxn modelId="{4A216E6E-2B16-45DE-BCEC-67E6E57600DC}" type="presOf" srcId="{468642EF-52E4-41B6-96E9-BFAA632E3A19}" destId="{C1EAEAC4-9195-410B-A5C8-FD5036A8182C}" srcOrd="0" destOrd="0" presId="urn:microsoft.com/office/officeart/2005/8/layout/cycle2"/>
    <dgm:cxn modelId="{A4D43BDF-7D93-4D36-9DD9-DB0E2EEF38D7}" type="presOf" srcId="{2FEB7D21-C4F7-4E0A-9123-24F6500EF014}" destId="{70D40BED-D72B-421B-8ECA-901D555AA71A}" srcOrd="0" destOrd="0" presId="urn:microsoft.com/office/officeart/2005/8/layout/cycle2"/>
    <dgm:cxn modelId="{B1D305A4-6405-4CC0-800C-124071E8B26C}" type="presOf" srcId="{AB6918FA-15BF-4DAC-AFDA-F113BF36F198}" destId="{27593639-8B3D-40A1-888E-BCBB00EC3A80}" srcOrd="1" destOrd="0" presId="urn:microsoft.com/office/officeart/2005/8/layout/cycle2"/>
    <dgm:cxn modelId="{498D471D-E415-4CE8-A735-BE826A05B286}" type="presParOf" srcId="{E3AE5657-245E-44AF-B41C-81AB8D3ED9E2}" destId="{70D40BED-D72B-421B-8ECA-901D555AA71A}" srcOrd="0" destOrd="0" presId="urn:microsoft.com/office/officeart/2005/8/layout/cycle2"/>
    <dgm:cxn modelId="{BEEC1506-6D8C-4A6E-BDA3-D29F5421C927}" type="presParOf" srcId="{E3AE5657-245E-44AF-B41C-81AB8D3ED9E2}" destId="{C1EAEAC4-9195-410B-A5C8-FD5036A8182C}" srcOrd="1" destOrd="0" presId="urn:microsoft.com/office/officeart/2005/8/layout/cycle2"/>
    <dgm:cxn modelId="{68D33A33-6533-4DDA-BA83-632FF44BA512}" type="presParOf" srcId="{C1EAEAC4-9195-410B-A5C8-FD5036A8182C}" destId="{7371FB04-D4D4-416F-86D0-6738E424A5CD}" srcOrd="0" destOrd="0" presId="urn:microsoft.com/office/officeart/2005/8/layout/cycle2"/>
    <dgm:cxn modelId="{07E392A6-0FB0-44A8-A0D4-D7B2C53D2426}" type="presParOf" srcId="{E3AE5657-245E-44AF-B41C-81AB8D3ED9E2}" destId="{087357A9-4AE9-45C9-A5AB-C39FD66FAEE5}" srcOrd="2" destOrd="0" presId="urn:microsoft.com/office/officeart/2005/8/layout/cycle2"/>
    <dgm:cxn modelId="{CE6A4BE6-A0EB-405B-995E-3CD0A35452D6}" type="presParOf" srcId="{E3AE5657-245E-44AF-B41C-81AB8D3ED9E2}" destId="{DED76035-9AB5-4B65-9A79-21CB24222F14}" srcOrd="3" destOrd="0" presId="urn:microsoft.com/office/officeart/2005/8/layout/cycle2"/>
    <dgm:cxn modelId="{E2B5E8B7-9BDD-4A54-A5EF-72C4471CB5A5}" type="presParOf" srcId="{DED76035-9AB5-4B65-9A79-21CB24222F14}" destId="{105DCBD4-BD51-4B9C-8144-C98F511A238E}" srcOrd="0" destOrd="0" presId="urn:microsoft.com/office/officeart/2005/8/layout/cycle2"/>
    <dgm:cxn modelId="{E0BA013D-F7E0-40E0-A944-FED8F254EBA7}" type="presParOf" srcId="{E3AE5657-245E-44AF-B41C-81AB8D3ED9E2}" destId="{084F0704-75E5-40F9-B50F-10F3EB7055D8}" srcOrd="4" destOrd="0" presId="urn:microsoft.com/office/officeart/2005/8/layout/cycle2"/>
    <dgm:cxn modelId="{54DAC3DF-EDA4-4E32-BE14-FEB17CE94902}" type="presParOf" srcId="{E3AE5657-245E-44AF-B41C-81AB8D3ED9E2}" destId="{49388245-F755-414C-9AAD-CA8261C916F0}" srcOrd="5" destOrd="0" presId="urn:microsoft.com/office/officeart/2005/8/layout/cycle2"/>
    <dgm:cxn modelId="{C5861D73-B02F-4070-8E4A-0B089510454F}" type="presParOf" srcId="{49388245-F755-414C-9AAD-CA8261C916F0}" destId="{27593639-8B3D-40A1-888E-BCBB00EC3A80}" srcOrd="0" destOrd="0" presId="urn:microsoft.com/office/officeart/2005/8/layout/cycle2"/>
    <dgm:cxn modelId="{D0D45DD6-3932-4911-A893-13073E27F73A}" type="presParOf" srcId="{E3AE5657-245E-44AF-B41C-81AB8D3ED9E2}" destId="{EABAF6FC-5044-4741-AF18-F77B93A6A069}" srcOrd="6" destOrd="0" presId="urn:microsoft.com/office/officeart/2005/8/layout/cycle2"/>
    <dgm:cxn modelId="{AA8BFB6D-5ADF-40BE-AE7B-D7EDC51397B8}" type="presParOf" srcId="{E3AE5657-245E-44AF-B41C-81AB8D3ED9E2}" destId="{89438584-68A4-4F51-BB5A-CB942A2A4436}" srcOrd="7" destOrd="0" presId="urn:microsoft.com/office/officeart/2005/8/layout/cycle2"/>
    <dgm:cxn modelId="{A7E40EB8-19C7-430E-87DB-FDAE06BD4C51}" type="presParOf" srcId="{89438584-68A4-4F51-BB5A-CB942A2A4436}" destId="{90228CF1-148E-4AD6-9FE8-BB783031534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D40BED-D72B-421B-8ECA-901D555AA71A}">
      <dsp:nvSpPr>
        <dsp:cNvPr id="0" name=""/>
        <dsp:cNvSpPr/>
      </dsp:nvSpPr>
      <dsp:spPr>
        <a:xfrm>
          <a:off x="3230612" y="2451"/>
          <a:ext cx="2073175" cy="20731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latin typeface="NikoshBAN" pitchFamily="2" charset="0"/>
              <a:cs typeface="NikoshBAN" pitchFamily="2" charset="0"/>
            </a:rPr>
            <a:t>জন্ম- ১৯৩৪ খ্রিষ্টাব্দে মতলব,চাদপুর জেলা।</a:t>
          </a:r>
          <a:endParaRPr lang="en-US" sz="2000" b="1" kern="1200" dirty="0">
            <a:latin typeface="NikoshBAN" pitchFamily="2" charset="0"/>
            <a:cs typeface="NikoshBAN" pitchFamily="2" charset="0"/>
          </a:endParaRPr>
        </a:p>
      </dsp:txBody>
      <dsp:txXfrm>
        <a:off x="3230612" y="2451"/>
        <a:ext cx="2073175" cy="2073175"/>
      </dsp:txXfrm>
    </dsp:sp>
    <dsp:sp modelId="{C1EAEAC4-9195-410B-A5C8-FD5036A8182C}">
      <dsp:nvSpPr>
        <dsp:cNvPr id="0" name=""/>
        <dsp:cNvSpPr/>
      </dsp:nvSpPr>
      <dsp:spPr>
        <a:xfrm rot="2645415">
          <a:off x="5100689" y="1770641"/>
          <a:ext cx="565720" cy="69969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2645415">
        <a:off x="5100689" y="1770641"/>
        <a:ext cx="565720" cy="699696"/>
      </dsp:txXfrm>
    </dsp:sp>
    <dsp:sp modelId="{087357A9-4AE9-45C9-A5AB-C39FD66FAEE5}">
      <dsp:nvSpPr>
        <dsp:cNvPr id="0" name=""/>
        <dsp:cNvSpPr/>
      </dsp:nvSpPr>
      <dsp:spPr>
        <a:xfrm>
          <a:off x="5486311" y="2187632"/>
          <a:ext cx="2073175" cy="20731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latin typeface="NikoshBAN" pitchFamily="2" charset="0"/>
              <a:cs typeface="NikoshBAN" pitchFamily="2" charset="0"/>
            </a:rPr>
            <a:t> গ্রন্থগূলোঃ নজরুল নির্দেশিকা, নজরুল –জীবনী, বাংলাভাষা আন্দোলন, শহীদ মিনার, ইত্যাদি</a:t>
          </a:r>
          <a:endParaRPr lang="en-US" sz="2000" b="1" kern="1200" dirty="0">
            <a:latin typeface="NikoshBAN" pitchFamily="2" charset="0"/>
            <a:cs typeface="NikoshBAN" pitchFamily="2" charset="0"/>
          </a:endParaRPr>
        </a:p>
      </dsp:txBody>
      <dsp:txXfrm>
        <a:off x="5486311" y="2187632"/>
        <a:ext cx="2073175" cy="2073175"/>
      </dsp:txXfrm>
    </dsp:sp>
    <dsp:sp modelId="{DED76035-9AB5-4B65-9A79-21CB24222F14}">
      <dsp:nvSpPr>
        <dsp:cNvPr id="0" name=""/>
        <dsp:cNvSpPr/>
      </dsp:nvSpPr>
      <dsp:spPr>
        <a:xfrm rot="8132273">
          <a:off x="5118546" y="3969818"/>
          <a:ext cx="576287" cy="69969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8132273">
        <a:off x="5118546" y="3969818"/>
        <a:ext cx="576287" cy="699696"/>
      </dsp:txXfrm>
    </dsp:sp>
    <dsp:sp modelId="{084F0704-75E5-40F9-B50F-10F3EB7055D8}">
      <dsp:nvSpPr>
        <dsp:cNvPr id="0" name=""/>
        <dsp:cNvSpPr/>
      </dsp:nvSpPr>
      <dsp:spPr>
        <a:xfrm>
          <a:off x="3230612" y="4401372"/>
          <a:ext cx="2073175" cy="20731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1" kern="1200" dirty="0" smtClean="0">
              <a:latin typeface="NikoshBAN" pitchFamily="2" charset="0"/>
              <a:cs typeface="NikoshBAN" pitchFamily="2" charset="0"/>
            </a:rPr>
            <a:t>গবেষণা ও প্রবন্ধ-সাহিত্যে অবদানের জন্য বাংলা একাডেমি ও নজরুলএকাডেমি পুরষ্কার পদক লাভ করেন।</a:t>
          </a:r>
          <a:endParaRPr lang="en-US" sz="1800" b="1" kern="1200" dirty="0">
            <a:latin typeface="NikoshBAN" pitchFamily="2" charset="0"/>
            <a:cs typeface="NikoshBAN" pitchFamily="2" charset="0"/>
          </a:endParaRPr>
        </a:p>
      </dsp:txBody>
      <dsp:txXfrm>
        <a:off x="3230612" y="4401372"/>
        <a:ext cx="2073175" cy="2073175"/>
      </dsp:txXfrm>
    </dsp:sp>
    <dsp:sp modelId="{49388245-F755-414C-9AAD-CA8261C916F0}">
      <dsp:nvSpPr>
        <dsp:cNvPr id="0" name=""/>
        <dsp:cNvSpPr/>
      </dsp:nvSpPr>
      <dsp:spPr>
        <a:xfrm rot="13500000">
          <a:off x="2903579" y="3999384"/>
          <a:ext cx="549785" cy="69969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3500000">
        <a:off x="2903579" y="3999384"/>
        <a:ext cx="549785" cy="699696"/>
      </dsp:txXfrm>
    </dsp:sp>
    <dsp:sp modelId="{EABAF6FC-5044-4741-AF18-F77B93A6A069}">
      <dsp:nvSpPr>
        <dsp:cNvPr id="0" name=""/>
        <dsp:cNvSpPr/>
      </dsp:nvSpPr>
      <dsp:spPr>
        <a:xfrm>
          <a:off x="1031151" y="2201912"/>
          <a:ext cx="2073175" cy="20731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latin typeface="NikoshBAN" pitchFamily="2" charset="0"/>
              <a:cs typeface="NikoshBAN" pitchFamily="2" charset="0"/>
            </a:rPr>
            <a:t>তিনি ঢাকা বিশ্ববিদ্যালয়েয় বাংলা বিভাগের অধ্যাপক ছিলেন।</a:t>
          </a:r>
          <a:endParaRPr lang="en-US" sz="2000" b="1" kern="1200" dirty="0">
            <a:latin typeface="NikoshBAN" pitchFamily="2" charset="0"/>
            <a:cs typeface="NikoshBAN" pitchFamily="2" charset="0"/>
          </a:endParaRPr>
        </a:p>
      </dsp:txBody>
      <dsp:txXfrm>
        <a:off x="1031151" y="2201912"/>
        <a:ext cx="2073175" cy="2073175"/>
      </dsp:txXfrm>
    </dsp:sp>
    <dsp:sp modelId="{89438584-68A4-4F51-BB5A-CB942A2A4436}">
      <dsp:nvSpPr>
        <dsp:cNvPr id="0" name=""/>
        <dsp:cNvSpPr/>
      </dsp:nvSpPr>
      <dsp:spPr>
        <a:xfrm rot="18900000">
          <a:off x="2881574" y="1799923"/>
          <a:ext cx="549785" cy="69969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8900000">
        <a:off x="2881574" y="1799923"/>
        <a:ext cx="549785" cy="699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81000"/>
            <a:ext cx="3606908" cy="156966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Lovely\Desktop\aziz.pictur\aziz p2\Gada+ful+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057400"/>
            <a:ext cx="5867400" cy="44125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3810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১৯৪৭ সালে পাকিস্তান রাষ্ট্র ২ ভাগে ভাগ হয়।</a:t>
            </a:r>
          </a:p>
          <a:p>
            <a:pPr lvl="0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495801"/>
            <a:ext cx="434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উর্দুই হবে পাকিস্তানের একমাত্র রাষ্ট্র ভাষা তখন ঢাকা ছাত্র সমাজ প্রতিবাদে ফেটে পরে। যে কারনে ছাত্র ধর্মঘট ৩০ জানুয়ারি হয়।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029200" y="152400"/>
            <a:ext cx="3886200" cy="1676400"/>
            <a:chOff x="6172200" y="228600"/>
            <a:chExt cx="2576946" cy="167640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72200" y="228600"/>
              <a:ext cx="2576946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Rectangle 13"/>
            <p:cNvSpPr/>
            <p:nvPr/>
          </p:nvSpPr>
          <p:spPr>
            <a:xfrm>
              <a:off x="7239000" y="228600"/>
              <a:ext cx="457200" cy="167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3400" y="2133600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ভাষা আন্দোলন-১৯৫২ সালের ২৬ জানুয়ারি।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4038" name="Picture 6" descr="C:\Users\Lovely\Desktop\aziz.pictur\Page-7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981200"/>
            <a:ext cx="3810000" cy="1981200"/>
          </a:xfrm>
          <a:prstGeom prst="rect">
            <a:avLst/>
          </a:prstGeom>
          <a:noFill/>
        </p:spPr>
      </p:pic>
      <p:pic>
        <p:nvPicPr>
          <p:cNvPr id="44039" name="Picture 7" descr="C:\Users\Lovely\Desktop\aziz.pictur\21-02-19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114800"/>
            <a:ext cx="38100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8382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শেখ মুজিবুর রাহমান ১৯৪৯ থেকে জেলে এক টানা বন্দি হয়।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429000"/>
            <a:ext cx="388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সর্বদলীয় কর্ম পরিষদ  আওয়ামী মুসলিম লীগ, যুবলীগ, চাত্রলীগ, বিশ্ববিল্যালয় সংগ্রাম পরিষদ, খেলাফাতে রাব্বানী </a:t>
            </a:r>
            <a:endParaRPr lang="en-US" sz="3200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81000"/>
            <a:ext cx="411480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4" name="Picture 2" descr="C:\Users\Lovely\Documents\1952\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76600"/>
            <a:ext cx="3995506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38200"/>
            <a:ext cx="2971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১৯৫২ সালে ৪ ফেব্রয়ারি পুনরায় ছাত্রধর্মঘট পালিত হয়। ২০শে ফেব্রয়ারী নুরুল আমিন সারকার ১৪৪ ধারা জারি করে।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038600"/>
            <a:ext cx="396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২২ শে ফেব্রয়ারী সমগ্র জাতি বিক্ষুদ্ধ হয়ে ওঠে । ঢাকার রাজপথ হয়ে ওঠে উত্তাল। ফলে বাংলা ভাষা রাষ্ট্রভাষা মর্যাদা লাভ করে।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Lovely\Desktop\aziz.pictur\Shaheed_Minar_19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505200"/>
            <a:ext cx="4820623" cy="3048000"/>
          </a:xfrm>
          <a:prstGeom prst="rect">
            <a:avLst/>
          </a:prstGeom>
          <a:noFill/>
        </p:spPr>
      </p:pic>
      <p:pic>
        <p:nvPicPr>
          <p:cNvPr id="45059" name="Picture 3" descr="C:\Users\Lovely\Documents\1952\180183-1853935350832-1314249363-2143220-2149344-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52400"/>
            <a:ext cx="4724400" cy="3155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2600" y="44958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       ভাষা শহীদ যারা হলেন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Users\Lovely\Desktop\aziz.pictur\sohid.jpg"/>
          <p:cNvPicPr>
            <a:picLocks noChangeAspect="1" noChangeArrowheads="1"/>
          </p:cNvPicPr>
          <p:nvPr/>
        </p:nvPicPr>
        <p:blipFill>
          <a:blip r:embed="rId2" cstate="print"/>
          <a:srcRect l="1835" t="20000" r="22935" b="16363"/>
          <a:stretch>
            <a:fillRect/>
          </a:stretch>
        </p:blipFill>
        <p:spPr bwMode="auto">
          <a:xfrm>
            <a:off x="304800" y="381000"/>
            <a:ext cx="86106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Lovely\Documents\1952\21-2015_february.jpg"/>
          <p:cNvPicPr>
            <a:picLocks noChangeAspect="1" noChangeArrowheads="1"/>
          </p:cNvPicPr>
          <p:nvPr/>
        </p:nvPicPr>
        <p:blipFill>
          <a:blip r:embed="rId2" cstate="print"/>
          <a:srcRect l="26468" t="126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04800"/>
            <a:ext cx="2895600" cy="1015663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দলগতকাজ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362200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 ভাষা-আন্দোলন নিয়ে রচিত উল্লেখযোগ্য ১০টি গ্রন্থের তালিকা প্রণয়ন কর। তালিকায় লেখকের নাম, গ্রন্থের নাম, প্রকাশকের নাম উল্লেখ কর।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62200" y="304800"/>
            <a:ext cx="3886200" cy="1219200"/>
          </a:xfrm>
          <a:prstGeom prst="horizontalScroll">
            <a:avLst/>
          </a:prstGeom>
          <a:effectLst>
            <a:glow rad="101600">
              <a:schemeClr val="bg2">
                <a:lumMod val="10000"/>
                <a:alpha val="6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800" b="1" i="0" u="none" strike="noStrike" kern="1200" cap="none" spc="0" normalizeH="0" baseline="0" noProof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মূল্যায়ন</a:t>
            </a:r>
            <a:endParaRPr kumimoji="0" lang="en-US" sz="8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362200"/>
            <a:ext cx="762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১। ভাষা আন্দোলন বলতে কি বুঝ ?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২। ভাষা শহীদ্দের নাম বল?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৩। পাকিস্তান সরকার অচল হয়ে পড়ে-’ কেন?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৪। ১৪৪ ধারা কি?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৫। শহিদ মিনারটি কোথায় 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14600" y="304800"/>
            <a:ext cx="4038600" cy="1524000"/>
            <a:chOff x="2590800" y="914400"/>
            <a:chExt cx="4038600" cy="1524000"/>
          </a:xfrm>
        </p:grpSpPr>
        <p:sp>
          <p:nvSpPr>
            <p:cNvPr id="2" name="TextBox 1"/>
            <p:cNvSpPr txBox="1"/>
            <p:nvPr/>
          </p:nvSpPr>
          <p:spPr>
            <a:xfrm>
              <a:off x="3048000" y="1143000"/>
              <a:ext cx="3200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b="1" dirty="0" smtClean="0"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6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2590800" y="914400"/>
              <a:ext cx="4038600" cy="1524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62000" y="1828800"/>
            <a:ext cx="7239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মাগো, ওরা বলে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সবার কথা কেড়ে নেবে ।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তোমার কোলে শুয়ে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গল্প শুনতে দেবে না।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বলো,মা,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তাই কি হয়?----------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3600" y="4724400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বিশ্লেষণ কর।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4343400"/>
            <a:ext cx="274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0" name="Picture 2" descr="D:\Wallpaper\Flower\10f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480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57200"/>
            <a:ext cx="4495800" cy="1066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prstTxWarp prst="textTriangle">
              <a:avLst/>
            </a:prstTxWarp>
          </a:bodyPr>
          <a:lstStyle/>
          <a:p>
            <a:r>
              <a:rPr lang="bn-BD" dirty="0" smtClean="0"/>
              <a:t>পরিচিতি</a:t>
            </a:r>
            <a:endParaRPr lang="en-US" dirty="0"/>
          </a:p>
        </p:txBody>
      </p:sp>
      <p:pic>
        <p:nvPicPr>
          <p:cNvPr id="5" name="Content Placeholder 4" descr="54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752600"/>
            <a:ext cx="1647358" cy="20235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3886200"/>
            <a:ext cx="4343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মোঃ আব্দুল আজিজ সরকার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সহকারি শিক্ষক (কম্পিউটার)</a:t>
            </a:r>
            <a:br>
              <a:rPr lang="bn-BD" sz="32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হাজী সৈয়দ আলী খান উচ্চ বিদ্যালয়,</a:t>
            </a:r>
          </a:p>
          <a:p>
            <a:r>
              <a:rPr lang="bn-BD" sz="3200" b="1" smtClean="0">
                <a:latin typeface="NikoshBAN" pitchFamily="2" charset="0"/>
                <a:cs typeface="NikoshBAN" pitchFamily="2" charset="0"/>
              </a:rPr>
              <a:t>কচুক্ষেত,ক্যান্টনমেন্ট,ঢাকা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b="1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3657600"/>
            <a:ext cx="3733800" cy="2932960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3962400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–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৬ষ্ঠ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বাংলা ১ম পত্র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ovely\Desktop\aziz.pictur\aziz p2\21+February+HD+Wallpaper+photos+2015+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3733801"/>
            <a:ext cx="4038600" cy="2362200"/>
          </a:xfrm>
          <a:prstGeom prst="rect">
            <a:avLst/>
          </a:prstGeom>
          <a:noFill/>
        </p:spPr>
      </p:pic>
      <p:pic>
        <p:nvPicPr>
          <p:cNvPr id="2052" name="Picture 4" descr="C:\Users\Lovely\Desktop\aziz.pictur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8600"/>
            <a:ext cx="4191000" cy="2971799"/>
          </a:xfrm>
          <a:prstGeom prst="rect">
            <a:avLst/>
          </a:prstGeom>
          <a:noFill/>
        </p:spPr>
      </p:pic>
      <p:pic>
        <p:nvPicPr>
          <p:cNvPr id="2054" name="Picture 6" descr="C:\Users\Lovely\Desktop\aziz.pictur\21-February-Ekushey-Wallpaper-rootsbd.com-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4038600" cy="3028950"/>
          </a:xfrm>
          <a:prstGeom prst="rect">
            <a:avLst/>
          </a:prstGeom>
          <a:noFill/>
        </p:spPr>
      </p:pic>
      <p:pic>
        <p:nvPicPr>
          <p:cNvPr id="2055" name="Picture 7" descr="C:\Users\Lovely\Desktop\aziz.pictur\2011-02-16__f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86200"/>
            <a:ext cx="3886200" cy="251631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47800" y="3276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বর্ণ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3276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আন্দোলন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2116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শহীদদের প্রতি শ্রদ্ধাবোধ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85800"/>
            <a:ext cx="6096000" cy="1862048"/>
          </a:xfrm>
          <a:prstGeom prst="rect">
            <a:avLst/>
          </a:prstGeom>
          <a:solidFill>
            <a:schemeClr val="accent1">
              <a:lumMod val="90000"/>
            </a:schemeClr>
          </a:solidFill>
          <a:effectLst>
            <a:reflection blurRad="6350" stA="50000" endA="300" endPos="55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অমর একুশে</a:t>
            </a:r>
            <a:endParaRPr lang="en-US" sz="11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8194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রফিকুল ইসলাম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0"/>
            <a:ext cx="8077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। লেখকের পরিচিতি ব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লতে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পারবে ।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২। নতুন শব্দের অর্থ ব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লতে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পারবে ।</a:t>
            </a: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৩। ভাষা-আন্দোলেনর ইতিহাস বিশ্লেষণ করতে পারবে।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৪। ভাষা-আন্দোলেনর শহীদদের ইতিহাস বলতে পারবে ।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09800" y="0"/>
            <a:ext cx="4648200" cy="1447800"/>
          </a:xfrm>
          <a:prstGeom prst="horizontalScroll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numCol="1">
            <a:prstTxWarp prst="textPlain">
              <a:avLst/>
            </a:prstTxWarp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শিখনফল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28600" y="228600"/>
          <a:ext cx="85344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601" name="Picture 1" descr="C:\Users\Lovely\Desktop\aziz.pictur\rafiqul-islam.jpg"/>
          <p:cNvPicPr>
            <a:picLocks noChangeAspect="1" noChangeArrowheads="1"/>
          </p:cNvPicPr>
          <p:nvPr/>
        </p:nvPicPr>
        <p:blipFill>
          <a:blip r:embed="rId7" cstate="print"/>
          <a:srcRect t="19259" b="3704"/>
          <a:stretch>
            <a:fillRect/>
          </a:stretch>
        </p:blipFill>
        <p:spPr bwMode="auto">
          <a:xfrm>
            <a:off x="3352800" y="2209799"/>
            <a:ext cx="2362200" cy="23162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D40BED-D72B-421B-8ECA-901D555AA7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EAEAC4-9195-410B-A5C8-FD5036A81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7357A9-4AE9-45C9-A5AB-C39FD66FA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D76035-9AB5-4B65-9A79-21CB24222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4F0704-75E5-40F9-B50F-10F3EB705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388245-F755-414C-9AAD-CA8261C91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BAF6FC-5044-4741-AF18-F77B93A6A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438584-68A4-4F51-BB5A-CB942A2A4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0"/>
            <a:ext cx="1524000" cy="707886"/>
          </a:xfrm>
          <a:prstGeom prst="homePlat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954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নিখিল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990600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সমগ্র, পুরো, সমুদয়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667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সভ্য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25908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সদস্য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267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সিংহদ্বার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40386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মূল দরোজা বা প্রবেশ পথ।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7150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খন্ডযুদ্ধ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56388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ছোট ছোট যুদ্ধ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577" name="Picture 1" descr="C:\Users\Lovely\Desktop\aziz.pictur\fsfhu2o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5462852"/>
            <a:ext cx="2963274" cy="13951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1" descr="C:\Users\Lovely\Desktop\aziz.pictur\chibook_1311440213_1-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609600"/>
            <a:ext cx="2743200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578" name="Picture 2" descr="C:\Users\Lovely\Desktop\aziz.pictur\azizmala\avijitlucky7_1260991990_2-DSC017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733800"/>
            <a:ext cx="2819400" cy="1581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1" descr="C:\Users\Lovely\Documents\1952\মন্ত্রিসভা-বৈঠক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2209800"/>
            <a:ext cx="3048000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দাবানল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3048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ছড়িয়ে পড়া আগুন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057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অপরাহ্ণ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1981200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দিনের শেষ ভাগ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8100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তর্কবাগীশ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3505200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তর্কে বা যুক্তিতে পারদর্শী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486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স্তিমিত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5029200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কমে যাওয়া বা কমে আসা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557" name="Picture 5" descr="C:\Users\Lovely\Desktop\aziz.pictur\shahed5555_70329620254df390aa80be2.81181196_x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828800"/>
            <a:ext cx="3124200" cy="13819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1" descr="C:\Users\Lovely\Desktop\aziz.pictur\azizmala\daban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52400"/>
            <a:ext cx="312420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556" name="Picture 4" descr="C:\Users\Lovely\Desktop\aziz.pictur\download (5).jpg"/>
          <p:cNvPicPr>
            <a:picLocks noChangeAspect="1" noChangeArrowheads="1"/>
          </p:cNvPicPr>
          <p:nvPr/>
        </p:nvPicPr>
        <p:blipFill>
          <a:blip r:embed="rId4" cstate="print"/>
          <a:srcRect t="54639"/>
          <a:stretch>
            <a:fillRect/>
          </a:stretch>
        </p:blipFill>
        <p:spPr bwMode="auto">
          <a:xfrm>
            <a:off x="2743200" y="5181600"/>
            <a:ext cx="2915516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553" name="Picture 1" descr="C:\Users\Lovely\Documents\1952\1441262965_হাসিনা-সংসদে_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3276600"/>
            <a:ext cx="3352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22530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2062</TotalTime>
  <Words>356</Words>
  <Application>Microsoft Office PowerPoint</Application>
  <PresentationFormat>On-screen Show (4:3)</PresentationFormat>
  <Paragraphs>67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Lovely</dc:creator>
  <cp:lastModifiedBy>Lovely</cp:lastModifiedBy>
  <cp:revision>234</cp:revision>
  <dcterms:created xsi:type="dcterms:W3CDTF">2006-08-16T00:00:00Z</dcterms:created>
  <dcterms:modified xsi:type="dcterms:W3CDTF">2015-11-15T03:34:55Z</dcterms:modified>
</cp:coreProperties>
</file>