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70" r:id="rId7"/>
    <p:sldId id="271" r:id="rId8"/>
    <p:sldId id="273" r:id="rId9"/>
    <p:sldId id="276" r:id="rId10"/>
    <p:sldId id="262" r:id="rId11"/>
    <p:sldId id="264" r:id="rId12"/>
    <p:sldId id="266" r:id="rId13"/>
    <p:sldId id="267" r:id="rId14"/>
    <p:sldId id="27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5C044B"/>
    <a:srgbClr val="9787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7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60067-5BED-44FB-ADE3-E1FE7B29D7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0F32A-0B0F-4D4B-825E-F4194120825D}" type="pres">
      <dgm:prSet presAssocID="{0D360067-5BED-44FB-ADE3-E1FE7B29D7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B12EFD3-A105-4F25-9ED7-0445F67B6FB3}" type="presOf" srcId="{0D360067-5BED-44FB-ADE3-E1FE7B29D7E6}" destId="{C640F32A-0B0F-4D4B-825E-F4194120825D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02C04-4471-42EC-9585-54EA8D0A78E3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9FB7A-AFED-4694-B729-8D2F482BC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E33CD78-255C-48F9-9DCB-767851165A74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7DB7C-7202-4EB6-8559-81DF32C7E77C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E7CF7B-445F-4673-8A61-4DE746C55DC0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C3604-9A83-4A34-B377-D60A6BD80323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84AA3D-A0BB-43A7-8D10-B0FCF777C2E8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1027D-4D52-47B7-9B58-89E9F20C609D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9D1FD-164A-4D0E-B3F8-EAB03BB2A0CB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F1D43-D14C-4FBD-8AF6-E897FCE2FFA7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13FED-DBAF-4827-8C17-5A753AF0B6D3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5F445D4-3D36-4FAC-9BDC-9D8F7C7E979D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B7727FB-4AE8-4774-B689-944A8F8159A1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2985037-D051-46D8-BAF8-874147EDE40D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4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diagramColors" Target="../diagrams/colors1.xml"/><Relationship Id="rId5" Type="http://schemas.openxmlformats.org/officeDocument/2006/relationships/oleObject" Target="../embeddings/oleObject12.bin"/><Relationship Id="rId10" Type="http://schemas.openxmlformats.org/officeDocument/2006/relationships/diagramQuickStyle" Target="../diagrams/quickStyle1.xml"/><Relationship Id="rId4" Type="http://schemas.openxmlformats.org/officeDocument/2006/relationships/oleObject" Target="../embeddings/oleObject11.bin"/><Relationship Id="rId9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2743200"/>
            <a:ext cx="472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98E4-B05F-4381-A890-F70F0C72AA02}" type="datetime1">
              <a:rPr lang="en-US" smtClean="0">
                <a:solidFill>
                  <a:srgbClr val="FF0000"/>
                </a:solidFill>
              </a:rPr>
              <a:pPr/>
              <a:t>11/29/2015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1</a:t>
            </a:fld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800" y="4648200"/>
            <a:ext cx="60198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=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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প্রস্থ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বর্গএকক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		     = </a:t>
            </a: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60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</a:t>
            </a: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40</a:t>
            </a:r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ea typeface="Verdana" pitchFamily="34" charset="0"/>
                <a:cs typeface="NikoshBAN" pitchFamily="2" charset="0"/>
                <a:sym typeface="Wingdings"/>
              </a:rPr>
              <a:t>বর্গমিটার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ea typeface="Verdana" pitchFamily="34" charset="0"/>
              <a:cs typeface="NikoshBAN" pitchFamily="2" charset="0"/>
              <a:sym typeface="Wingdings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ea typeface="Verdana" pitchFamily="34" charset="0"/>
                <a:cs typeface="NikoshBAN" pitchFamily="2" charset="0"/>
                <a:sym typeface="Wingdings"/>
              </a:rPr>
              <a:t>		     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ea typeface="Verdana" pitchFamily="34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ea typeface="Verdana" pitchFamily="34" charset="0"/>
                <a:cs typeface="NikoshBAN" pitchFamily="2" charset="0"/>
                <a:sym typeface="Wingdings"/>
              </a:rPr>
              <a:t>= </a:t>
            </a: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2400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ea typeface="Verdana" pitchFamily="34" charset="0"/>
                <a:cs typeface="NikoshBAN" pitchFamily="2" charset="0"/>
                <a:sym typeface="Wingdings"/>
              </a:rPr>
              <a:t>বর্গমিটার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ea typeface="Verdana" pitchFamily="34" charset="0"/>
                <a:cs typeface="NikoshBAN" pitchFamily="2" charset="0"/>
                <a:sym typeface="Wingdings"/>
              </a:rPr>
              <a:t>	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quadrilateral_rectan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762000"/>
            <a:ext cx="3832059" cy="29718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429000" y="3657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60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3000" y="2133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7600" y="304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60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2057400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AC19-A57A-4FC2-BDB9-B44BC32F83BF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adrilateral_rec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85800"/>
            <a:ext cx="3832059" cy="2971800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133600" y="3581400"/>
          <a:ext cx="381000" cy="381000"/>
        </p:xfrm>
        <a:graphic>
          <a:graphicData uri="http://schemas.openxmlformats.org/presentationml/2006/ole">
            <p:oleObj spid="_x0000_s2052" name="Equation" r:id="rId4" imgW="152280" imgH="16488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324600" y="3657600"/>
          <a:ext cx="381000" cy="457200"/>
        </p:xfrm>
        <a:graphic>
          <a:graphicData uri="http://schemas.openxmlformats.org/presentationml/2006/ole">
            <p:oleObj spid="_x0000_s2053" name="Equation" r:id="rId5" imgW="152280" imgH="17748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400800" y="457200"/>
          <a:ext cx="381000" cy="469900"/>
        </p:xfrm>
        <a:graphic>
          <a:graphicData uri="http://schemas.openxmlformats.org/presentationml/2006/ole">
            <p:oleObj spid="_x0000_s2054" name="Equation" r:id="rId6" imgW="164880" imgH="16488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04800" y="4648200"/>
            <a:ext cx="6019800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+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প্রস্থ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একক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		      = </a:t>
            </a: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(60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+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40) </a:t>
            </a: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ea typeface="Verdana" pitchFamily="34" charset="0"/>
                <a:cs typeface="NikoshBAN" pitchFamily="2" charset="0"/>
                <a:sym typeface="Wingdings"/>
              </a:rPr>
              <a:t>মিটার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ea typeface="Verdana" pitchFamily="34" charset="0"/>
              <a:cs typeface="NikoshBAN" pitchFamily="2" charset="0"/>
              <a:sym typeface="Wingdings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ea typeface="Verdana" pitchFamily="34" charset="0"/>
                <a:cs typeface="NikoshBAN" pitchFamily="2" charset="0"/>
                <a:sym typeface="Wingdings"/>
              </a:rPr>
              <a:t>		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ea typeface="Verdana" pitchFamily="34" charset="0"/>
                <a:cs typeface="NikoshBAN" pitchFamily="2" charset="0"/>
                <a:sym typeface="Wingdings"/>
              </a:rPr>
              <a:t>      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ea typeface="Verdana" pitchFamily="34" charset="0"/>
                <a:cs typeface="NikoshBAN" pitchFamily="2" charset="0"/>
                <a:sym typeface="Wingdings"/>
              </a:rPr>
              <a:t>= </a:t>
            </a: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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ea typeface="Verdana" pitchFamily="34" charset="0"/>
                <a:cs typeface="NikoshBAN" pitchFamily="2" charset="0"/>
                <a:sym typeface="Wingdings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100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ea typeface="Verdana" pitchFamily="34" charset="0"/>
                <a:cs typeface="NikoshBAN" pitchFamily="2" charset="0"/>
                <a:sym typeface="Wingdings"/>
              </a:rPr>
              <a:t>মিটার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ea typeface="Verdana" pitchFamily="34" charset="0"/>
              <a:cs typeface="NikoshBAN" pitchFamily="2" charset="0"/>
              <a:sym typeface="Wingdings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ea typeface="Verdana" pitchFamily="34" charset="0"/>
                <a:cs typeface="NikoshBAN" pitchFamily="2" charset="0"/>
                <a:sym typeface="Wingdings"/>
              </a:rPr>
              <a:t>		       =  </a:t>
            </a:r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/>
              </a:rPr>
              <a:t>200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ea typeface="Verdana" pitchFamily="34" charset="0"/>
                <a:cs typeface="NikoshBAN" pitchFamily="2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ea typeface="Verdana" pitchFamily="34" charset="0"/>
                <a:cs typeface="NikoshBAN" pitchFamily="2" charset="0"/>
                <a:sym typeface="Wingdings"/>
              </a:rPr>
              <a:t>মিটার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ea typeface="Verdana" pitchFamily="34" charset="0"/>
                <a:cs typeface="NikoshBAN" pitchFamily="2" charset="0"/>
                <a:sym typeface="Wingdings"/>
              </a:rPr>
              <a:t> 	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3657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60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3000" y="2133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7600" y="304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60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2057400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DFA1-27C3-47EA-BFB1-90EB8B5A5051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066800" y="609600"/>
            <a:ext cx="6525349" cy="2971800"/>
            <a:chOff x="1161715" y="762000"/>
            <a:chExt cx="6525349" cy="2971800"/>
          </a:xfrm>
        </p:grpSpPr>
        <p:pic>
          <p:nvPicPr>
            <p:cNvPr id="6" name="Picture 5" descr="quadrilateral_rectangl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762000"/>
              <a:ext cx="3832059" cy="2971800"/>
            </a:xfrm>
            <a:prstGeom prst="rect">
              <a:avLst/>
            </a:prstGeom>
          </p:spPr>
        </p:pic>
        <p:sp>
          <p:nvSpPr>
            <p:cNvPr id="14" name="Minus 13"/>
            <p:cNvSpPr/>
            <p:nvPr/>
          </p:nvSpPr>
          <p:spPr>
            <a:xfrm rot="2255459">
              <a:off x="1161715" y="1934927"/>
              <a:ext cx="6525349" cy="533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648200" y="1828800"/>
          <a:ext cx="601663" cy="457200"/>
        </p:xfrm>
        <a:graphic>
          <a:graphicData uri="http://schemas.openxmlformats.org/presentationml/2006/ole">
            <p:oleObj spid="_x0000_s3074" name="Equation" r:id="rId4" imgW="139680" imgH="17748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429000" y="3657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60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3000" y="2133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0" y="152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60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2057400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81000" y="3962400"/>
            <a:ext cx="5638800" cy="3691830"/>
            <a:chOff x="381000" y="3962400"/>
            <a:chExt cx="5638800" cy="3691830"/>
          </a:xfrm>
        </p:grpSpPr>
        <p:sp>
          <p:nvSpPr>
            <p:cNvPr id="25" name="TextBox 24"/>
            <p:cNvSpPr txBox="1"/>
            <p:nvPr/>
          </p:nvSpPr>
          <p:spPr>
            <a:xfrm>
              <a:off x="381000" y="4114800"/>
              <a:ext cx="1600200" cy="35394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আয়তের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কর্ণ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endParaRPr>
            </a:p>
            <a:p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		     </a:t>
              </a:r>
              <a:endParaRPr lang="en-US" sz="2400" b="1" dirty="0" smtClean="0">
                <a:solidFill>
                  <a:srgbClr val="002060"/>
                </a:solidFill>
                <a:latin typeface="NikoshBAN" pitchFamily="2" charset="0"/>
                <a:ea typeface="Verdana" pitchFamily="34" charset="0"/>
                <a:cs typeface="NikoshBAN" pitchFamily="2" charset="0"/>
                <a:sym typeface="Wingdings"/>
              </a:endParaRPr>
            </a:p>
            <a:p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  <a:sym typeface="Wingdings"/>
                </a:rPr>
                <a:t>		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  <a:sym typeface="Wingdings"/>
                </a:rPr>
                <a:t>       </a:t>
              </a:r>
            </a:p>
            <a:p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  <a:sym typeface="Wingdings"/>
                </a:rPr>
                <a:t>		      	</a:t>
              </a:r>
              <a:endPara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1752600" y="3962400"/>
            <a:ext cx="2667000" cy="2895600"/>
          </p:xfrm>
          <a:graphic>
            <a:graphicData uri="http://schemas.openxmlformats.org/presentationml/2006/ole">
              <p:oleObj spid="_x0000_s3082" name="Equation" r:id="rId5" imgW="1066680" imgH="1231560" progId="Equation.3">
                <p:embed/>
              </p:oleObj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4419600" y="41148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19600" y="4724400"/>
              <a:ext cx="9029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29000" y="5334000"/>
              <a:ext cx="7505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33800" y="5867400"/>
              <a:ext cx="8258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76600" y="6488668"/>
              <a:ext cx="7505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2F85-5685-4174-976C-B85C9769519E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981200" y="-228600"/>
            <a:ext cx="4724400" cy="1219200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905000" y="685800"/>
            <a:ext cx="4953000" cy="3124200"/>
            <a:chOff x="1828800" y="1066800"/>
            <a:chExt cx="4953000" cy="3124200"/>
          </a:xfrm>
        </p:grpSpPr>
        <p:pic>
          <p:nvPicPr>
            <p:cNvPr id="20" name="Picture 19" descr="quadrilateral_rectangl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1447800"/>
              <a:ext cx="3832059" cy="2362200"/>
            </a:xfrm>
            <a:prstGeom prst="rect">
              <a:avLst/>
            </a:prstGeom>
          </p:spPr>
        </p:pic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4343400" y="1066800"/>
            <a:ext cx="533400" cy="381000"/>
          </p:xfrm>
          <a:graphic>
            <a:graphicData uri="http://schemas.openxmlformats.org/presentationml/2006/ole">
              <p:oleObj spid="_x0000_s21507" name="Equation" r:id="rId4" imgW="190440" imgH="177480" progId="Equation.3">
                <p:embed/>
              </p:oleObj>
            </a:graphicData>
          </a:graphic>
        </p:graphicFrame>
        <p:graphicFrame>
          <p:nvGraphicFramePr>
            <p:cNvPr id="21508" name="Object 4"/>
            <p:cNvGraphicFramePr>
              <a:graphicFrameLocks noChangeAspect="1"/>
            </p:cNvGraphicFramePr>
            <p:nvPr/>
          </p:nvGraphicFramePr>
          <p:xfrm>
            <a:off x="4343400" y="3810000"/>
            <a:ext cx="533400" cy="381000"/>
          </p:xfrm>
          <a:graphic>
            <a:graphicData uri="http://schemas.openxmlformats.org/presentationml/2006/ole">
              <p:oleObj spid="_x0000_s21508" name="Equation" r:id="rId5" imgW="190440" imgH="177480" progId="Equation.3">
                <p:embed/>
              </p:oleObj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1828800" y="2667000"/>
            <a:ext cx="558800" cy="457200"/>
          </p:xfrm>
          <a:graphic>
            <a:graphicData uri="http://schemas.openxmlformats.org/presentationml/2006/ole">
              <p:oleObj spid="_x0000_s21509" name="Equation" r:id="rId6" imgW="203040" imgH="177480" progId="Equation.3">
                <p:embed/>
              </p:oleObj>
            </a:graphicData>
          </a:graphic>
        </p:graphicFrame>
        <p:graphicFrame>
          <p:nvGraphicFramePr>
            <p:cNvPr id="21510" name="Object 6"/>
            <p:cNvGraphicFramePr>
              <a:graphicFrameLocks noChangeAspect="1"/>
            </p:cNvGraphicFramePr>
            <p:nvPr/>
          </p:nvGraphicFramePr>
          <p:xfrm>
            <a:off x="6324600" y="2590800"/>
            <a:ext cx="457200" cy="457200"/>
          </p:xfrm>
          <a:graphic>
            <a:graphicData uri="http://schemas.openxmlformats.org/presentationml/2006/ole">
              <p:oleObj spid="_x0000_s21510" name="Equation" r:id="rId7" imgW="203040" imgH="177480" progId="Equation.3">
                <p:embed/>
              </p:oleObj>
            </a:graphicData>
          </a:graphic>
        </p:graphicFrame>
      </p:grpSp>
      <p:graphicFrame>
        <p:nvGraphicFramePr>
          <p:cNvPr id="32" name="Diagram 31"/>
          <p:cNvGraphicFramePr/>
          <p:nvPr/>
        </p:nvGraphicFramePr>
        <p:xfrm>
          <a:off x="304800" y="6858000"/>
          <a:ext cx="7391400" cy="208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81000" y="3810000"/>
            <a:ext cx="8153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ক’দলঃ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ক্ষেত্রটির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বাহিরের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Vrinda" pitchFamily="34" charset="0"/>
                <a:cs typeface="Vrinda" pitchFamily="34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মি.চওড়া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রাস্তার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518160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খ’দলঃ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ক্ষেত্রটির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Vrinda" pitchFamily="34" charset="0"/>
                <a:cs typeface="Vrinda" pitchFamily="34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মি.চওড়া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রাস্তার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9B3D-7A56-42A7-BD17-7A7595E25963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3FED-DBAF-4827-8C17-5A753AF0B6D3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57200" y="304800"/>
            <a:ext cx="8305800" cy="3931860"/>
            <a:chOff x="457200" y="304800"/>
            <a:chExt cx="8305800" cy="3931860"/>
          </a:xfrm>
        </p:grpSpPr>
        <p:sp>
          <p:nvSpPr>
            <p:cNvPr id="4" name="Horizontal Scroll 3"/>
            <p:cNvSpPr/>
            <p:nvPr/>
          </p:nvSpPr>
          <p:spPr>
            <a:xfrm>
              <a:off x="1981200" y="304800"/>
              <a:ext cx="4953000" cy="1676400"/>
            </a:xfrm>
            <a:prstGeom prst="horizontalScroll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মুল্যায়ন</a:t>
              </a:r>
              <a:endPara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2667000"/>
              <a:ext cx="8305800" cy="156966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</a:rPr>
                <a:t>1.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আয়তের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ক্ষেত্রফল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solidFill>
                    <a:srgbClr val="002060"/>
                  </a:solidFill>
                  <a:latin typeface="Vrinda" pitchFamily="34" charset="0"/>
                  <a:cs typeface="Vrinda" pitchFamily="34" charset="0"/>
                </a:rPr>
                <a:t>432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বর্গ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মি.এবং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দৈর্ঘ্য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24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মি.হলে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প্রস্থ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r>
                <a:rPr lang="en-US" sz="32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2.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</a:rPr>
                <a:t>আয়তের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</a:rPr>
                <a:t>কর্ণের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</a:rPr>
                <a:t>দৈর্ঘ্য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</a:rPr>
                <a:t> </a:t>
              </a:r>
              <a:r>
                <a:rPr lang="en-US" sz="24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</a:rPr>
                <a:t>মি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</a:rPr>
                <a:t>.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</a:rPr>
                <a:t>এবং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</a:rPr>
                <a:t>প্রস্থ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</a:rPr>
                <a:t> </a:t>
              </a:r>
              <a:r>
                <a:rPr lang="en-US" sz="2800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</a:rPr>
                <a:t>মি.হলে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</a:rPr>
                <a:t>দৈর্ঘ্য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ea typeface="Verdana" pitchFamily="34" charset="0"/>
                  <a:cs typeface="NikoshBAN" pitchFamily="2" charset="0"/>
                </a:rPr>
                <a:t>কত</a:t>
              </a:r>
              <a:r>
                <a:rPr lang="en-US" sz="3200" dirty="0" smtClean="0">
                  <a:latin typeface="NikoshBAN" pitchFamily="2" charset="0"/>
                  <a:ea typeface="Verdana" pitchFamily="34" charset="0"/>
                  <a:cs typeface="NikoshBAN" pitchFamily="2" charset="0"/>
                </a:rPr>
                <a:t>?</a:t>
              </a:r>
              <a:endParaRPr lang="en-US" sz="32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6482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ক্ষেত্রটির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আড়াআড়িভাবে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Vrinda" pitchFamily="34" charset="0"/>
                <a:cs typeface="Vrinda" pitchFamily="34" charset="0"/>
              </a:rPr>
              <a:t>2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মি.চওড়া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রাস্তার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33600" y="1295400"/>
            <a:ext cx="4953000" cy="3124200"/>
            <a:chOff x="1828800" y="1066800"/>
            <a:chExt cx="4953000" cy="3124200"/>
          </a:xfrm>
        </p:grpSpPr>
        <p:pic>
          <p:nvPicPr>
            <p:cNvPr id="4" name="Picture 3" descr="quadrilateral_rectangl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1447800"/>
              <a:ext cx="3832059" cy="2362200"/>
            </a:xfrm>
            <a:prstGeom prst="rect">
              <a:avLst/>
            </a:prstGeom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4343400" y="1066800"/>
            <a:ext cx="533400" cy="381000"/>
          </p:xfrm>
          <a:graphic>
            <a:graphicData uri="http://schemas.openxmlformats.org/presentationml/2006/ole">
              <p:oleObj spid="_x0000_s22530" name="Equation" r:id="rId4" imgW="190440" imgH="177480" progId="Equation.3">
                <p:embed/>
              </p:oleObj>
            </a:graphicData>
          </a:graphic>
        </p:graphicFrame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4343400" y="3810000"/>
            <a:ext cx="533400" cy="381000"/>
          </p:xfrm>
          <a:graphic>
            <a:graphicData uri="http://schemas.openxmlformats.org/presentationml/2006/ole">
              <p:oleObj spid="_x0000_s22531" name="Equation" r:id="rId5" imgW="190440" imgH="177480" progId="Equation.3">
                <p:embed/>
              </p:oleObj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828800" y="2667000"/>
            <a:ext cx="558800" cy="457200"/>
          </p:xfrm>
          <a:graphic>
            <a:graphicData uri="http://schemas.openxmlformats.org/presentationml/2006/ole">
              <p:oleObj spid="_x0000_s22532" name="Equation" r:id="rId6" imgW="203040" imgH="177480" progId="Equation.3">
                <p:embed/>
              </p:oleObj>
            </a:graphicData>
          </a:graphic>
        </p:graphicFrame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6324600" y="2590800"/>
            <a:ext cx="457200" cy="457200"/>
          </p:xfrm>
          <a:graphic>
            <a:graphicData uri="http://schemas.openxmlformats.org/presentationml/2006/ole">
              <p:oleObj spid="_x0000_s22533" name="Equation" r:id="rId7" imgW="203040" imgH="177480" progId="Equation.3">
                <p:embed/>
              </p:oleObj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2514600" y="152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B67B-BB57-4617-BAF4-C2365DAB72AC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3FED-DBAF-4827-8C17-5A753AF0B6D3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5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7010400" cy="51480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886200" y="3429000"/>
            <a:ext cx="48006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মোঃআব্দুর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রাজ্জাক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মহিমাগঞ্জ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গোবিন্দগঞ্জ,গাইবান্ধা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Email.razzaktqi2323@gmail.com</a:t>
            </a:r>
            <a:endParaRPr lang="en-US" sz="2000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6280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১6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অনুশীলনীঃ১৬.২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৫০মি.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২৯/১১/১৫খ্রিষ্টাব্দ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DEA84-B952-4355-98D0-2C9EF60384B0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52600"/>
            <a:ext cx="4019785" cy="28814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9979-8B85-449A-B751-493CF294C5E1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pool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72356"/>
            <a:ext cx="4114800" cy="287584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0"/>
            <a:ext cx="7620000" cy="37702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</a:t>
            </a:r>
            <a:endParaRPr lang="en-US" sz="23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55EA-C87C-4DD5-A467-6B304112E467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4191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8000">
                  <a:solidFill>
                    <a:srgbClr val="9787F5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শিখণফল</a:t>
            </a:r>
            <a:endParaRPr lang="en-US" sz="8000" b="1" dirty="0">
              <a:ln w="18000">
                <a:solidFill>
                  <a:srgbClr val="9787F5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8305800" cy="4524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ক্ষেত্রফল,পরিসীমাএবংকর্ণের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		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									</a:t>
            </a:r>
          </a:p>
          <a:p>
            <a:pPr>
              <a:buFont typeface="Wingdings" pitchFamily="2" charset="2"/>
              <a:buChar char="v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1988-2D85-4634-AA5F-FCD31FA107A4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3FED-DBAF-4827-8C17-5A753AF0B6D3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28600" y="990600"/>
            <a:ext cx="7315200" cy="5570041"/>
            <a:chOff x="533400" y="1143000"/>
            <a:chExt cx="7315200" cy="5570041"/>
          </a:xfrm>
        </p:grpSpPr>
        <p:sp>
          <p:nvSpPr>
            <p:cNvPr id="18" name="Right Triangle 17"/>
            <p:cNvSpPr/>
            <p:nvPr/>
          </p:nvSpPr>
          <p:spPr>
            <a:xfrm>
              <a:off x="1676400" y="1143000"/>
              <a:ext cx="6096000" cy="4800600"/>
            </a:xfrm>
            <a:prstGeom prst="rtTriangl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676400" y="5257800"/>
              <a:ext cx="838200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172494" y="5599906"/>
              <a:ext cx="685800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33400" y="3429000"/>
              <a:ext cx="990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প্রস্থ</a:t>
              </a:r>
              <a:endPara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76600" y="5943600"/>
              <a:ext cx="2362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দৈর্ঘ্য</a:t>
              </a:r>
              <a:endPara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24400" y="2895600"/>
              <a:ext cx="3124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অতিভূজ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3FED-DBAF-4827-8C17-5A753AF0B6D3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457200" y="3581400"/>
            <a:ext cx="4114800" cy="2895600"/>
          </a:xfrm>
          <a:prstGeom prst="rtTriangl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0800000">
            <a:off x="4572000" y="990600"/>
            <a:ext cx="4114800" cy="2895600"/>
          </a:xfrm>
          <a:prstGeom prst="rtTriangl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572000" y="609600"/>
            <a:ext cx="5562600" cy="2870775"/>
            <a:chOff x="4572000" y="609600"/>
            <a:chExt cx="5562600" cy="2870775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0" y="609600"/>
              <a:ext cx="2627295" cy="1155700"/>
              <a:chOff x="1517650" y="2057400"/>
              <a:chExt cx="2627295" cy="1155700"/>
            </a:xfrm>
          </p:grpSpPr>
          <p:graphicFrame>
            <p:nvGraphicFramePr>
              <p:cNvPr id="10" name="Object 9"/>
              <p:cNvGraphicFramePr>
                <a:graphicFrameLocks noChangeAspect="1"/>
              </p:cNvGraphicFramePr>
              <p:nvPr/>
            </p:nvGraphicFramePr>
            <p:xfrm>
              <a:off x="1517650" y="2057400"/>
              <a:ext cx="2058988" cy="1155700"/>
            </p:xfrm>
            <a:graphic>
              <a:graphicData uri="http://schemas.openxmlformats.org/presentationml/2006/ole">
                <p:oleObj spid="_x0000_s23556" name="Equation" r:id="rId3" imgW="1130040" imgH="393480" progId="Equation.3">
                  <p:embed/>
                </p:oleObj>
              </a:graphicData>
            </a:graphic>
          </p:graphicFrame>
          <p:sp>
            <p:nvSpPr>
              <p:cNvPr id="13" name="Rectangle 12"/>
              <p:cNvSpPr/>
              <p:nvPr/>
            </p:nvSpPr>
            <p:spPr>
              <a:xfrm>
                <a:off x="2209800" y="2362200"/>
                <a:ext cx="19351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(</a:t>
                </a:r>
                <a:r>
                  <a:rPr lang="en-US" sz="2800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দৈর্ঘ্য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2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3200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প্রস্থ</a:t>
                </a:r>
                <a:r>
                  <a:rPr lang="en-US" sz="32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)</a:t>
                </a:r>
                <a:r>
                  <a:rPr lang="en-US" sz="28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32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+</a:t>
                </a:r>
                <a:endParaRPr lang="en-US" sz="28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092950" y="609600"/>
              <a:ext cx="2051050" cy="1566684"/>
              <a:chOff x="1557338" y="1752600"/>
              <a:chExt cx="2051050" cy="1566684"/>
            </a:xfrm>
          </p:grpSpPr>
          <p:graphicFrame>
            <p:nvGraphicFramePr>
              <p:cNvPr id="17" name="Object 16"/>
              <p:cNvGraphicFramePr>
                <a:graphicFrameLocks noChangeAspect="1"/>
              </p:cNvGraphicFramePr>
              <p:nvPr/>
            </p:nvGraphicFramePr>
            <p:xfrm>
              <a:off x="1557338" y="1752600"/>
              <a:ext cx="1827212" cy="1155700"/>
            </p:xfrm>
            <a:graphic>
              <a:graphicData uri="http://schemas.openxmlformats.org/presentationml/2006/ole">
                <p:oleObj spid="_x0000_s23557" name="Equation" r:id="rId4" imgW="1002960" imgH="393480" progId="Equation.3">
                  <p:embed/>
                </p:oleObj>
              </a:graphicData>
            </a:graphic>
          </p:graphicFrame>
          <p:sp>
            <p:nvSpPr>
              <p:cNvPr id="18" name="Rectangle 17"/>
              <p:cNvSpPr/>
              <p:nvPr/>
            </p:nvSpPr>
            <p:spPr>
              <a:xfrm>
                <a:off x="2014538" y="2057400"/>
                <a:ext cx="1593850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(</a:t>
                </a:r>
                <a:r>
                  <a:rPr lang="en-US" sz="2400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দৈর্ঘ্য</a:t>
                </a:r>
                <a:r>
                  <a:rPr lang="en-US" sz="2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   </a:t>
                </a:r>
                <a:r>
                  <a:rPr lang="en-US" sz="2400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প্রস্থ</a:t>
                </a:r>
                <a:r>
                  <a:rPr lang="en-US" sz="2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)</a:t>
                </a:r>
                <a:endParaRPr lang="en-US" sz="24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  <a:sym typeface="Wingdings"/>
                </a:endParaRPr>
              </a:p>
              <a:p>
                <a:r>
                  <a:rPr lang="en-US" sz="2800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বর্গএকক</a:t>
                </a:r>
                <a:endParaRPr lang="en-US" sz="28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  <a:sym typeface="Wingdings"/>
                </a:endParaRPr>
              </a:p>
              <a:p>
                <a:endParaRPr lang="en-US" sz="2400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876800" y="2895600"/>
              <a:ext cx="3581400" cy="584775"/>
              <a:chOff x="4022725" y="3581400"/>
              <a:chExt cx="3581400" cy="584775"/>
            </a:xfrm>
          </p:grpSpPr>
          <p:graphicFrame>
            <p:nvGraphicFramePr>
              <p:cNvPr id="23" name="Object 22"/>
              <p:cNvGraphicFramePr>
                <a:graphicFrameLocks noChangeAspect="1"/>
              </p:cNvGraphicFramePr>
              <p:nvPr/>
            </p:nvGraphicFramePr>
            <p:xfrm>
              <a:off x="4022725" y="3657600"/>
              <a:ext cx="1862138" cy="457200"/>
            </p:xfrm>
            <a:graphic>
              <a:graphicData uri="http://schemas.openxmlformats.org/presentationml/2006/ole">
                <p:oleObj spid="_x0000_s23559" name="Equation" r:id="rId5" imgW="838080" imgH="126720" progId="Equation.3">
                  <p:embed/>
                </p:oleObj>
              </a:graphicData>
            </a:graphic>
          </p:graphicFrame>
          <p:sp>
            <p:nvSpPr>
              <p:cNvPr id="24" name="TextBox 23"/>
              <p:cNvSpPr txBox="1"/>
              <p:nvPr/>
            </p:nvSpPr>
            <p:spPr>
              <a:xfrm>
                <a:off x="4419600" y="3581400"/>
                <a:ext cx="1905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2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  </a:t>
                </a:r>
                <a:r>
                  <a:rPr lang="en-US" sz="32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প্রস্থ</a:t>
                </a:r>
                <a:endParaRPr lang="en-US" sz="2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403725" y="3581400"/>
                <a:ext cx="3200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2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  </a:t>
                </a:r>
                <a:r>
                  <a:rPr lang="en-US" sz="32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প্রস্থ</a:t>
                </a:r>
                <a:r>
                  <a:rPr lang="en-US" sz="28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বর্গএকক</a:t>
                </a:r>
                <a:endParaRPr lang="en-US" sz="2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784725" y="1905000"/>
              <a:ext cx="5349875" cy="1003300"/>
              <a:chOff x="4784725" y="1905000"/>
              <a:chExt cx="5349875" cy="1003300"/>
            </a:xfrm>
          </p:grpSpPr>
          <p:graphicFrame>
            <p:nvGraphicFramePr>
              <p:cNvPr id="29" name="Object 28"/>
              <p:cNvGraphicFramePr>
                <a:graphicFrameLocks noChangeAspect="1"/>
              </p:cNvGraphicFramePr>
              <p:nvPr/>
            </p:nvGraphicFramePr>
            <p:xfrm>
              <a:off x="4784725" y="1905000"/>
              <a:ext cx="1941513" cy="1003300"/>
            </p:xfrm>
            <a:graphic>
              <a:graphicData uri="http://schemas.openxmlformats.org/presentationml/2006/ole">
                <p:oleObj spid="_x0000_s23561" name="Equation" r:id="rId6" imgW="1066680" imgH="393480" progId="Equation.3">
                  <p:embed/>
                </p:oleObj>
              </a:graphicData>
            </a:graphic>
          </p:graphicFrame>
          <p:sp>
            <p:nvSpPr>
              <p:cNvPr id="32" name="TextBox 31"/>
              <p:cNvSpPr txBox="1"/>
              <p:nvPr/>
            </p:nvSpPr>
            <p:spPr>
              <a:xfrm>
                <a:off x="5867400" y="2133600"/>
                <a:ext cx="426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800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20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প্রস্থ</a:t>
                </a:r>
                <a:r>
                  <a:rPr lang="en-US" sz="28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2800" dirty="0" err="1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বর্গএকক</a:t>
                </a:r>
                <a:endParaRPr lang="en-US" sz="2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4624E-7 C -0.18785 0.15515 -0.37552 0.31029 -0.45087 0.37318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3FED-DBAF-4827-8C17-5A753AF0B6D3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quadrilateral_rectan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066800"/>
            <a:ext cx="4419600" cy="255216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76400" y="304800"/>
            <a:ext cx="6705599" cy="3651916"/>
            <a:chOff x="1083973" y="348065"/>
            <a:chExt cx="7272269" cy="5725462"/>
          </a:xfrm>
        </p:grpSpPr>
        <p:sp>
          <p:nvSpPr>
            <p:cNvPr id="5" name="TextBox 4"/>
            <p:cNvSpPr txBox="1"/>
            <p:nvPr/>
          </p:nvSpPr>
          <p:spPr>
            <a:xfrm>
              <a:off x="3397877" y="348065"/>
              <a:ext cx="213360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দৈর্ঘ্য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5238" y="5365642"/>
              <a:ext cx="2133599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দৈর্ঘ্য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3973" y="2617921"/>
              <a:ext cx="99060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প্রস্থ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16652" y="2737387"/>
              <a:ext cx="1239590" cy="1109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প্রস্থ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28800" y="44196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=(</a:t>
            </a:r>
            <a:r>
              <a:rPr lang="en-US" sz="4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Wingdings"/>
              </a:rPr>
              <a:t>+প্রস্থ+দৈর্ঘ্য+প্রস্থ</a:t>
            </a: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Wingdings"/>
              </a:rPr>
              <a:t>) </a:t>
            </a:r>
            <a:r>
              <a:rPr lang="en-US" sz="4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একক</a:t>
            </a:r>
            <a:endParaRPr lang="en-US" sz="40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Wingdings"/>
              </a:rPr>
              <a:t>=</a:t>
            </a:r>
            <a:r>
              <a:rPr lang="en-US" sz="4000" dirty="0" smtClean="0">
                <a:solidFill>
                  <a:srgbClr val="3333FF"/>
                </a:solidFill>
                <a:latin typeface="Vrinda" pitchFamily="34" charset="0"/>
                <a:cs typeface="Vrinda" pitchFamily="34" charset="0"/>
                <a:sym typeface="Wingdings"/>
              </a:rPr>
              <a:t>2</a:t>
            </a: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Wingdings"/>
              </a:rPr>
              <a:t>(</a:t>
            </a:r>
            <a:r>
              <a:rPr lang="en-US" sz="4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Wingdings"/>
              </a:rPr>
              <a:t>দৈর্ঘ্য+প্রস্থ</a:t>
            </a: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Wingdings"/>
              </a:rPr>
              <a:t>) </a:t>
            </a:r>
            <a:r>
              <a:rPr lang="en-US" sz="4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একক</a:t>
            </a: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24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3FED-DBAF-4827-8C17-5A753AF0B6D3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3400" y="5638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14400" y="5126038"/>
            <a:ext cx="7696200" cy="1136650"/>
            <a:chOff x="1143000" y="4876800"/>
            <a:chExt cx="7696200" cy="1136650"/>
          </a:xfrm>
        </p:grpSpPr>
        <p:grpSp>
          <p:nvGrpSpPr>
            <p:cNvPr id="30" name="Group 29"/>
            <p:cNvGrpSpPr/>
            <p:nvPr/>
          </p:nvGrpSpPr>
          <p:grpSpPr>
            <a:xfrm>
              <a:off x="2971800" y="4876800"/>
              <a:ext cx="5867400" cy="1136650"/>
              <a:chOff x="682625" y="4973638"/>
              <a:chExt cx="5867400" cy="1136650"/>
            </a:xfrm>
          </p:grpSpPr>
          <p:graphicFrame>
            <p:nvGraphicFramePr>
              <p:cNvPr id="20" name="Object 19"/>
              <p:cNvGraphicFramePr>
                <a:graphicFrameLocks noChangeAspect="1"/>
              </p:cNvGraphicFramePr>
              <p:nvPr/>
            </p:nvGraphicFramePr>
            <p:xfrm>
              <a:off x="682625" y="4973638"/>
              <a:ext cx="2735263" cy="1136650"/>
            </p:xfrm>
            <a:graphic>
              <a:graphicData uri="http://schemas.openxmlformats.org/presentationml/2006/ole">
                <p:oleObj spid="_x0000_s46086" name="Equation" r:id="rId3" imgW="1346040" imgH="342720" progId="Equation.3">
                  <p:embed/>
                </p:oleObj>
              </a:graphicData>
            </a:graphic>
          </p:graphicFrame>
          <p:sp>
            <p:nvSpPr>
              <p:cNvPr id="28" name="TextBox 27"/>
              <p:cNvSpPr txBox="1"/>
              <p:nvPr/>
            </p:nvSpPr>
            <p:spPr>
              <a:xfrm>
                <a:off x="1216025" y="5410200"/>
                <a:ext cx="533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2800" dirty="0" smtClean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2800" dirty="0" err="1" smtClean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প্রস্থ</a:t>
                </a:r>
                <a:r>
                  <a:rPr lang="en-US" sz="2800" dirty="0" smtClean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sz="2800" dirty="0" err="1" smtClean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একক</a:t>
                </a:r>
                <a:endParaRPr lang="en-US" sz="28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143000" y="5313362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আয়তের</a:t>
              </a:r>
              <a:r>
                <a: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কর্ণ</a:t>
              </a:r>
              <a:endPara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85800" y="228600"/>
            <a:ext cx="6018810" cy="4109116"/>
            <a:chOff x="685800" y="228600"/>
            <a:chExt cx="6018810" cy="4109116"/>
          </a:xfrm>
        </p:grpSpPr>
        <p:grpSp>
          <p:nvGrpSpPr>
            <p:cNvPr id="37" name="Group 36"/>
            <p:cNvGrpSpPr/>
            <p:nvPr/>
          </p:nvGrpSpPr>
          <p:grpSpPr>
            <a:xfrm>
              <a:off x="1600200" y="914400"/>
              <a:ext cx="4114800" cy="2895600"/>
              <a:chOff x="1524000" y="685800"/>
              <a:chExt cx="4114800" cy="2895600"/>
            </a:xfrm>
          </p:grpSpPr>
          <p:sp>
            <p:nvSpPr>
              <p:cNvPr id="4" name="Right Triangle 3"/>
              <p:cNvSpPr/>
              <p:nvPr/>
            </p:nvSpPr>
            <p:spPr>
              <a:xfrm>
                <a:off x="1524000" y="685800"/>
                <a:ext cx="4114800" cy="2895600"/>
              </a:xfrm>
              <a:prstGeom prst="rtTriangle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ight Triangle 4"/>
              <p:cNvSpPr/>
              <p:nvPr/>
            </p:nvSpPr>
            <p:spPr>
              <a:xfrm rot="10800000">
                <a:off x="1524000" y="685800"/>
                <a:ext cx="4114800" cy="2895600"/>
              </a:xfrm>
              <a:prstGeom prst="rtTriangl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657600" y="175260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কর্ণ</a:t>
                </a:r>
                <a:endParaRPr lang="en-US" sz="28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895600" y="228600"/>
              <a:ext cx="1967345" cy="451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দৈর্ঘ্য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7000" y="3886200"/>
              <a:ext cx="1967345" cy="451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দৈর্ঘ্য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5800" y="2133600"/>
              <a:ext cx="913410" cy="451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প্রস্থ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91200" y="2209800"/>
              <a:ext cx="913410" cy="451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প্রস্থ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660</TotalTime>
  <Words>251</Words>
  <Application>Microsoft Office PowerPoint</Application>
  <PresentationFormat>On-screen Show (4:3)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Foundry</vt:lpstr>
      <vt:lpstr>Equation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lab_1</dc:creator>
  <cp:lastModifiedBy>lab_1</cp:lastModifiedBy>
  <cp:revision>130</cp:revision>
  <dcterms:created xsi:type="dcterms:W3CDTF">2006-08-16T00:00:00Z</dcterms:created>
  <dcterms:modified xsi:type="dcterms:W3CDTF">2015-11-29T03:47:01Z</dcterms:modified>
</cp:coreProperties>
</file>