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8" r:id="rId4"/>
    <p:sldId id="261" r:id="rId5"/>
    <p:sldId id="262" r:id="rId6"/>
    <p:sldId id="260" r:id="rId7"/>
    <p:sldId id="274" r:id="rId8"/>
    <p:sldId id="278" r:id="rId9"/>
    <p:sldId id="266" r:id="rId10"/>
    <p:sldId id="267" r:id="rId11"/>
    <p:sldId id="273" r:id="rId12"/>
    <p:sldId id="270" r:id="rId13"/>
    <p:sldId id="264" r:id="rId14"/>
    <p:sldId id="277" r:id="rId15"/>
    <p:sldId id="275" r:id="rId16"/>
    <p:sldId id="265" r:id="rId17"/>
    <p:sldId id="271" r:id="rId18"/>
    <p:sldId id="269" r:id="rId19"/>
    <p:sldId id="25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6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5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33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66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30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009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44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1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37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5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74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94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20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2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7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609600"/>
            <a:ext cx="8305800" cy="5718213"/>
            <a:chOff x="609600" y="609600"/>
            <a:chExt cx="8305800" cy="57182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609600"/>
              <a:ext cx="8001000" cy="571821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71800" y="1046018"/>
              <a:ext cx="5943600" cy="1620982"/>
            </a:xfrm>
            <a:prstGeom prst="rect">
              <a:avLst/>
            </a:prstGeom>
            <a:solidFill>
              <a:srgbClr val="075915"/>
            </a:solidFill>
            <a:ln w="57150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DeflateBottom">
                <a:avLst/>
              </a:prstTxWarp>
            </a:bodyPr>
            <a:lstStyle/>
            <a:p>
              <a:pPr algn="ctr"/>
              <a:r>
                <a:rPr lang="bn-BD" sz="400" dirty="0" smtClean="0">
                  <a:ln>
                    <a:solidFill>
                      <a:schemeClr val="tx1"/>
                    </a:solidFill>
                    <a:prstDash val="sysDash"/>
                  </a:ln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স্বাগতম</a:t>
              </a:r>
              <a:endParaRPr lang="en-US" sz="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FFF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454075"/>
            <a:ext cx="4267199" cy="5177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3962400" cy="5174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398" y="5631359"/>
            <a:ext cx="4114802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বাঁশের তৈরি ঘর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5638800"/>
            <a:ext cx="3893127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 বাঁশের কেল্লা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1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3346"/>
            <a:ext cx="7924800" cy="50430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562600"/>
            <a:ext cx="78486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                  নির্মাণাধীন ভবন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6" y="457200"/>
            <a:ext cx="4493974" cy="518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7200"/>
            <a:ext cx="3551128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563135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ক্ষুদ্র হস্ত শিল্প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09600" y="533400"/>
            <a:ext cx="7923803" cy="4648200"/>
            <a:chOff x="609600" y="533400"/>
            <a:chExt cx="7923803" cy="41048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430" y="533401"/>
              <a:ext cx="2847973" cy="410489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72267"/>
              <a:ext cx="2333627" cy="40660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533400"/>
              <a:ext cx="2819400" cy="410489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046481" y="5449669"/>
            <a:ext cx="435431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বাঁশের তৈরি বিভিন্ন জিনিস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            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489045"/>
            <a:ext cx="8025794" cy="5073555"/>
            <a:chOff x="485776" y="420470"/>
            <a:chExt cx="8025794" cy="50735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76" y="420470"/>
              <a:ext cx="3933824" cy="506593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755" y="464825"/>
              <a:ext cx="4123815" cy="50292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 flipH="1">
            <a:off x="2667000" y="5602069"/>
            <a:ext cx="40794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বাঁশ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চেয়ার ও টেবিল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81200" y="914399"/>
            <a:ext cx="5334000" cy="1524001"/>
          </a:xfrm>
          <a:prstGeom prst="roundRect">
            <a:avLst>
              <a:gd name="adj" fmla="val 2830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ভিডিও টি লক্ষ্য কর---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947822"/>
              </p:ext>
            </p:extLst>
          </p:nvPr>
        </p:nvGraphicFramePr>
        <p:xfrm>
          <a:off x="2584450" y="3086100"/>
          <a:ext cx="3975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Packager Shell Object" showAsIcon="1" r:id="rId3" imgW="3975840" imgH="685800" progId="Package">
                  <p:embed/>
                </p:oleObj>
              </mc:Choice>
              <mc:Fallback>
                <p:oleObj name="Packager Shell Object" showAsIcon="1" r:id="rId3" imgW="39758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4450" y="3086100"/>
                        <a:ext cx="39751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991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14400" y="76200"/>
            <a:ext cx="7173191" cy="2514600"/>
          </a:xfrm>
          <a:prstGeom prst="horizontalScroll">
            <a:avLst/>
          </a:prstGeom>
          <a:solidFill>
            <a:srgbClr val="92D05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দলীয়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991" y="259080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>
                <a:latin typeface="NikoshBAN" pitchFamily="2" charset="0"/>
                <a:cs typeface="NikoshBAN" pitchFamily="2" charset="0"/>
              </a:rPr>
              <a:t>১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কৃষি কাজে বাঁশের ৫টি ব্যবহার লেখ।</a:t>
            </a:r>
          </a:p>
          <a:p>
            <a:r>
              <a:rPr lang="en-US" sz="32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বাঁশ দিয়ে তৈরি দশটি জিনিসের নাম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লেখ। </a:t>
            </a:r>
          </a:p>
          <a:p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0" y="609600"/>
            <a:ext cx="4114800" cy="137160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600742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১।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বাঁশ কী ধরনের উদ্ভিদ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                 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হস্ত শিল্প কী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বাঁশ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১০টি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219200" y="609600"/>
            <a:ext cx="6248400" cy="1219200"/>
          </a:xfrm>
          <a:prstGeom prst="wav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4953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1।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জন্ম থেকে মৃত্যু পর্যন্ত আমাদের জীবনের সাথে বাঁশ-কিভাবে জড়িয়ে আছে তা বিশ্লেষণ কর।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48000" y="2286000"/>
            <a:ext cx="2514600" cy="2206732"/>
            <a:chOff x="3352800" y="2370930"/>
            <a:chExt cx="2514600" cy="2353470"/>
          </a:xfrm>
        </p:grpSpPr>
        <p:sp>
          <p:nvSpPr>
            <p:cNvPr id="2" name="Rectangle 1"/>
            <p:cNvSpPr/>
            <p:nvPr/>
          </p:nvSpPr>
          <p:spPr>
            <a:xfrm>
              <a:off x="3352800" y="3123898"/>
              <a:ext cx="2514600" cy="1600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581400" y="2370930"/>
              <a:ext cx="2278687" cy="2201070"/>
              <a:chOff x="3124200" y="2287051"/>
              <a:chExt cx="2278687" cy="2201070"/>
            </a:xfrm>
          </p:grpSpPr>
          <p:sp>
            <p:nvSpPr>
              <p:cNvPr id="6" name="Right Triangle 5"/>
              <p:cNvSpPr/>
              <p:nvPr/>
            </p:nvSpPr>
            <p:spPr>
              <a:xfrm rot="7777191">
                <a:off x="3385019" y="2057595"/>
                <a:ext cx="1788411" cy="2247324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886200" y="3380081"/>
                <a:ext cx="457200" cy="110804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4648200" y="3318524"/>
                <a:ext cx="381000" cy="430904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3124200" y="3373650"/>
                <a:ext cx="381000" cy="430904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0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381000"/>
            <a:ext cx="8128000" cy="6096000"/>
            <a:chOff x="508000" y="381000"/>
            <a:chExt cx="8128000" cy="6096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0" y="381000"/>
              <a:ext cx="8128000" cy="6096000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286000" y="4572000"/>
              <a:ext cx="4572000" cy="19050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ধন্যবাদ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5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00200" y="381000"/>
            <a:ext cx="5943600" cy="5943600"/>
            <a:chOff x="1600200" y="-15061"/>
            <a:chExt cx="5943600" cy="670560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2514600" y="-15061"/>
              <a:ext cx="3886200" cy="928688"/>
            </a:xfrm>
            <a:prstGeom prst="horizontalScroll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bn-BD" sz="3200" dirty="0">
                  <a:latin typeface="NikoshBAN" pitchFamily="2" charset="0"/>
                  <a:cs typeface="NikoshBAN" pitchFamily="2" charset="0"/>
                </a:rPr>
                <a:t>শিক্ষক</a:t>
              </a:r>
              <a:r>
                <a:rPr lang="bn-BD" sz="40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3200" dirty="0">
                  <a:latin typeface="NikoshBAN" pitchFamily="2" charset="0"/>
                  <a:cs typeface="NikoshBAN" pitchFamily="2" charset="0"/>
                </a:rPr>
                <a:t>পরিচিতি</a:t>
              </a:r>
              <a:r>
                <a:rPr lang="bn-BD" sz="4000" dirty="0">
                  <a:latin typeface="NikoshBAN" pitchFamily="2" charset="0"/>
                  <a:cs typeface="NikoshBAN" pitchFamily="2" charset="0"/>
                </a:rPr>
                <a:t> </a:t>
              </a:r>
              <a:endParaRPr lang="en-US" sz="4000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4" name="Picture 1" descr="E:\Photo\MUSHFIQ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718" y="838200"/>
              <a:ext cx="2759482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1600200" y="3871139"/>
              <a:ext cx="5943600" cy="2819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মো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ঃ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মুশফিকুর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রহমান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সহকারী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শিক্ষক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(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কৃষি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)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endParaRP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হযরত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শাহজালাল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(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রঃ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)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উচ্চ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বিদ্যালয়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দক্ষি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utonnyMJ" pitchFamily="2" charset="0"/>
                  <a:cs typeface="NikoshBAN" pitchFamily="2" charset="0"/>
                </a:rPr>
                <a:t>ণ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সুরমা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utonnyMJ" pitchFamily="2" charset="0"/>
                  <a:cs typeface="NikoshBAN" pitchFamily="2" charset="0"/>
                </a:rPr>
                <a:t> ,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utonnyMJ" pitchFamily="2" charset="0"/>
                  <a:cs typeface="NikoshBAN" pitchFamily="2" charset="0"/>
                </a:rPr>
                <a:t>সিলেট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utonnyMJ" pitchFamily="2" charset="0"/>
                  <a:cs typeface="NikoshBAN" pitchFamily="2" charset="0"/>
                </a:rPr>
                <a:t> ।</a:t>
              </a:r>
              <a:endParaRPr lang="bn-BD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NikoshBAN" pitchFamily="2" charset="0"/>
              </a:endParaRP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bn-BD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মোবাইলঃ 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01710-461105</a:t>
              </a: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E-mail-mushfiqurteacher2013@gmail.com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itchFamily="34" charset="-79"/>
                <a:cs typeface="Miriam" pitchFamily="34" charset="-79"/>
              </a:endParaRP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3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838200" y="685800"/>
            <a:ext cx="7162800" cy="5181600"/>
            <a:chOff x="76200" y="55543"/>
            <a:chExt cx="8458200" cy="6650057"/>
          </a:xfrm>
        </p:grpSpPr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1294" y="990600"/>
              <a:ext cx="2018306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700508" y="55543"/>
              <a:ext cx="3472331" cy="858329"/>
            </a:xfrm>
            <a:prstGeom prst="horizontalScroll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bn-BD" sz="3600" dirty="0">
                  <a:latin typeface="NikoshBAN" pitchFamily="2" charset="0"/>
                  <a:cs typeface="NikoshBAN" pitchFamily="2" charset="0"/>
                </a:rPr>
                <a:t>পাঠ </a:t>
              </a:r>
              <a:r>
                <a:rPr lang="en-US" sz="3600" dirty="0">
                  <a:latin typeface="NikoshBAN" pitchFamily="2" charset="0"/>
                  <a:cs typeface="NikoshBAN" pitchFamily="2" charset="0"/>
                </a:rPr>
                <a:t>প</a:t>
              </a:r>
              <a:r>
                <a:rPr lang="bn-BD" sz="3600" dirty="0">
                  <a:latin typeface="NikoshBAN" pitchFamily="2" charset="0"/>
                  <a:cs typeface="NikoshBAN" pitchFamily="2" charset="0"/>
                </a:rPr>
                <a:t>রিচিতি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76200" y="1143185"/>
              <a:ext cx="2819400" cy="990502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শ্রেণি</a:t>
              </a:r>
              <a:r>
                <a:rPr lang="en-US" sz="4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0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6200" y="2286561"/>
              <a:ext cx="2819400" cy="990502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বিষয়</a:t>
              </a:r>
              <a:r>
                <a:rPr lang="en-US" sz="3200" dirty="0">
                  <a:solidFill>
                    <a:schemeClr val="tx1"/>
                  </a:solidFill>
                  <a:latin typeface="SutonnyMJ" pitchFamily="2" charset="0"/>
                  <a:cs typeface="SutonnyMJ" pitchFamily="2" charset="0"/>
                </a:rPr>
                <a:t> :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6200" y="3428345"/>
              <a:ext cx="2819400" cy="990502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অধ্যায়</a:t>
              </a:r>
              <a:r>
                <a:rPr lang="en-US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endPara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76200" y="4495284"/>
              <a:ext cx="2819400" cy="990502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তারিখ</a:t>
              </a:r>
              <a:r>
                <a:rPr lang="en-US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endPara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76200" y="5638661"/>
              <a:ext cx="2819400" cy="1066939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সময়</a:t>
              </a:r>
              <a:r>
                <a:rPr lang="en-US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endPara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2819400" y="1364159"/>
              <a:ext cx="2362200" cy="75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দশম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3" name="TextBox 15"/>
            <p:cNvSpPr txBox="1">
              <a:spLocks noChangeArrowheads="1"/>
            </p:cNvSpPr>
            <p:nvPr/>
          </p:nvSpPr>
          <p:spPr bwMode="auto">
            <a:xfrm>
              <a:off x="2819400" y="2438401"/>
              <a:ext cx="2438400" cy="75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200" dirty="0">
                  <a:latin typeface="SutonnyMJ" pitchFamily="2" charset="0"/>
                  <a:cs typeface="SutonnyMJ" pitchFamily="2" charset="0"/>
                </a:rPr>
                <a:t>K…</a:t>
              </a:r>
              <a:r>
                <a:rPr lang="en-US" sz="3200" dirty="0" err="1">
                  <a:latin typeface="SutonnyMJ" pitchFamily="2" charset="0"/>
                  <a:cs typeface="SutonnyMJ" pitchFamily="2" charset="0"/>
                </a:rPr>
                <a:t>wl</a:t>
              </a:r>
              <a:r>
                <a:rPr lang="en-US" sz="3200" dirty="0">
                  <a:latin typeface="SutonnyMJ" pitchFamily="2" charset="0"/>
                  <a:cs typeface="SutonnyMJ" pitchFamily="2" charset="0"/>
                </a:rPr>
                <a:t> </a:t>
              </a:r>
              <a:r>
                <a:rPr lang="en-US" sz="3200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শিক্ষা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2819400" y="3581400"/>
              <a:ext cx="2438400" cy="75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৪র্থ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 rot="10800000" flipV="1">
              <a:off x="2979876" y="4661184"/>
              <a:ext cx="2201723" cy="6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২০-০১-২০১৬</a:t>
              </a:r>
              <a:endParaRPr lang="en-US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2895600" y="5791199"/>
              <a:ext cx="1752600" cy="75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৫০ </a:t>
              </a:r>
              <a:r>
                <a:rPr lang="en-US" sz="3200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মিনিট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6019800" y="3429001"/>
              <a:ext cx="2514600" cy="106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4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চতুর্থ</a:t>
              </a:r>
              <a:r>
                <a:rPr lang="en-US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4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অধ্যায়</a:t>
              </a:r>
              <a:r>
                <a:rPr lang="bn-BD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bn-BD" sz="24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 eaLnBrk="1" hangingPunct="1"/>
              <a:r>
                <a:rPr lang="bn-BD" sz="24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কৃষিজ উৎপাদন।</a:t>
              </a:r>
              <a:endParaRPr lang="en-US" sz="24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3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600" y="2667001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বাঁশজাত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দ্রব্যাদির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902803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বাঁশ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09600"/>
            <a:ext cx="3719514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4" y="609600"/>
            <a:ext cx="412908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0600" y="762000"/>
            <a:ext cx="6934200" cy="220980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4182070"/>
            <a:ext cx="67056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বাঁশওবাঁশজাত দ্রব্যাদির ব্যবহার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89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81200" y="503099"/>
            <a:ext cx="4648200" cy="1554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1" y="2514600"/>
            <a:ext cx="7924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শিক্ষার্থীরা---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১)বাঁশ কী জাতীয় উদ্ভিদ তা বলতে পারবে।                   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৩)বাঁশ কী কাজে ব্যবহৃত হয়,তা ব্যাখ্যা করতে পারবে।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                                             ৪)জন্ম থেকে মৃত্যু পর্যন্ত আমাদের জীবনে বাঁশ-কিভাবে জড়িয়ে আছে,তা বিশ্লেষণ করতে পারবে।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0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199" y="4526340"/>
            <a:ext cx="762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বাঁশ-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বাঁশ ঘাস জাতীয় উদ্ভিদ। ইহা গৃহস্থালির নানান কাজে ব্যবহৃত হয় এবং কাঠের তুলনায় দাম কম। তাই বাঁশকে গরিবের কাঠ বলা হয়।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09600" y="609600"/>
            <a:ext cx="8046448" cy="3733800"/>
            <a:chOff x="533399" y="487824"/>
            <a:chExt cx="8046448" cy="3733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199" y="487824"/>
              <a:ext cx="3931648" cy="3733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99" y="533400"/>
              <a:ext cx="4114799" cy="3688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2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892314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3954959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বাঁশ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শিল্পের প্রকারভেদ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505200" y="1752600"/>
            <a:ext cx="990600" cy="2133600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69242" y="5181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সময়:৫মিনিট।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7200"/>
            <a:ext cx="4215581" cy="5265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465" y="5791200"/>
            <a:ext cx="4143735" cy="58477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কাগজ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2780" y="5816025"/>
            <a:ext cx="4038601" cy="58477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কাগজ মিল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4038541" cy="52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1003</TotalTime>
  <Words>228</Words>
  <Application>Microsoft Office PowerPoint</Application>
  <PresentationFormat>On-screen Show (4:3)</PresentationFormat>
  <Paragraphs>54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Garamond</vt:lpstr>
      <vt:lpstr>Miriam</vt:lpstr>
      <vt:lpstr>NikoshBAN</vt:lpstr>
      <vt:lpstr>SutonnyMJ</vt:lpstr>
      <vt:lpstr>Vrinda</vt:lpstr>
      <vt:lpstr>Organic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mushfiqur</cp:lastModifiedBy>
  <cp:revision>127</cp:revision>
  <dcterms:created xsi:type="dcterms:W3CDTF">2006-08-16T00:00:00Z</dcterms:created>
  <dcterms:modified xsi:type="dcterms:W3CDTF">2016-01-23T04:35:12Z</dcterms:modified>
</cp:coreProperties>
</file>