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304" r:id="rId2"/>
    <p:sldId id="281" r:id="rId3"/>
    <p:sldId id="282" r:id="rId4"/>
    <p:sldId id="285" r:id="rId5"/>
    <p:sldId id="265" r:id="rId6"/>
    <p:sldId id="287" r:id="rId7"/>
    <p:sldId id="290" r:id="rId8"/>
    <p:sldId id="269" r:id="rId9"/>
    <p:sldId id="264" r:id="rId10"/>
    <p:sldId id="291" r:id="rId11"/>
    <p:sldId id="293" r:id="rId12"/>
    <p:sldId id="272" r:id="rId13"/>
    <p:sldId id="292" r:id="rId14"/>
    <p:sldId id="294" r:id="rId15"/>
    <p:sldId id="275" r:id="rId16"/>
    <p:sldId id="276" r:id="rId17"/>
    <p:sldId id="278" r:id="rId18"/>
    <p:sldId id="296" r:id="rId19"/>
    <p:sldId id="299" r:id="rId20"/>
    <p:sldId id="301" r:id="rId21"/>
    <p:sldId id="262" r:id="rId22"/>
    <p:sldId id="30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CC"/>
    <a:srgbClr val="996600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4698" autoAdjust="0"/>
  </p:normalViewPr>
  <p:slideViewPr>
    <p:cSldViewPr>
      <p:cViewPr varScale="1">
        <p:scale>
          <a:sx n="45" d="100"/>
          <a:sy n="45" d="100"/>
        </p:scale>
        <p:origin x="66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235057-11C8-49FA-B897-571F21CBC0EC}" type="datetimeFigureOut">
              <a:rPr lang="en-US" smtClean="0"/>
              <a:pPr/>
              <a:t>6/4/2016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FF3452-C148-4E83-BA1E-DF8AAF1FF2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260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F3452-C148-4E83-BA1E-DF8AAF1FF24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34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13C33-2193-415E-BF64-F92629E6F38E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2886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্য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F3452-C148-4E83-BA1E-DF8AAF1FF24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75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1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068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88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20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41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127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138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46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65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726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61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5.xml"/><Relationship Id="rId18" Type="http://schemas.openxmlformats.org/officeDocument/2006/relationships/slide" Target="slide15.xml"/><Relationship Id="rId3" Type="http://schemas.openxmlformats.org/officeDocument/2006/relationships/slide" Target="slide2.xml"/><Relationship Id="rId21" Type="http://schemas.openxmlformats.org/officeDocument/2006/relationships/slide" Target="slide14.xml"/><Relationship Id="rId7" Type="http://schemas.openxmlformats.org/officeDocument/2006/relationships/slide" Target="slide7.xml"/><Relationship Id="rId12" Type="http://schemas.openxmlformats.org/officeDocument/2006/relationships/slide" Target="slide22.xml"/><Relationship Id="rId17" Type="http://schemas.openxmlformats.org/officeDocument/2006/relationships/slide" Target="slide12.xml"/><Relationship Id="rId2" Type="http://schemas.openxmlformats.org/officeDocument/2006/relationships/slide" Target="slide1.xml"/><Relationship Id="rId16" Type="http://schemas.openxmlformats.org/officeDocument/2006/relationships/slide" Target="slide9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9.xml"/><Relationship Id="rId5" Type="http://schemas.openxmlformats.org/officeDocument/2006/relationships/slide" Target="slide4.xml"/><Relationship Id="rId15" Type="http://schemas.openxmlformats.org/officeDocument/2006/relationships/slide" Target="slide11.xml"/><Relationship Id="rId23" Type="http://schemas.openxmlformats.org/officeDocument/2006/relationships/slide" Target="slide20.xml"/><Relationship Id="rId10" Type="http://schemas.openxmlformats.org/officeDocument/2006/relationships/slide" Target="slide16.xml"/><Relationship Id="rId19" Type="http://schemas.openxmlformats.org/officeDocument/2006/relationships/slide" Target="slide18.xml"/><Relationship Id="rId4" Type="http://schemas.openxmlformats.org/officeDocument/2006/relationships/slide" Target="slide3.xml"/><Relationship Id="rId9" Type="http://schemas.openxmlformats.org/officeDocument/2006/relationships/slide" Target="slide13.xml"/><Relationship Id="rId14" Type="http://schemas.openxmlformats.org/officeDocument/2006/relationships/slide" Target="slide8.xml"/><Relationship Id="rId22" Type="http://schemas.openxmlformats.org/officeDocument/2006/relationships/slide" Target="slide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sldjump"/>
          </p:cNvPr>
          <p:cNvSpPr/>
          <p:nvPr/>
        </p:nvSpPr>
        <p:spPr>
          <a:xfrm>
            <a:off x="70514" y="88142"/>
            <a:ext cx="9144000" cy="685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8000" y="64258"/>
            <a:ext cx="3036464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সূচিপত্র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514" y="678407"/>
            <a:ext cx="2846532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hlinkClick r:id="rId3" action="ppaction://hlinksldjump"/>
              </a:rPr>
              <a:t>স্বাগ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hlinkClick r:id="rId3" action="ppaction://hlinksldjump"/>
              </a:rPr>
              <a:t>তম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166931" y="705133"/>
            <a:ext cx="2846532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hlinkClick r:id="rId4" action="ppaction://hlinksldjump"/>
              </a:rPr>
              <a:t>পরিচিতি</a:t>
            </a:r>
            <a:endParaRPr lang="en-US" sz="2800" dirty="0"/>
          </a:p>
        </p:txBody>
      </p:sp>
      <p:sp>
        <p:nvSpPr>
          <p:cNvPr id="23" name="Rectangle 22"/>
          <p:cNvSpPr/>
          <p:nvPr/>
        </p:nvSpPr>
        <p:spPr>
          <a:xfrm>
            <a:off x="6268058" y="698310"/>
            <a:ext cx="2846532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  <a:hlinkClick r:id="rId5" action="ppaction://hlinksldjump"/>
              </a:rPr>
              <a:t>পাঠ পরিচিতি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180579" y="1612710"/>
            <a:ext cx="2846532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  <a:hlinkClick r:id="rId6" action="ppaction://hlinksldjump"/>
              </a:rPr>
              <a:t>পাঠ শিরনাম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268058" y="1612710"/>
            <a:ext cx="2846532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  <a:hlinkClick r:id="rId7" action="ppaction://hlinksldjump"/>
              </a:rPr>
              <a:t>শিখনফল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268058" y="2535065"/>
            <a:ext cx="2846532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  <a:hlinkClick r:id="rId8" action="ppaction://hlinksldjump"/>
              </a:rPr>
              <a:t>একক 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297468" y="3467669"/>
            <a:ext cx="2846532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  <a:hlinkClick r:id="rId9" action="ppaction://hlinksldjump"/>
              </a:rPr>
              <a:t>জোড়ায় 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268058" y="4294496"/>
            <a:ext cx="2846532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  <a:hlinkClick r:id="rId10" action="ppaction://hlinksldjump"/>
              </a:rPr>
              <a:t>উপস্থাপনা -৬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252136" y="5199802"/>
            <a:ext cx="2846532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  <a:hlinkClick r:id="rId11" action="ppaction://hlinksldjump"/>
              </a:rPr>
              <a:t>দলীয় কাজের সমাধান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268058" y="6096000"/>
            <a:ext cx="2846532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  <a:hlinkClick r:id="rId12" action="ppaction://hlinksldjump"/>
              </a:rPr>
              <a:t>ধন্যবাদ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6866" y="1612710"/>
            <a:ext cx="2846532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  <a:hlinkClick r:id="rId13" action="ppaction://hlinksldjump"/>
              </a:rPr>
              <a:t>উপস্থাপন - 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0514" y="2529382"/>
            <a:ext cx="2846532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  <a:hlinkClick r:id="rId14" action="ppaction://hlinksldjump"/>
              </a:rPr>
              <a:t>উপস্থাপনা - 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0042" y="3413078"/>
            <a:ext cx="2846532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  <a:hlinkClick r:id="rId15" action="ppaction://hlinksldjump"/>
              </a:rPr>
              <a:t>একক কাজের সমাধান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180579" y="2512322"/>
            <a:ext cx="2846532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  <a:hlinkClick r:id="rId16" action="ppaction://hlinksldjump"/>
              </a:rPr>
              <a:t>উপস্থাপনা - ৩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181716" y="3429000"/>
            <a:ext cx="2846532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  <a:hlinkClick r:id="rId17" action="ppaction://hlinksldjump"/>
              </a:rPr>
              <a:t>উপস্থাপনা -৪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182853" y="4267200"/>
            <a:ext cx="2846532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  <a:hlinkClick r:id="rId18" action="ppaction://hlinksldjump"/>
              </a:rPr>
              <a:t>উপস্থাপনা - ৫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237932" y="5154307"/>
            <a:ext cx="2846532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  <a:hlinkClick r:id="rId19" action="ppaction://hlinksldjump"/>
              </a:rPr>
              <a:t>দলীয় 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235657" y="6096000"/>
            <a:ext cx="2846532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  <a:hlinkClick r:id="rId20" action="ppaction://hlinksldjump"/>
              </a:rPr>
              <a:t>বাড়ির 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0514" y="4267200"/>
            <a:ext cx="2846532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  <a:hlinkClick r:id="rId21" action="ppaction://hlinksldjump"/>
              </a:rPr>
              <a:t>জোড়ায় কাজের সমাধান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1887" y="5145208"/>
            <a:ext cx="2846532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  <a:hlinkClick r:id="rId22" action="ppaction://hlinksldjump"/>
              </a:rPr>
              <a:t>উপস্থাপনা – ৭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6866" y="6096000"/>
            <a:ext cx="2846532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  <a:hlinkClick r:id="rId23" action="ppaction://hlinksldjump"/>
              </a:rPr>
              <a:t>মুল্যায়ন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55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blipFill>
            <a:blip r:embed="rId2"/>
            <a:tile tx="0" ty="0" sx="100000" sy="100000" flip="none" algn="tl"/>
          </a:blip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bn-BD" sz="72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r>
              <a:rPr lang="bn-IN" sz="72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ঃ-------সময়ঃ ৩ মিনিট</a:t>
            </a:r>
            <a:endParaRPr lang="en-US" sz="72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  <a:blipFill>
            <a:blip r:embed="rId3"/>
            <a:tile tx="0" ty="0" sx="100000" sy="100000" flip="none" algn="tl"/>
          </a:blipFill>
          <a:ln w="57150">
            <a:solidFill>
              <a:srgbClr val="92D05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    </a:t>
            </a:r>
          </a:p>
          <a:p>
            <a:pPr>
              <a:buNone/>
            </a:pP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১,২,৩ 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নং পুকুরের মধ্যে কোন 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                                       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পুকুরে 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মাছ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করা যাবে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?  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67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458200" cy="44958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endParaRPr lang="bn-IN" sz="4800" dirty="0" smtClean="0">
              <a:blipFill>
                <a:blip r:embed="rId3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IN" sz="4800" dirty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          </a:t>
            </a:r>
            <a:r>
              <a:rPr lang="bn-IN" sz="960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১ নং পুকুরে।</a:t>
            </a:r>
            <a:endParaRPr lang="bn-BD" sz="9600" dirty="0" smtClean="0">
              <a:blipFill>
                <a:blip r:embed="rId3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2057400" y="441960"/>
            <a:ext cx="4690403" cy="1143000"/>
          </a:xfrm>
          <a:prstGeom prst="downArrow">
            <a:avLst>
              <a:gd name="adj1" fmla="val 62153"/>
              <a:gd name="adj2" fmla="val 45385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prstClr val="black"/>
                </a:solidFill>
                <a:latin typeface="NikoshBAN" pitchFamily="2" charset="0"/>
                <a:ea typeface="+mj-ea"/>
                <a:cs typeface="NikoshBAN" pitchFamily="2" charset="0"/>
              </a:rPr>
              <a:t>সমাধানঃ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75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4999" y="209147"/>
            <a:ext cx="5029201" cy="295794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3" descr="H:\Pic\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14" b="50000"/>
          <a:stretch/>
        </p:blipFill>
        <p:spPr bwMode="auto">
          <a:xfrm>
            <a:off x="2646467" y="3301433"/>
            <a:ext cx="4752113" cy="2971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5638799" y="280556"/>
            <a:ext cx="2895602" cy="575966"/>
            <a:chOff x="5638799" y="280556"/>
            <a:chExt cx="2895602" cy="575966"/>
          </a:xfrm>
        </p:grpSpPr>
        <p:sp>
          <p:nvSpPr>
            <p:cNvPr id="11" name="Left Arrow 10"/>
            <p:cNvSpPr/>
            <p:nvPr/>
          </p:nvSpPr>
          <p:spPr>
            <a:xfrm>
              <a:off x="5638799" y="280556"/>
              <a:ext cx="1600201" cy="228603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239001" y="394857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তাপমাত্রা</a:t>
              </a:r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 flipH="1">
            <a:off x="5257800" y="794967"/>
            <a:ext cx="3428997" cy="523220"/>
            <a:chOff x="207809" y="794967"/>
            <a:chExt cx="2655684" cy="523220"/>
          </a:xfrm>
        </p:grpSpPr>
        <p:sp>
          <p:nvSpPr>
            <p:cNvPr id="8" name="Left Arrow 7"/>
            <p:cNvSpPr/>
            <p:nvPr/>
          </p:nvSpPr>
          <p:spPr>
            <a:xfrm rot="10800000">
              <a:off x="1369310" y="1028385"/>
              <a:ext cx="1494183" cy="289802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7809" y="794967"/>
              <a:ext cx="11212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সূর্যালোক 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39748" y="1828800"/>
            <a:ext cx="3221669" cy="461665"/>
            <a:chOff x="339748" y="1828800"/>
            <a:chExt cx="3221669" cy="461665"/>
          </a:xfrm>
        </p:grpSpPr>
        <p:sp>
          <p:nvSpPr>
            <p:cNvPr id="12" name="Right Arrow 11"/>
            <p:cNvSpPr/>
            <p:nvPr/>
          </p:nvSpPr>
          <p:spPr>
            <a:xfrm rot="21130050">
              <a:off x="1569879" y="1919287"/>
              <a:ext cx="1991538" cy="308652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39748" y="1828800"/>
              <a:ext cx="1804609" cy="461665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পানির পি, এইচ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191000" y="1581080"/>
            <a:ext cx="4201395" cy="1297928"/>
            <a:chOff x="4191000" y="1581080"/>
            <a:chExt cx="4201395" cy="1297928"/>
          </a:xfrm>
        </p:grpSpPr>
        <p:sp>
          <p:nvSpPr>
            <p:cNvPr id="9" name="Left Arrow 8"/>
            <p:cNvSpPr/>
            <p:nvPr/>
          </p:nvSpPr>
          <p:spPr>
            <a:xfrm rot="667039">
              <a:off x="4336964" y="2302429"/>
              <a:ext cx="2751164" cy="200999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4191000" y="1581080"/>
              <a:ext cx="304800" cy="800240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020795" y="2417343"/>
              <a:ext cx="1371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   গভীরতা</a:t>
              </a: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  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 flipH="1">
            <a:off x="339749" y="717946"/>
            <a:ext cx="2980105" cy="726349"/>
            <a:chOff x="5988877" y="1785025"/>
            <a:chExt cx="2697923" cy="446928"/>
          </a:xfrm>
          <a:solidFill>
            <a:srgbClr val="92D050"/>
          </a:solidFill>
        </p:grpSpPr>
        <p:sp>
          <p:nvSpPr>
            <p:cNvPr id="10" name="Left Arrow 9"/>
            <p:cNvSpPr/>
            <p:nvPr/>
          </p:nvSpPr>
          <p:spPr>
            <a:xfrm rot="19774724" flipV="1">
              <a:off x="5988877" y="2101221"/>
              <a:ext cx="1281553" cy="130732"/>
            </a:xfrm>
            <a:prstGeom prst="lef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081694" y="1785025"/>
              <a:ext cx="1605106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দ্রবীভূত অক্সিজেন 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81000" y="4343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 flipH="1">
            <a:off x="6324600" y="4191000"/>
            <a:ext cx="2514600" cy="419100"/>
            <a:chOff x="904004" y="4191000"/>
            <a:chExt cx="2372596" cy="419100"/>
          </a:xfrm>
        </p:grpSpPr>
        <p:sp>
          <p:nvSpPr>
            <p:cNvPr id="27" name="Right Arrow 26"/>
            <p:cNvSpPr/>
            <p:nvPr/>
          </p:nvSpPr>
          <p:spPr>
            <a:xfrm>
              <a:off x="2057400" y="4343400"/>
              <a:ext cx="1219200" cy="2667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04004" y="4191000"/>
              <a:ext cx="10009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 smtClean="0"/>
                <a:t>ঘোলাত্ব  </a:t>
              </a:r>
              <a:endParaRPr lang="en-US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81000" y="2377311"/>
            <a:ext cx="3458068" cy="917195"/>
            <a:chOff x="207808" y="2377311"/>
            <a:chExt cx="3631260" cy="917195"/>
          </a:xfrm>
          <a:solidFill>
            <a:srgbClr val="92D050"/>
          </a:solidFill>
        </p:grpSpPr>
        <p:sp>
          <p:nvSpPr>
            <p:cNvPr id="2" name="Right Arrow 1"/>
            <p:cNvSpPr/>
            <p:nvPr/>
          </p:nvSpPr>
          <p:spPr>
            <a:xfrm rot="20616836">
              <a:off x="1412302" y="2377311"/>
              <a:ext cx="2426766" cy="200445"/>
            </a:xfrm>
            <a:prstGeom prst="rightArrow">
              <a:avLst>
                <a:gd name="adj1" fmla="val 50000"/>
                <a:gd name="adj2" fmla="val 92604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07808" y="2648175"/>
              <a:ext cx="1697191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দ্রবীভূত কার্বন ডাই অক্সাইড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00891" y="794967"/>
            <a:ext cx="1643077" cy="5595653"/>
            <a:chOff x="200891" y="794967"/>
            <a:chExt cx="1643077" cy="5595653"/>
          </a:xfrm>
        </p:grpSpPr>
        <p:sp>
          <p:nvSpPr>
            <p:cNvPr id="7" name="Rounded Rectangle 6"/>
            <p:cNvSpPr/>
            <p:nvPr/>
          </p:nvSpPr>
          <p:spPr>
            <a:xfrm rot="1460359" flipH="1">
              <a:off x="300389" y="3714806"/>
              <a:ext cx="1543579" cy="1790586"/>
            </a:xfrm>
            <a:prstGeom prst="round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6582" r="-70124"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Up-Down Arrow 12"/>
            <p:cNvSpPr/>
            <p:nvPr/>
          </p:nvSpPr>
          <p:spPr>
            <a:xfrm>
              <a:off x="228600" y="794967"/>
              <a:ext cx="152400" cy="3396033"/>
            </a:xfrm>
            <a:prstGeom prst="upDown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00891" y="586740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গবেষনাগার</a:t>
              </a: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916628" y="280556"/>
            <a:ext cx="1246965" cy="4247510"/>
            <a:chOff x="7916628" y="280556"/>
            <a:chExt cx="1246965" cy="4247510"/>
          </a:xfrm>
        </p:grpSpPr>
        <p:sp>
          <p:nvSpPr>
            <p:cNvPr id="31" name="Oval 30"/>
            <p:cNvSpPr/>
            <p:nvPr/>
          </p:nvSpPr>
          <p:spPr>
            <a:xfrm rot="514539" flipH="1">
              <a:off x="7916628" y="1099893"/>
              <a:ext cx="1246965" cy="1409260"/>
            </a:xfrm>
            <a:prstGeom prst="ellipse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wn Arrow 31"/>
            <p:cNvSpPr/>
            <p:nvPr/>
          </p:nvSpPr>
          <p:spPr>
            <a:xfrm>
              <a:off x="8534401" y="280556"/>
              <a:ext cx="152396" cy="73424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Up Arrow 32"/>
            <p:cNvSpPr/>
            <p:nvPr/>
          </p:nvSpPr>
          <p:spPr>
            <a:xfrm>
              <a:off x="8686797" y="2766780"/>
              <a:ext cx="152403" cy="1761286"/>
            </a:xfrm>
            <a:prstGeom prst="up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1061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blipFill>
            <a:blip r:embed="rId3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Flowchart: Preparation 4"/>
          <p:cNvSpPr/>
          <p:nvPr/>
        </p:nvSpPr>
        <p:spPr>
          <a:xfrm>
            <a:off x="-381000" y="414056"/>
            <a:ext cx="10134600" cy="1752600"/>
          </a:xfrm>
          <a:prstGeom prst="flowChartPreparation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জোড়া</a:t>
            </a:r>
            <a:r>
              <a:rPr lang="bn-BD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য় কাজ</a:t>
            </a:r>
            <a:r>
              <a:rPr lang="bn-IN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---সময়ঃ ৫ মিনিট</a:t>
            </a:r>
            <a:endParaRPr lang="en-GB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381000" y="2166937"/>
            <a:ext cx="9166027" cy="4691063"/>
          </a:xfrm>
          <a:prstGeom prst="homePlate">
            <a:avLst/>
          </a:prstGeom>
          <a:blipFill>
            <a:blip r:embed="rId4"/>
            <a:tile tx="0" ty="0" sx="100000" sy="100000" flip="none" algn="tl"/>
          </a:blipFill>
          <a:effectLst>
            <a:softEdge rad="635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bn-IN" sz="7200" dirty="0" smtClean="0"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ভালো মাছ চাষের জন্য পুকুরের গুনাগুন কয়টি ও কি কি</a:t>
            </a:r>
            <a:r>
              <a:rPr lang="en-US" sz="7200" dirty="0" smtClean="0"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GB" sz="7200" dirty="0"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94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n 6"/>
          <p:cNvSpPr/>
          <p:nvPr/>
        </p:nvSpPr>
        <p:spPr>
          <a:xfrm>
            <a:off x="2199914" y="152400"/>
            <a:ext cx="4876800" cy="1219200"/>
          </a:xfrm>
          <a:prstGeom prst="ca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96327" y="1931476"/>
            <a:ext cx="8763000" cy="44196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82880" y="2321005"/>
            <a:ext cx="8763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ü"/>
            </a:pPr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দুইটি ? যথাঃ- </a:t>
            </a:r>
          </a:p>
          <a:p>
            <a:pPr lvl="0"/>
            <a:r>
              <a:rPr lang="bn-IN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            (১) ভৌত গুনাগুন ও </a:t>
            </a:r>
          </a:p>
          <a:p>
            <a:pPr lvl="0"/>
            <a:r>
              <a:rPr lang="bn-IN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           (২) রাসায়নিক গুনাগুন</a:t>
            </a:r>
            <a:endParaRPr lang="en-US" sz="4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62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1674" y="90055"/>
            <a:ext cx="3352800" cy="227214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33400" y="914400"/>
            <a:ext cx="914400" cy="2192145"/>
            <a:chOff x="533400" y="914400"/>
            <a:chExt cx="914400" cy="2502932"/>
          </a:xfrm>
        </p:grpSpPr>
        <p:sp>
          <p:nvSpPr>
            <p:cNvPr id="4" name="Down Arrow 3"/>
            <p:cNvSpPr/>
            <p:nvPr/>
          </p:nvSpPr>
          <p:spPr>
            <a:xfrm>
              <a:off x="1219200" y="914400"/>
              <a:ext cx="114300" cy="2133600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3400" y="304800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সূর্যালোক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6200" y="3048000"/>
            <a:ext cx="2247900" cy="3217824"/>
            <a:chOff x="76200" y="3417332"/>
            <a:chExt cx="2247900" cy="2853821"/>
          </a:xfrm>
        </p:grpSpPr>
        <p:sp>
          <p:nvSpPr>
            <p:cNvPr id="15" name="Down Arrow 14"/>
            <p:cNvSpPr/>
            <p:nvPr/>
          </p:nvSpPr>
          <p:spPr>
            <a:xfrm>
              <a:off x="990600" y="3417332"/>
              <a:ext cx="228600" cy="2526268"/>
            </a:xfrm>
            <a:prstGeom prst="down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6200" y="5943600"/>
              <a:ext cx="2247900" cy="327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সব </a:t>
              </a:r>
              <a:r>
                <a:rPr lang="bn-BD" smtClean="0">
                  <a:latin typeface="NikoshBAN" pitchFamily="2" charset="0"/>
                  <a:cs typeface="NikoshBAN" pitchFamily="2" charset="0"/>
                </a:rPr>
                <a:t>সময় সূর্য্যের </a:t>
              </a: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আলো থাকে  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 rot="161609">
            <a:off x="1094886" y="3389957"/>
            <a:ext cx="7515848" cy="783696"/>
            <a:chOff x="1336472" y="3395636"/>
            <a:chExt cx="7274128" cy="783696"/>
          </a:xfrm>
        </p:grpSpPr>
        <p:sp>
          <p:nvSpPr>
            <p:cNvPr id="14" name="Down Arrow 13"/>
            <p:cNvSpPr/>
            <p:nvPr/>
          </p:nvSpPr>
          <p:spPr>
            <a:xfrm rot="16617099">
              <a:off x="3590759" y="1141349"/>
              <a:ext cx="285878" cy="4794451"/>
            </a:xfrm>
            <a:prstGeom prst="down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130601" y="3810000"/>
              <a:ext cx="24799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>
                  <a:latin typeface="NikoshBAN" pitchFamily="2" charset="0"/>
                  <a:cs typeface="NikoshBAN" pitchFamily="2" charset="0"/>
                </a:rPr>
                <a:t>সব সময় সূর্য্যর আলো থাকে </a:t>
              </a: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না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209800" y="1226127"/>
            <a:ext cx="800100" cy="2724605"/>
            <a:chOff x="2209800" y="1226127"/>
            <a:chExt cx="800100" cy="2724605"/>
          </a:xfrm>
        </p:grpSpPr>
        <p:sp>
          <p:nvSpPr>
            <p:cNvPr id="9" name="Down Arrow 8"/>
            <p:cNvSpPr/>
            <p:nvPr/>
          </p:nvSpPr>
          <p:spPr>
            <a:xfrm>
              <a:off x="2514600" y="1226127"/>
              <a:ext cx="228600" cy="602673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Up-Down Arrow 9"/>
            <p:cNvSpPr/>
            <p:nvPr/>
          </p:nvSpPr>
          <p:spPr>
            <a:xfrm flipH="1">
              <a:off x="2514596" y="1828800"/>
              <a:ext cx="228601" cy="1752600"/>
            </a:xfrm>
            <a:prstGeom prst="up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209800" y="3581400"/>
              <a:ext cx="800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গভীরতা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219201" y="3841035"/>
            <a:ext cx="1366879" cy="1938497"/>
            <a:chOff x="1219201" y="3841035"/>
            <a:chExt cx="1366879" cy="1938497"/>
          </a:xfrm>
        </p:grpSpPr>
        <p:sp>
          <p:nvSpPr>
            <p:cNvPr id="23" name="Down Arrow 22"/>
            <p:cNvSpPr/>
            <p:nvPr/>
          </p:nvSpPr>
          <p:spPr>
            <a:xfrm rot="698536">
              <a:off x="2227625" y="3841035"/>
              <a:ext cx="210581" cy="1487013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219201" y="5410200"/>
              <a:ext cx="1366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০.৭৫- ২ মিটার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589137" y="4084535"/>
            <a:ext cx="5869063" cy="757043"/>
            <a:chOff x="2589137" y="4084535"/>
            <a:chExt cx="5869063" cy="757043"/>
          </a:xfrm>
        </p:grpSpPr>
        <p:sp>
          <p:nvSpPr>
            <p:cNvPr id="24" name="Down Arrow 23"/>
            <p:cNvSpPr/>
            <p:nvPr/>
          </p:nvSpPr>
          <p:spPr>
            <a:xfrm rot="16877762">
              <a:off x="4133196" y="2540476"/>
              <a:ext cx="181537" cy="3269656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028589" y="4472246"/>
              <a:ext cx="24296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০.৭৫ এর কম ২ মিটারের বেশী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124200" y="838200"/>
            <a:ext cx="990600" cy="2314205"/>
            <a:chOff x="3124200" y="838200"/>
            <a:chExt cx="990600" cy="2314205"/>
          </a:xfrm>
        </p:grpSpPr>
        <p:sp>
          <p:nvSpPr>
            <p:cNvPr id="7" name="Down Arrow 6"/>
            <p:cNvSpPr/>
            <p:nvPr/>
          </p:nvSpPr>
          <p:spPr>
            <a:xfrm>
              <a:off x="3276600" y="838200"/>
              <a:ext cx="152400" cy="1866900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124200" y="2783073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তাপমাত্রা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333500" y="1600200"/>
            <a:ext cx="746251" cy="2350532"/>
            <a:chOff x="1333500" y="1600200"/>
            <a:chExt cx="746251" cy="2350532"/>
          </a:xfrm>
        </p:grpSpPr>
        <p:sp>
          <p:nvSpPr>
            <p:cNvPr id="11" name="Down Arrow 10"/>
            <p:cNvSpPr/>
            <p:nvPr/>
          </p:nvSpPr>
          <p:spPr>
            <a:xfrm>
              <a:off x="1447800" y="1600200"/>
              <a:ext cx="152400" cy="1981200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333500" y="3581400"/>
              <a:ext cx="7462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ঘোলাত্ব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990600" y="3835083"/>
            <a:ext cx="1219200" cy="1375827"/>
            <a:chOff x="990600" y="3835083"/>
            <a:chExt cx="1219200" cy="1375827"/>
          </a:xfrm>
        </p:grpSpPr>
        <p:sp>
          <p:nvSpPr>
            <p:cNvPr id="29" name="Down Arrow 28"/>
            <p:cNvSpPr/>
            <p:nvPr/>
          </p:nvSpPr>
          <p:spPr>
            <a:xfrm>
              <a:off x="1524000" y="3835083"/>
              <a:ext cx="182625" cy="821829"/>
            </a:xfrm>
            <a:prstGeom prst="down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90600" y="4841578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পরিষ্কার পানি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639271" y="4308833"/>
            <a:ext cx="6514129" cy="902077"/>
            <a:chOff x="1639271" y="4308833"/>
            <a:chExt cx="6514129" cy="902077"/>
          </a:xfrm>
        </p:grpSpPr>
        <p:sp>
          <p:nvSpPr>
            <p:cNvPr id="31" name="Right Arrow 30"/>
            <p:cNvSpPr/>
            <p:nvPr/>
          </p:nvSpPr>
          <p:spPr>
            <a:xfrm rot="898255">
              <a:off x="1639271" y="4308833"/>
              <a:ext cx="4094182" cy="194852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844903" y="4841578"/>
              <a:ext cx="23084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নোংরা আবর্জনা  যুক্ত পানি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04800" y="2958036"/>
            <a:ext cx="2644957" cy="3870992"/>
            <a:chOff x="304800" y="2958036"/>
            <a:chExt cx="2644957" cy="3870992"/>
          </a:xfrm>
        </p:grpSpPr>
        <p:sp>
          <p:nvSpPr>
            <p:cNvPr id="34" name="Down Arrow 33"/>
            <p:cNvSpPr/>
            <p:nvPr/>
          </p:nvSpPr>
          <p:spPr>
            <a:xfrm rot="1363388">
              <a:off x="2743474" y="2958036"/>
              <a:ext cx="206283" cy="3601592"/>
            </a:xfrm>
            <a:prstGeom prst="down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04800" y="6459696"/>
              <a:ext cx="17510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২৫ ডিগ্রী- ৩০ ডিগ্রী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503025" y="2686972"/>
            <a:ext cx="3802775" cy="3208059"/>
            <a:chOff x="4503025" y="2686972"/>
            <a:chExt cx="3802775" cy="3208059"/>
          </a:xfrm>
        </p:grpSpPr>
        <p:sp>
          <p:nvSpPr>
            <p:cNvPr id="35" name="Down Arrow 34"/>
            <p:cNvSpPr/>
            <p:nvPr/>
          </p:nvSpPr>
          <p:spPr>
            <a:xfrm rot="18941703">
              <a:off x="4503025" y="2686972"/>
              <a:ext cx="227032" cy="3208059"/>
            </a:xfrm>
            <a:prstGeom prst="down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689137" y="5410200"/>
              <a:ext cx="26166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২৫ ডিগ্রীর কম ৩০ ডিগ্রীর বেশী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888858" y="1066800"/>
            <a:ext cx="3161848" cy="369332"/>
            <a:chOff x="2888858" y="1066800"/>
            <a:chExt cx="3161848" cy="369332"/>
          </a:xfrm>
        </p:grpSpPr>
        <p:sp>
          <p:nvSpPr>
            <p:cNvPr id="6" name="Down Arrow 5"/>
            <p:cNvSpPr/>
            <p:nvPr/>
          </p:nvSpPr>
          <p:spPr>
            <a:xfrm rot="16200000">
              <a:off x="3568956" y="494074"/>
              <a:ext cx="136813" cy="1497009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495800" y="1066800"/>
              <a:ext cx="15549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পি এইচ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833713" y="1422175"/>
            <a:ext cx="5472087" cy="547357"/>
            <a:chOff x="2833713" y="1422175"/>
            <a:chExt cx="5472087" cy="547357"/>
          </a:xfrm>
        </p:grpSpPr>
        <p:sp>
          <p:nvSpPr>
            <p:cNvPr id="5" name="Down Arrow 4"/>
            <p:cNvSpPr/>
            <p:nvPr/>
          </p:nvSpPr>
          <p:spPr>
            <a:xfrm rot="16200000">
              <a:off x="4018683" y="237205"/>
              <a:ext cx="192236" cy="2562175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562600" y="1600200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দ্রবীভূত কার্বন ডাই অক্সাইড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868172" y="1879519"/>
            <a:ext cx="5129296" cy="852013"/>
            <a:chOff x="1869204" y="1879519"/>
            <a:chExt cx="4480927" cy="852013"/>
          </a:xfrm>
        </p:grpSpPr>
        <p:sp>
          <p:nvSpPr>
            <p:cNvPr id="8" name="Down Arrow 7"/>
            <p:cNvSpPr/>
            <p:nvPr/>
          </p:nvSpPr>
          <p:spPr>
            <a:xfrm rot="17052663" flipH="1">
              <a:off x="3536537" y="212186"/>
              <a:ext cx="176677" cy="3511343"/>
            </a:xfrm>
            <a:prstGeom prst="downArrow">
              <a:avLst>
                <a:gd name="adj1" fmla="val 50000"/>
                <a:gd name="adj2" fmla="val 11648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105400" y="2362200"/>
              <a:ext cx="12447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দ্রবীভূত  অক্সিজেন 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514597" y="1193270"/>
            <a:ext cx="1615422" cy="5488994"/>
            <a:chOff x="2514597" y="1193270"/>
            <a:chExt cx="1615422" cy="5488994"/>
          </a:xfrm>
        </p:grpSpPr>
        <p:sp>
          <p:nvSpPr>
            <p:cNvPr id="54" name="Down Arrow 53"/>
            <p:cNvSpPr/>
            <p:nvPr/>
          </p:nvSpPr>
          <p:spPr>
            <a:xfrm rot="1152467">
              <a:off x="3849030" y="1193270"/>
              <a:ext cx="280989" cy="5148711"/>
            </a:xfrm>
            <a:prstGeom prst="downArrow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514597" y="6312932"/>
              <a:ext cx="1474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পি এইচ ৬.৫-৮.৫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050901" y="1424765"/>
            <a:ext cx="2873899" cy="4769330"/>
            <a:chOff x="5050901" y="1424765"/>
            <a:chExt cx="2873899" cy="4769330"/>
          </a:xfrm>
        </p:grpSpPr>
        <p:sp>
          <p:nvSpPr>
            <p:cNvPr id="55" name="Down Arrow 54"/>
            <p:cNvSpPr/>
            <p:nvPr/>
          </p:nvSpPr>
          <p:spPr>
            <a:xfrm rot="21016431" flipH="1">
              <a:off x="5050901" y="1424765"/>
              <a:ext cx="318848" cy="4404720"/>
            </a:xfrm>
            <a:prstGeom prst="downArrow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562600" y="5824763"/>
              <a:ext cx="2362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পি এইচ ৬ এর কম ৯ এর বেশী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3352799" y="1556809"/>
            <a:ext cx="1328327" cy="4709015"/>
            <a:chOff x="3352799" y="1556809"/>
            <a:chExt cx="1328327" cy="4709015"/>
          </a:xfrm>
        </p:grpSpPr>
        <p:sp>
          <p:nvSpPr>
            <p:cNvPr id="64" name="Down Arrow 63"/>
            <p:cNvSpPr/>
            <p:nvPr/>
          </p:nvSpPr>
          <p:spPr>
            <a:xfrm rot="1557224">
              <a:off x="4424617" y="1556809"/>
              <a:ext cx="133377" cy="4463864"/>
            </a:xfrm>
            <a:prstGeom prst="downArrow">
              <a:avLst/>
            </a:prstGeom>
            <a:solidFill>
              <a:srgbClr val="99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352799" y="5896492"/>
              <a:ext cx="13283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১-২ পিপি এম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5528062" y="1828800"/>
            <a:ext cx="2625337" cy="4867135"/>
            <a:chOff x="5528062" y="1828800"/>
            <a:chExt cx="2625337" cy="4867135"/>
          </a:xfrm>
        </p:grpSpPr>
        <p:sp>
          <p:nvSpPr>
            <p:cNvPr id="65" name="Down Arrow 64"/>
            <p:cNvSpPr/>
            <p:nvPr/>
          </p:nvSpPr>
          <p:spPr>
            <a:xfrm>
              <a:off x="5528063" y="1828800"/>
              <a:ext cx="161074" cy="4416093"/>
            </a:xfrm>
            <a:prstGeom prst="downArrow">
              <a:avLst/>
            </a:prstGeom>
            <a:solidFill>
              <a:srgbClr val="99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528062" y="6326603"/>
              <a:ext cx="26253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১২পিপি এম মাছের  জন্য বিষ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3810000" y="2480107"/>
            <a:ext cx="1313029" cy="3416385"/>
            <a:chOff x="3810000" y="2480107"/>
            <a:chExt cx="1313029" cy="3484091"/>
          </a:xfrm>
        </p:grpSpPr>
        <p:sp>
          <p:nvSpPr>
            <p:cNvPr id="70" name="Down Arrow 69"/>
            <p:cNvSpPr/>
            <p:nvPr/>
          </p:nvSpPr>
          <p:spPr>
            <a:xfrm rot="1653317">
              <a:off x="4900603" y="2480107"/>
              <a:ext cx="222426" cy="3059816"/>
            </a:xfrm>
            <a:prstGeom prst="downArrow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810000" y="5594866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৫পিপি এম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6049772" y="2633560"/>
            <a:ext cx="2472786" cy="1336478"/>
            <a:chOff x="5985414" y="2659979"/>
            <a:chExt cx="2472786" cy="1336478"/>
          </a:xfrm>
        </p:grpSpPr>
        <p:sp>
          <p:nvSpPr>
            <p:cNvPr id="71" name="Down Arrow 70"/>
            <p:cNvSpPr/>
            <p:nvPr/>
          </p:nvSpPr>
          <p:spPr>
            <a:xfrm rot="19799028">
              <a:off x="5985414" y="2659979"/>
              <a:ext cx="227274" cy="979196"/>
            </a:xfrm>
            <a:prstGeom prst="downArrow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051786" y="3627125"/>
              <a:ext cx="24064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৫পিপি এম এর কম, বেশী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472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5527" y="200891"/>
            <a:ext cx="3733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*সূর্য্যের আলো সব সময় থাকলে,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* গভীরতা ০.৭৫- ২ মিটার হলে,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তাপমাত্রা ২৫-৩০ ডিগ্রী থাকলে,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* পানি পরিষ্কার থাকলে,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* পানিতে দ্রবীভূত অক্সিজেনের পরিমান ৫মিলি গ্রাম/ লিটার থাকলে,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* পানিতে দ্রবীভূত কার্বন ডাই অক্সাইড ১-২ মিলি </a:t>
            </a:r>
            <a:r>
              <a:rPr lang="bn-IN" sz="2400" smtClean="0">
                <a:latin typeface="NikoshBAN" pitchFamily="2" charset="0"/>
                <a:cs typeface="NikoshBAN" pitchFamily="2" charset="0"/>
              </a:rPr>
              <a:t>গ্রা</a:t>
            </a:r>
            <a:r>
              <a:rPr lang="bn-BD" sz="2400" smtClean="0">
                <a:latin typeface="NikoshBAN" pitchFamily="2" charset="0"/>
                <a:cs typeface="NikoshBAN" pitchFamily="2" charset="0"/>
              </a:rPr>
              <a:t>ম/লিটার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থাকলে,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* পানির পি এইচ ৬.৫-৮.৫ এর মধ্যে হলে।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9600" y="173182"/>
            <a:ext cx="3886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* সূর্য্যের 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আলো সব সময়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না থাকলে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, </a:t>
            </a:r>
            <a:endParaRPr lang="bn-BD" sz="20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* গভীরতা ০.৭৫মিটাড়েড় কম -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২ মিটার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বেশী হলে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, </a:t>
            </a:r>
            <a:endParaRPr lang="bn-BD" sz="20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* তাপমাত্রা ২৫ ডিগ্রীর কম -৩০ ডিগ্রীর বশী থাকলে,</a:t>
            </a:r>
          </a:p>
          <a:p>
            <a:pPr algn="just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*  নোংরা আবর্জনা যুক্ত পানি হলে,</a:t>
            </a:r>
          </a:p>
          <a:p>
            <a:pPr algn="just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* 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পানিতে দ্রবীভূত অক্সিজেনের পরিমান ৫মিলি গ্রাম/ লিটার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এর কম বা বেশী থাকলে,</a:t>
            </a:r>
          </a:p>
          <a:p>
            <a:pPr algn="just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* পানিতে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দ্রবীভূত কার্বন ডাই অক্সাইড ১-২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মিলি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গাম/লিটার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এর কম বা বেশী থাকলে,</a:t>
            </a:r>
          </a:p>
          <a:p>
            <a:pPr algn="just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* পানির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পি এইচ ৬.৫-৮.৫ এর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এর কম বা বেশী 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হলে।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000" dirty="0" smtClean="0"/>
              <a:t> </a:t>
            </a:r>
            <a:endParaRPr lang="en-US" sz="2000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304800"/>
            <a:ext cx="4260273" cy="6120143"/>
            <a:chOff x="0" y="304800"/>
            <a:chExt cx="4260273" cy="6120143"/>
          </a:xfrm>
        </p:grpSpPr>
        <p:sp>
          <p:nvSpPr>
            <p:cNvPr id="2" name="Rectangle 1"/>
            <p:cNvSpPr/>
            <p:nvPr/>
          </p:nvSpPr>
          <p:spPr>
            <a:xfrm>
              <a:off x="0" y="3986543"/>
              <a:ext cx="4260273" cy="24384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Down Arrow 2"/>
            <p:cNvSpPr/>
            <p:nvPr/>
          </p:nvSpPr>
          <p:spPr>
            <a:xfrm>
              <a:off x="76200" y="304800"/>
              <a:ext cx="304800" cy="35814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648200" y="200891"/>
            <a:ext cx="3886200" cy="6352310"/>
            <a:chOff x="4648200" y="200891"/>
            <a:chExt cx="3886200" cy="6352310"/>
          </a:xfrm>
        </p:grpSpPr>
        <p:pic>
          <p:nvPicPr>
            <p:cNvPr id="5" name="Picture 3" descr="H:\Pic\3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4114801"/>
              <a:ext cx="3657600" cy="24384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Down Arrow 7"/>
            <p:cNvSpPr/>
            <p:nvPr/>
          </p:nvSpPr>
          <p:spPr>
            <a:xfrm>
              <a:off x="8153400" y="200891"/>
              <a:ext cx="381000" cy="353290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7647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:\Pic\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14" b="50000"/>
          <a:stretch/>
        </p:blipFill>
        <p:spPr bwMode="auto">
          <a:xfrm>
            <a:off x="4724400" y="152400"/>
            <a:ext cx="4267200" cy="2971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5973" y="1218878"/>
            <a:ext cx="411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* আবর্জনা  পরিষ্কার করতে হবে।</a:t>
            </a:r>
          </a:p>
          <a:p>
            <a:pPr marL="285750" indent="-285750">
              <a:buFont typeface="Arial" charset="0"/>
              <a:buChar char="•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প্রতি শতকে ১-২ কে জি চুন প্রয়োগ করতে হবে।</a:t>
            </a:r>
          </a:p>
          <a:p>
            <a:pPr marL="285750" indent="-285750">
              <a:buFont typeface="Arial" charset="0"/>
              <a:buChar char="•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পুকুরের তলায় ২০-২৫ সেঃমিঃএর বেশী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কাঁদা থাকলে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সরিয়ে ফেলতে হবে। </a:t>
            </a:r>
          </a:p>
          <a:p>
            <a:pPr marL="285750" indent="-285750">
              <a:buFont typeface="Arial" charset="0"/>
              <a:buChar char="•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প্রয়োজনে ফসফরাস দিতে হবে।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24400" y="3305175"/>
            <a:ext cx="4191000" cy="28956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533400" y="227796"/>
            <a:ext cx="5181600" cy="954107"/>
            <a:chOff x="533400" y="227796"/>
            <a:chExt cx="5181600" cy="954107"/>
          </a:xfrm>
        </p:grpSpPr>
        <p:sp>
          <p:nvSpPr>
            <p:cNvPr id="5" name="Right Arrow 4"/>
            <p:cNvSpPr/>
            <p:nvPr/>
          </p:nvSpPr>
          <p:spPr>
            <a:xfrm>
              <a:off x="4114800" y="571500"/>
              <a:ext cx="1600200" cy="2667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3400" y="227796"/>
              <a:ext cx="34290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এই পুকুরে মাছ চাষের জন্য কি করা প্রয়োজন 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2" name="Oval 11"/>
          <p:cNvSpPr/>
          <p:nvPr/>
        </p:nvSpPr>
        <p:spPr>
          <a:xfrm>
            <a:off x="2369127" y="4038600"/>
            <a:ext cx="2133600" cy="142875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মাছ চাষ করা যাবে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2095591">
            <a:off x="567329" y="3549748"/>
            <a:ext cx="1833041" cy="1143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এই কাজ শেষে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25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blipFill>
            <a:blip r:embed="rId2"/>
            <a:tile tx="0" ty="0" sx="100000" sy="100000" flip="none" algn="tl"/>
          </a:blip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bn-IN" sz="6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6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কাজ</a:t>
            </a:r>
            <a:r>
              <a:rPr lang="bn-IN" sz="6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ঃ-------সময়ঃ ১২ মিনিট</a:t>
            </a:r>
            <a:endParaRPr lang="en-US" sz="60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  <a:blipFill>
            <a:blip r:embed="rId3"/>
            <a:tile tx="0" ty="0" sx="100000" sy="100000" flip="none" algn="tl"/>
          </a:blipFill>
          <a:ln w="57150">
            <a:solidFill>
              <a:srgbClr val="92D05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    </a:t>
            </a:r>
          </a:p>
          <a:p>
            <a:pPr>
              <a:buNone/>
            </a:pP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মাছ 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চাষের পুকুর  নির্বাচন সঠিক না হলে কি সমস্যা হতে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?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60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 rot="16200000">
            <a:off x="289112" y="2411506"/>
            <a:ext cx="838200" cy="1371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3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4343400" cy="1524000"/>
          </a:xfrm>
          <a:prstGeom prst="flowChartMagneticDisk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সমাধানঃ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133600"/>
            <a:ext cx="8229600" cy="4114800"/>
          </a:xfr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গভীরতা কম অথবা বেশি হলে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উৎপাদন কম 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হবে।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তাপমাত্রা 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বেশী হলে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মাছ 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মারা যেতে পারে।      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685800" y="2362200"/>
            <a:ext cx="14478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12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-304800" y="0"/>
            <a:ext cx="9753600" cy="21336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9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>
              <a:solidFill>
                <a:schemeClr val="tx1"/>
              </a:solidFill>
            </a:endParaRPr>
          </a:p>
        </p:txBody>
      </p:sp>
      <p:pic>
        <p:nvPicPr>
          <p:cNvPr id="3" name="Picture 2" descr="I:\Jashim-26\ALORON (118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2514599"/>
            <a:ext cx="3642188" cy="3926817"/>
          </a:xfrm>
          <a:prstGeom prst="rect">
            <a:avLst/>
          </a:prstGeom>
          <a:noFill/>
        </p:spPr>
      </p:pic>
      <p:pic>
        <p:nvPicPr>
          <p:cNvPr id="4" name="Picture 3" descr="I:\Jashim-26\ALORON (118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7306" y="2590799"/>
            <a:ext cx="3642188" cy="3926817"/>
          </a:xfrm>
          <a:prstGeom prst="rect">
            <a:avLst/>
          </a:prstGeom>
          <a:noFill/>
        </p:spPr>
      </p:pic>
      <p:pic>
        <p:nvPicPr>
          <p:cNvPr id="5" name="Picture 4" descr="I:\Jashim-26\ALORON (118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2514600"/>
            <a:ext cx="3642188" cy="39268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900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572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১। পুকুরের পানির পি, এইচ কত হলে মাছ চাষ ভাল হয়</a:t>
            </a:r>
            <a:r>
              <a:rPr lang="bn-BD" sz="2400" dirty="0" smtClean="0"/>
              <a:t>-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(ক) ৪-৫ (খ)৫- ৬ (গ) 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৫- 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৫ (ঘ) ৯-১১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6002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উত্তরঃ (গ)</a:t>
            </a:r>
            <a:r>
              <a:rPr lang="bn-BD" sz="2400" dirty="0"/>
              <a:t> ৬</a:t>
            </a:r>
            <a:r>
              <a:rPr lang="en-US" sz="2400" dirty="0"/>
              <a:t>.</a:t>
            </a:r>
            <a:r>
              <a:rPr lang="bn-BD" sz="2400" dirty="0"/>
              <a:t>৫- ৮</a:t>
            </a:r>
            <a:r>
              <a:rPr lang="en-US" sz="2400" dirty="0"/>
              <a:t>.</a:t>
            </a:r>
            <a:r>
              <a:rPr lang="bn-BD" sz="2400" dirty="0"/>
              <a:t>৫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246531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২। পুকুরে মাছ চাষের উত্তম তাপমাত্রা –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(ক) ১৫-২০ডিগ্রী (খ) ২৫-৩০ডিগ্রী (গ)৩৫-৪০ডিগ্রী (ঘ) ৪০- ৪৫ডিগ্রী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4290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উত্তরঃ (খ) ২৫- ৩০ ডিগ্রী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3890665"/>
            <a:ext cx="792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৩। ভাল মাছ চাষের জন্য পুকুর হবে-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(।) পুকুরে সূর্যের আলো , বাতাস লাগলে।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(।।) পুকুরের গভীরতা ০.৭৫ – ২ মিটার হলে।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(।।।)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পুকুরে সূর্যের আলো , বাতাস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না লাগলে।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(ক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।,।।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(খ)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।,।।। 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।।, ।।।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(ঘ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)।, ।। , ।।।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5829657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উত্তরঃ  (ক) । ,।।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0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685800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বাড়ীর কাজঃ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1701463"/>
            <a:ext cx="7772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রহিম সাহেবের গ্রামে ৪টি পুকুর আছে ।১টি পুকুরের গভীরতা ১ ফুটের  কম,অপরটি পুকুরের গভীরতা ১৫ ফুট এবং পুকুরের চার ধারে বড় বড় গাছ আছে। অন্য ২টি পুকুরে পানি ঘোলা ও আর্বজনা যুক্ত।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733800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মাছ চাষের পুকুর কাকে বলে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(খ)  গভীরতা কম হলে মাছ চাষে অসুবিধা কি হবে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(গ) পুকুরের পানি ঘোলা ও আর্বজনা,  মাছ চাষের জন্য কি করা প্রয়োজন</a:t>
            </a:r>
            <a:r>
              <a:rPr lang="bn-IN" sz="2400" smtClean="0">
                <a:latin typeface="NikoshBAN" pitchFamily="2" charset="0"/>
                <a:cs typeface="NikoshBAN" pitchFamily="2" charset="0"/>
              </a:rPr>
              <a:t>?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(ঘ) আদর্শ মাছ চাষের জন্য কোন কোন গুনাগুন সম্পন্ন পুকুর নির্বাচন করা প্রয়োজন  তা ব্যাখ্যা কর।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02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38400"/>
            <a:ext cx="7772400" cy="21336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bn-BD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838200" y="4267200"/>
            <a:ext cx="7467600" cy="2590800"/>
          </a:xfrm>
          <a:prstGeom prst="horizontalScroll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609600"/>
            <a:ext cx="4972050" cy="365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850" y="-32983"/>
            <a:ext cx="3867150" cy="4048125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7ECA-F00E-4A71-B678-9C929291D75C}" type="datetime1">
              <a:rPr lang="en-US" smtClean="0"/>
              <a:pPr/>
              <a:t>6/4/2016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abusofianmonier@gmail.com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05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111 L 0 0.322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5"/>
          <p:cNvSpPr txBox="1"/>
          <p:nvPr/>
        </p:nvSpPr>
        <p:spPr>
          <a:xfrm>
            <a:off x="4482" y="0"/>
            <a:ext cx="9135036" cy="221599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13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3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6"/>
          <p:cNvSpPr txBox="1"/>
          <p:nvPr/>
        </p:nvSpPr>
        <p:spPr>
          <a:xfrm>
            <a:off x="13447" y="4537762"/>
            <a:ext cx="4569759" cy="230832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মোঃ জিশান আহমেদ </a:t>
            </a:r>
          </a:p>
          <a:p>
            <a:r>
              <a:rPr lang="bn-IN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সিনিয়র শিক্ষক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bn-IN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মিরহাজীরবাগ আদর্শ উচ্চ বিদ্যালয় ।</a:t>
            </a: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TextBox 30"/>
          <p:cNvSpPr txBox="1"/>
          <p:nvPr/>
        </p:nvSpPr>
        <p:spPr>
          <a:xfrm>
            <a:off x="5024718" y="4554158"/>
            <a:ext cx="4114800" cy="230832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মোঃ মেহেরাজ হোসেন</a:t>
            </a:r>
          </a:p>
          <a:p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সহকারী শিক্ষক,</a:t>
            </a:r>
          </a:p>
          <a:p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মোহাম্মদপুর এ, আর উচ্চ বিদ্দ্যালয়।</a:t>
            </a:r>
            <a:endParaRPr lang="bn-BD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044040"/>
            <a:ext cx="2133600" cy="25101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6" name="Picture 2" descr="C:\Users\makazad\Desktop\10256117_1416993708566106_4114700009319245621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410" y="2215990"/>
            <a:ext cx="1857416" cy="232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1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1295400" y="457200"/>
            <a:ext cx="6019800" cy="1371600"/>
          </a:xfrm>
          <a:prstGeom prst="wedgeRect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7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300" y="2286000"/>
            <a:ext cx="7620000" cy="304698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bn-IN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ণিঃ নবম</a:t>
            </a:r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4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 কৃষি শিক্ষা </a:t>
            </a:r>
            <a:endParaRPr lang="bn-IN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bn-IN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পাঠঃ </a:t>
            </a:r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দ্বিতীয় পরিচ্ছেদ </a:t>
            </a:r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300" y="5562600"/>
            <a:ext cx="7620000" cy="101566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সময়ঃ ৫০ মিনিট 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35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95600" y="5029200"/>
            <a:ext cx="2601026" cy="1524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984" t="-11882" r="-20726" b="-2364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33400" y="163608"/>
            <a:ext cx="7543800" cy="5424055"/>
            <a:chOff x="533400" y="163608"/>
            <a:chExt cx="8382000" cy="5424055"/>
          </a:xfrm>
        </p:grpSpPr>
        <p:sp>
          <p:nvSpPr>
            <p:cNvPr id="12" name="Rectangle 11"/>
            <p:cNvSpPr/>
            <p:nvPr/>
          </p:nvSpPr>
          <p:spPr>
            <a:xfrm>
              <a:off x="2362200" y="4572000"/>
              <a:ext cx="413576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bn-BD" sz="60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6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8" name="Picture 4" descr="H:\Pic\solu3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63608"/>
              <a:ext cx="8382000" cy="4255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80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Flowchart: Preparation 5"/>
          <p:cNvSpPr/>
          <p:nvPr/>
        </p:nvSpPr>
        <p:spPr>
          <a:xfrm>
            <a:off x="413497" y="3733800"/>
            <a:ext cx="8229600" cy="1465730"/>
          </a:xfrm>
          <a:prstGeom prst="flowChartPreparation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u="sng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মাছ চাষের পুকুর</a:t>
            </a:r>
            <a:endParaRPr lang="en-GB" sz="7200" u="sng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39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1943100" y="228600"/>
            <a:ext cx="4953000" cy="762000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286434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1173655"/>
            <a:ext cx="4343400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এই পাঠ শেষে  শিক্ষার্থীরা -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52400" y="2209800"/>
            <a:ext cx="8839200" cy="44958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* মাছ চাষের পুকুর কি তা বলতে পারবে। </a:t>
            </a:r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* কিভাবে পুকুর নির্মান করতে হয় তা বলতে পারবে।  </a:t>
            </a:r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* মাছ চাষের জন্য পুকুরের গুনাগুন ব্যাখ্যা করতে পারবে।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29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04799" y="1"/>
            <a:ext cx="7491402" cy="5423914"/>
            <a:chOff x="-152400" y="1"/>
            <a:chExt cx="8371563" cy="6009406"/>
          </a:xfrm>
        </p:grpSpPr>
        <p:pic>
          <p:nvPicPr>
            <p:cNvPr id="2" name="Picture 4" descr="H:\Pic\solu3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000"/>
                      </a14:imgEffect>
                      <a14:imgEffect>
                        <a14:brightnessContrast bright="1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5762" y="389317"/>
              <a:ext cx="8153401" cy="4314305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  <a:softEdge rad="12700"/>
            </a:effectLst>
            <a:scene3d>
              <a:camera prst="perspectiveFront"/>
              <a:lightRig rig="threePt" dir="t"/>
            </a:scene3d>
            <a:extLst/>
          </p:spPr>
        </p:pic>
        <p:sp>
          <p:nvSpPr>
            <p:cNvPr id="6" name="Rectangle 5"/>
            <p:cNvSpPr/>
            <p:nvPr/>
          </p:nvSpPr>
          <p:spPr>
            <a:xfrm>
              <a:off x="3099952" y="4714008"/>
              <a:ext cx="2410692" cy="1295399"/>
            </a:xfrm>
            <a:prstGeom prst="rect">
              <a:avLst/>
            </a:prstGeom>
            <a:blipFill dpi="0"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17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7984" t="-11882" r="-20726" b="-23640"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-152400" y="4952999"/>
              <a:ext cx="2985655" cy="685801"/>
            </a:xfrm>
            <a:prstGeom prst="ellipse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28599" y="1"/>
              <a:ext cx="1111827" cy="1143000"/>
            </a:xfrm>
            <a:prstGeom prst="ellipse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সূর্য </a:t>
              </a:r>
              <a:endPara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1177603" y="914400"/>
              <a:ext cx="0" cy="2971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1108330" y="914400"/>
              <a:ext cx="4191000" cy="2971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1333500" y="914400"/>
              <a:ext cx="5067300" cy="2362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1" idx="5"/>
            </p:cNvCxnSpPr>
            <p:nvPr/>
          </p:nvCxnSpPr>
          <p:spPr>
            <a:xfrm>
              <a:off x="1177603" y="975613"/>
              <a:ext cx="3851597" cy="24533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1" idx="5"/>
            </p:cNvCxnSpPr>
            <p:nvPr/>
          </p:nvCxnSpPr>
          <p:spPr>
            <a:xfrm>
              <a:off x="1177603" y="975613"/>
              <a:ext cx="1336998" cy="32153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1333500" y="914400"/>
              <a:ext cx="4000500" cy="1371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6019800" y="5008417"/>
              <a:ext cx="18461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800" dirty="0" smtClean="0">
                  <a:latin typeface="NikoshBAN" pitchFamily="2" charset="0"/>
                  <a:cs typeface="NikoshBAN" pitchFamily="2" charset="0"/>
                </a:rPr>
                <a:t>পুকুরঃ১ </a:t>
              </a:r>
              <a:endParaRPr lang="en-US" sz="48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952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08249" y="275229"/>
            <a:ext cx="4145977" cy="4913532"/>
            <a:chOff x="270154" y="304799"/>
            <a:chExt cx="4145977" cy="4913532"/>
          </a:xfrm>
        </p:grpSpPr>
        <p:pic>
          <p:nvPicPr>
            <p:cNvPr id="5" name="Picture 3" descr="G:\Documents and Settings\asadul\Desktop\Picture-1\070110_1439_effectsofwa1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403"/>
            <a:stretch/>
          </p:blipFill>
          <p:spPr bwMode="auto">
            <a:xfrm>
              <a:off x="308249" y="304799"/>
              <a:ext cx="4107882" cy="3561665"/>
            </a:xfrm>
            <a:prstGeom prst="rect">
              <a:avLst/>
            </a:prstGeom>
            <a:noFill/>
            <a:ln w="762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270154" y="4572000"/>
              <a:ext cx="2057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পুকুরঃ ২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724400" y="457200"/>
            <a:ext cx="3810000" cy="4754204"/>
            <a:chOff x="4724400" y="457200"/>
            <a:chExt cx="3810000" cy="4754204"/>
          </a:xfrm>
        </p:grpSpPr>
        <p:pic>
          <p:nvPicPr>
            <p:cNvPr id="6" name="Content Placeholder 3" descr="drinking08-outhouse-bangladesh_13104_600x450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457200"/>
              <a:ext cx="3810000" cy="3409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5067300" y="4565073"/>
              <a:ext cx="2057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পুকুরঃ ৩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827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2210</TotalTime>
  <Words>751</Words>
  <Application>Microsoft Office PowerPoint</Application>
  <PresentationFormat>On-screen Show (4:3)</PresentationFormat>
  <Paragraphs>143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কাজঃ-------সময়ঃ ৩ মিনিট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দলীয় কাজঃ-------সময়ঃ ১২ মিনিট</vt:lpstr>
      <vt:lpstr>সমাধানঃ</vt:lpstr>
      <vt:lpstr>PowerPoint Presentation</vt:lpstr>
      <vt:lpstr>PowerPoint Presentation</vt:lpstr>
      <vt:lpstr>ধন্যবাদ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Feroz Ahmed</cp:lastModifiedBy>
  <cp:revision>238</cp:revision>
  <dcterms:created xsi:type="dcterms:W3CDTF">2006-08-16T00:00:00Z</dcterms:created>
  <dcterms:modified xsi:type="dcterms:W3CDTF">2016-06-04T06:37:30Z</dcterms:modified>
</cp:coreProperties>
</file>