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9" r:id="rId10"/>
    <p:sldId id="270" r:id="rId11"/>
    <p:sldId id="271" r:id="rId12"/>
    <p:sldId id="273" r:id="rId13"/>
    <p:sldId id="272" r:id="rId14"/>
    <p:sldId id="274" r:id="rId15"/>
    <p:sldId id="275" r:id="rId16"/>
    <p:sldId id="264" r:id="rId17"/>
    <p:sldId id="267" r:id="rId18"/>
    <p:sldId id="265" r:id="rId19"/>
    <p:sldId id="26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C3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1" autoAdjust="0"/>
    <p:restoredTop sz="80977" autoAdjust="0"/>
  </p:normalViewPr>
  <p:slideViewPr>
    <p:cSldViewPr snapToGrid="0">
      <p:cViewPr varScale="1">
        <p:scale>
          <a:sx n="47" d="100"/>
          <a:sy n="47" d="100"/>
        </p:scale>
        <p:origin x="53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326F14-9E0B-4A41-8E88-3A30E5965FFD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70A9DC-49BA-403C-9364-7ABB2572F1A6}">
      <dgm:prSet phldrT="[Text]"/>
      <dgm:spPr>
        <a:solidFill>
          <a:srgbClr val="0070C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n-BD" b="1" dirty="0" smtClean="0">
              <a:solidFill>
                <a:schemeClr val="tx1"/>
              </a:solidFill>
              <a:latin typeface="bajarNikoshBAN"/>
              <a:cs typeface="NikoshBAN" panose="02000000000000000000" pitchFamily="2" charset="0"/>
            </a:rPr>
            <a:t>বাজার </a:t>
          </a:r>
          <a:endParaRPr lang="en-US" b="1" dirty="0">
            <a:solidFill>
              <a:schemeClr val="tx1"/>
            </a:solidFill>
            <a:latin typeface="bajarNikoshBAN"/>
            <a:cs typeface="NikoshBAN" panose="02000000000000000000" pitchFamily="2" charset="0"/>
          </a:endParaRPr>
        </a:p>
      </dgm:t>
    </dgm:pt>
    <dgm:pt modelId="{E24DA97B-9A4E-4006-B68E-AA7D49108F98}" type="parTrans" cxnId="{475B3690-1C33-45BA-B360-954C7E45CD24}">
      <dgm:prSet/>
      <dgm:spPr/>
      <dgm:t>
        <a:bodyPr/>
        <a:lstStyle/>
        <a:p>
          <a:endParaRPr lang="en-US"/>
        </a:p>
      </dgm:t>
    </dgm:pt>
    <dgm:pt modelId="{D20FC806-BA77-4FF5-99BE-9EB45A2AFF1C}" type="sibTrans" cxnId="{475B3690-1C33-45BA-B360-954C7E45CD24}">
      <dgm:prSet/>
      <dgm:spPr/>
      <dgm:t>
        <a:bodyPr/>
        <a:lstStyle/>
        <a:p>
          <a:endParaRPr lang="en-US"/>
        </a:p>
      </dgm:t>
    </dgm:pt>
    <dgm:pt modelId="{A93C607A-5263-422F-8E57-277F82815BF7}">
      <dgm:prSet phldrT="[Text]" custT="1"/>
      <dgm:spPr>
        <a:solidFill>
          <a:srgbClr val="00B05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n-BD" sz="4000" b="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আয়তনের  ভিত্তিতে</a:t>
          </a:r>
          <a:endParaRPr lang="en-US" sz="4000" b="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EDCE4A9-F08C-4060-880A-FC075DCA5AB3}" type="parTrans" cxnId="{89C8EAFF-EED0-4A9E-B54D-2B60982754CA}">
      <dgm:prSet/>
      <dgm:spPr>
        <a:solidFill>
          <a:schemeClr val="tx1">
            <a:lumMod val="85000"/>
            <a:lumOff val="1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C5D09DF4-EFBE-48A8-B2E0-EA6F7A1B65DE}" type="sibTrans" cxnId="{89C8EAFF-EED0-4A9E-B54D-2B60982754CA}">
      <dgm:prSet/>
      <dgm:spPr/>
      <dgm:t>
        <a:bodyPr/>
        <a:lstStyle/>
        <a:p>
          <a:endParaRPr lang="en-US"/>
        </a:p>
      </dgm:t>
    </dgm:pt>
    <dgm:pt modelId="{00EF3CCC-1D7A-466F-9381-D77705500BF9}">
      <dgm:prSet phldrT="[Text]" custT="1"/>
      <dgm:spPr>
        <a:solidFill>
          <a:srgbClr val="00B0F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n-BD" sz="4000" b="1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সময়ের ভিত্তিতে </a:t>
          </a:r>
          <a:endParaRPr lang="en-US" sz="4000" b="1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800C316-06C5-4977-9DEE-6E364900CCBB}" type="parTrans" cxnId="{C43576FB-0E72-433C-98FD-5BC920D1C3BA}">
      <dgm:prSet/>
      <dgm:spPr>
        <a:solidFill>
          <a:schemeClr val="accent2">
            <a:lumMod val="7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AA6873CB-2998-429F-8201-6BA4B21F5802}" type="sibTrans" cxnId="{C43576FB-0E72-433C-98FD-5BC920D1C3BA}">
      <dgm:prSet/>
      <dgm:spPr/>
      <dgm:t>
        <a:bodyPr/>
        <a:lstStyle/>
        <a:p>
          <a:endParaRPr lang="en-US"/>
        </a:p>
      </dgm:t>
    </dgm:pt>
    <dgm:pt modelId="{CD11D376-7D18-4372-B0A8-0BA4B71CF0F2}">
      <dgm:prSet phldrT="[Text]" custT="1"/>
      <dgm:spPr>
        <a:solidFill>
          <a:schemeClr val="accent2">
            <a:lumMod val="7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n-BD" sz="2800" b="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প্রতিযোগিতার ভিত্তিতে </a:t>
          </a:r>
          <a:endParaRPr lang="en-US" sz="2800" b="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0F5075D-A5A6-4D5D-AA34-F8295DF5A07A}" type="parTrans" cxnId="{E699E1F5-12D2-4F5F-BC1F-0D8C41CC24B0}">
      <dgm:prSet/>
      <dgm:spPr>
        <a:solidFill>
          <a:srgbClr val="00206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3E02B743-5396-4966-B320-2D3EBE1B179F}" type="sibTrans" cxnId="{E699E1F5-12D2-4F5F-BC1F-0D8C41CC24B0}">
      <dgm:prSet/>
      <dgm:spPr/>
      <dgm:t>
        <a:bodyPr/>
        <a:lstStyle/>
        <a:p>
          <a:endParaRPr lang="en-US"/>
        </a:p>
      </dgm:t>
    </dgm:pt>
    <dgm:pt modelId="{06E461D8-92AA-43DF-A04F-A49DAA49AFB7}" type="pres">
      <dgm:prSet presAssocID="{F4326F14-9E0B-4A41-8E88-3A30E5965FF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99BCF7-5178-43B3-86BC-68ED6B247614}" type="pres">
      <dgm:prSet presAssocID="{7D70A9DC-49BA-403C-9364-7ABB2572F1A6}" presName="centerShape" presStyleLbl="node0" presStyleIdx="0" presStyleCnt="1" custLinFactNeighborX="-443" custLinFactNeighborY="6644"/>
      <dgm:spPr/>
      <dgm:t>
        <a:bodyPr/>
        <a:lstStyle/>
        <a:p>
          <a:endParaRPr lang="en-US"/>
        </a:p>
      </dgm:t>
    </dgm:pt>
    <dgm:pt modelId="{AE41D2C9-FE1E-4EB6-80D3-940726955C65}" type="pres">
      <dgm:prSet presAssocID="{CEDCE4A9-F08C-4060-880A-FC075DCA5AB3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B87AA362-2E9B-4014-ABE7-2EF9AE3E34B6}" type="pres">
      <dgm:prSet presAssocID="{A93C607A-5263-422F-8E57-277F82815BF7}" presName="node" presStyleLbl="node1" presStyleIdx="0" presStyleCnt="3" custRadScaleRad="120459" custRadScaleInc="-93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FD12B7-D912-4468-8158-7C829928A6E0}" type="pres">
      <dgm:prSet presAssocID="{0800C316-06C5-4977-9DEE-6E364900CCBB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2174F8E6-644F-411D-8E3D-1011D42D95F4}" type="pres">
      <dgm:prSet presAssocID="{00EF3CCC-1D7A-466F-9381-D77705500BF9}" presName="node" presStyleLbl="node1" presStyleIdx="1" presStyleCnt="3" custRadScaleRad="1094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A560BB-886D-4D62-870D-23F528E6B578}" type="pres">
      <dgm:prSet presAssocID="{90F5075D-A5A6-4D5D-AA34-F8295DF5A07A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81508DB1-E4D7-419F-8FF8-54388AD62E3C}" type="pres">
      <dgm:prSet presAssocID="{CD11D376-7D18-4372-B0A8-0BA4B71CF0F2}" presName="node" presStyleLbl="node1" presStyleIdx="2" presStyleCnt="3" custRadScaleRad="130478" custRadScaleInc="44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75B3690-1C33-45BA-B360-954C7E45CD24}" srcId="{F4326F14-9E0B-4A41-8E88-3A30E5965FFD}" destId="{7D70A9DC-49BA-403C-9364-7ABB2572F1A6}" srcOrd="0" destOrd="0" parTransId="{E24DA97B-9A4E-4006-B68E-AA7D49108F98}" sibTransId="{D20FC806-BA77-4FF5-99BE-9EB45A2AFF1C}"/>
    <dgm:cxn modelId="{E699E1F5-12D2-4F5F-BC1F-0D8C41CC24B0}" srcId="{7D70A9DC-49BA-403C-9364-7ABB2572F1A6}" destId="{CD11D376-7D18-4372-B0A8-0BA4B71CF0F2}" srcOrd="2" destOrd="0" parTransId="{90F5075D-A5A6-4D5D-AA34-F8295DF5A07A}" sibTransId="{3E02B743-5396-4966-B320-2D3EBE1B179F}"/>
    <dgm:cxn modelId="{86DDB085-19CA-4D27-A9F7-1F1D166D7D4F}" type="presOf" srcId="{00EF3CCC-1D7A-466F-9381-D77705500BF9}" destId="{2174F8E6-644F-411D-8E3D-1011D42D95F4}" srcOrd="0" destOrd="0" presId="urn:microsoft.com/office/officeart/2005/8/layout/radial4"/>
    <dgm:cxn modelId="{C43576FB-0E72-433C-98FD-5BC920D1C3BA}" srcId="{7D70A9DC-49BA-403C-9364-7ABB2572F1A6}" destId="{00EF3CCC-1D7A-466F-9381-D77705500BF9}" srcOrd="1" destOrd="0" parTransId="{0800C316-06C5-4977-9DEE-6E364900CCBB}" sibTransId="{AA6873CB-2998-429F-8201-6BA4B21F5802}"/>
    <dgm:cxn modelId="{1FDC053C-BC38-44A5-9821-D20C8DEC62DB}" type="presOf" srcId="{90F5075D-A5A6-4D5D-AA34-F8295DF5A07A}" destId="{9CA560BB-886D-4D62-870D-23F528E6B578}" srcOrd="0" destOrd="0" presId="urn:microsoft.com/office/officeart/2005/8/layout/radial4"/>
    <dgm:cxn modelId="{5138E8CF-2879-4F49-8CA4-0C148C47C920}" type="presOf" srcId="{CD11D376-7D18-4372-B0A8-0BA4B71CF0F2}" destId="{81508DB1-E4D7-419F-8FF8-54388AD62E3C}" srcOrd="0" destOrd="0" presId="urn:microsoft.com/office/officeart/2005/8/layout/radial4"/>
    <dgm:cxn modelId="{984A669A-B0CA-4779-9DCA-A4A8A5A73174}" type="presOf" srcId="{A93C607A-5263-422F-8E57-277F82815BF7}" destId="{B87AA362-2E9B-4014-ABE7-2EF9AE3E34B6}" srcOrd="0" destOrd="0" presId="urn:microsoft.com/office/officeart/2005/8/layout/radial4"/>
    <dgm:cxn modelId="{89C8EAFF-EED0-4A9E-B54D-2B60982754CA}" srcId="{7D70A9DC-49BA-403C-9364-7ABB2572F1A6}" destId="{A93C607A-5263-422F-8E57-277F82815BF7}" srcOrd="0" destOrd="0" parTransId="{CEDCE4A9-F08C-4060-880A-FC075DCA5AB3}" sibTransId="{C5D09DF4-EFBE-48A8-B2E0-EA6F7A1B65DE}"/>
    <dgm:cxn modelId="{FCFEB572-8704-42C6-AE1E-0F1389E719D1}" type="presOf" srcId="{CEDCE4A9-F08C-4060-880A-FC075DCA5AB3}" destId="{AE41D2C9-FE1E-4EB6-80D3-940726955C65}" srcOrd="0" destOrd="0" presId="urn:microsoft.com/office/officeart/2005/8/layout/radial4"/>
    <dgm:cxn modelId="{6A3F26A7-01E6-4222-B069-8555438C5E82}" type="presOf" srcId="{F4326F14-9E0B-4A41-8E88-3A30E5965FFD}" destId="{06E461D8-92AA-43DF-A04F-A49DAA49AFB7}" srcOrd="0" destOrd="0" presId="urn:microsoft.com/office/officeart/2005/8/layout/radial4"/>
    <dgm:cxn modelId="{F0889053-9402-493D-ACB3-41E185C0FD9B}" type="presOf" srcId="{7D70A9DC-49BA-403C-9364-7ABB2572F1A6}" destId="{3D99BCF7-5178-43B3-86BC-68ED6B247614}" srcOrd="0" destOrd="0" presId="urn:microsoft.com/office/officeart/2005/8/layout/radial4"/>
    <dgm:cxn modelId="{25082D26-D806-44F0-9617-F57DFE5A50FD}" type="presOf" srcId="{0800C316-06C5-4977-9DEE-6E364900CCBB}" destId="{66FD12B7-D912-4468-8158-7C829928A6E0}" srcOrd="0" destOrd="0" presId="urn:microsoft.com/office/officeart/2005/8/layout/radial4"/>
    <dgm:cxn modelId="{09079B30-BFA6-42F6-B14A-4B65B731B2F9}" type="presParOf" srcId="{06E461D8-92AA-43DF-A04F-A49DAA49AFB7}" destId="{3D99BCF7-5178-43B3-86BC-68ED6B247614}" srcOrd="0" destOrd="0" presId="urn:microsoft.com/office/officeart/2005/8/layout/radial4"/>
    <dgm:cxn modelId="{9245DCFD-12F9-4D8C-A11B-B309B64C0134}" type="presParOf" srcId="{06E461D8-92AA-43DF-A04F-A49DAA49AFB7}" destId="{AE41D2C9-FE1E-4EB6-80D3-940726955C65}" srcOrd="1" destOrd="0" presId="urn:microsoft.com/office/officeart/2005/8/layout/radial4"/>
    <dgm:cxn modelId="{9BB51F8C-6750-4D00-8102-82C3662FF26B}" type="presParOf" srcId="{06E461D8-92AA-43DF-A04F-A49DAA49AFB7}" destId="{B87AA362-2E9B-4014-ABE7-2EF9AE3E34B6}" srcOrd="2" destOrd="0" presId="urn:microsoft.com/office/officeart/2005/8/layout/radial4"/>
    <dgm:cxn modelId="{0BFD796C-FE9A-440B-8C0D-236C150DFFE8}" type="presParOf" srcId="{06E461D8-92AA-43DF-A04F-A49DAA49AFB7}" destId="{66FD12B7-D912-4468-8158-7C829928A6E0}" srcOrd="3" destOrd="0" presId="urn:microsoft.com/office/officeart/2005/8/layout/radial4"/>
    <dgm:cxn modelId="{42E3C5B5-6157-4C9B-B58E-D3612EF15002}" type="presParOf" srcId="{06E461D8-92AA-43DF-A04F-A49DAA49AFB7}" destId="{2174F8E6-644F-411D-8E3D-1011D42D95F4}" srcOrd="4" destOrd="0" presId="urn:microsoft.com/office/officeart/2005/8/layout/radial4"/>
    <dgm:cxn modelId="{36848A53-D4BE-45A0-89F5-9D0ADAD7165A}" type="presParOf" srcId="{06E461D8-92AA-43DF-A04F-A49DAA49AFB7}" destId="{9CA560BB-886D-4D62-870D-23F528E6B578}" srcOrd="5" destOrd="0" presId="urn:microsoft.com/office/officeart/2005/8/layout/radial4"/>
    <dgm:cxn modelId="{89929F88-12BF-450A-8D83-ED7F8FD28AEE}" type="presParOf" srcId="{06E461D8-92AA-43DF-A04F-A49DAA49AFB7}" destId="{81508DB1-E4D7-419F-8FF8-54388AD62E3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99BCF7-5178-43B3-86BC-68ED6B247614}">
      <dsp:nvSpPr>
        <dsp:cNvPr id="0" name=""/>
        <dsp:cNvSpPr/>
      </dsp:nvSpPr>
      <dsp:spPr>
        <a:xfrm>
          <a:off x="2935481" y="2346431"/>
          <a:ext cx="1966276" cy="1966276"/>
        </a:xfrm>
        <a:prstGeom prst="ellipse">
          <a:avLst/>
        </a:prstGeom>
        <a:solidFill>
          <a:srgbClr val="0070C0"/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400" b="1" kern="1200" dirty="0" smtClean="0">
              <a:solidFill>
                <a:schemeClr val="tx1"/>
              </a:solidFill>
              <a:latin typeface="bajarNikoshBAN"/>
              <a:cs typeface="NikoshBAN" panose="02000000000000000000" pitchFamily="2" charset="0"/>
            </a:rPr>
            <a:t>বাজার </a:t>
          </a:r>
          <a:endParaRPr lang="en-US" sz="5400" b="1" kern="1200" dirty="0">
            <a:solidFill>
              <a:schemeClr val="tx1"/>
            </a:solidFill>
            <a:latin typeface="bajarNikoshBAN"/>
            <a:cs typeface="NikoshBAN" panose="02000000000000000000" pitchFamily="2" charset="0"/>
          </a:endParaRPr>
        </a:p>
      </dsp:txBody>
      <dsp:txXfrm>
        <a:off x="3223435" y="2634385"/>
        <a:ext cx="1390368" cy="1390368"/>
      </dsp:txXfrm>
    </dsp:sp>
    <dsp:sp modelId="{AE41D2C9-FE1E-4EB6-80D3-940726955C65}">
      <dsp:nvSpPr>
        <dsp:cNvPr id="0" name=""/>
        <dsp:cNvSpPr/>
      </dsp:nvSpPr>
      <dsp:spPr>
        <a:xfrm rot="12577287">
          <a:off x="1103299" y="2014394"/>
          <a:ext cx="1990021" cy="560388"/>
        </a:xfrm>
        <a:prstGeom prst="leftArrow">
          <a:avLst>
            <a:gd name="adj1" fmla="val 60000"/>
            <a:gd name="adj2" fmla="val 50000"/>
          </a:avLst>
        </a:prstGeom>
        <a:solidFill>
          <a:schemeClr val="tx1">
            <a:lumMod val="85000"/>
            <a:lumOff val="1500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7AA362-2E9B-4014-ABE7-2EF9AE3E34B6}">
      <dsp:nvSpPr>
        <dsp:cNvPr id="0" name=""/>
        <dsp:cNvSpPr/>
      </dsp:nvSpPr>
      <dsp:spPr>
        <a:xfrm>
          <a:off x="299356" y="1055602"/>
          <a:ext cx="1867962" cy="1494369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000" b="0" kern="1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আয়তনের  ভিত্তিতে</a:t>
          </a:r>
          <a:endParaRPr lang="en-US" sz="4000" b="0" kern="12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43125" y="1099371"/>
        <a:ext cx="1780424" cy="1406831"/>
      </dsp:txXfrm>
    </dsp:sp>
    <dsp:sp modelId="{66FD12B7-D912-4468-8158-7C829928A6E0}">
      <dsp:nvSpPr>
        <dsp:cNvPr id="0" name=""/>
        <dsp:cNvSpPr/>
      </dsp:nvSpPr>
      <dsp:spPr>
        <a:xfrm rot="16230435">
          <a:off x="3179100" y="1222652"/>
          <a:ext cx="1511383" cy="56038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74F8E6-644F-411D-8E3D-1011D42D95F4}">
      <dsp:nvSpPr>
        <dsp:cNvPr id="0" name=""/>
        <dsp:cNvSpPr/>
      </dsp:nvSpPr>
      <dsp:spPr>
        <a:xfrm>
          <a:off x="3007501" y="0"/>
          <a:ext cx="1867962" cy="1494369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000" b="1" kern="1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সময়ের ভিত্তিতে </a:t>
          </a:r>
          <a:endParaRPr lang="en-US" sz="4000" b="1" kern="12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051270" y="43769"/>
        <a:ext cx="1780424" cy="1406831"/>
      </dsp:txXfrm>
    </dsp:sp>
    <dsp:sp modelId="{9CA560BB-886D-4D62-870D-23F528E6B578}">
      <dsp:nvSpPr>
        <dsp:cNvPr id="0" name=""/>
        <dsp:cNvSpPr/>
      </dsp:nvSpPr>
      <dsp:spPr>
        <a:xfrm rot="19672362">
          <a:off x="4689249" y="1852252"/>
          <a:ext cx="2271456" cy="560388"/>
        </a:xfrm>
        <a:prstGeom prst="lef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508DB1-E4D7-419F-8FF8-54388AD62E3C}">
      <dsp:nvSpPr>
        <dsp:cNvPr id="0" name=""/>
        <dsp:cNvSpPr/>
      </dsp:nvSpPr>
      <dsp:spPr>
        <a:xfrm>
          <a:off x="5852809" y="781279"/>
          <a:ext cx="1867962" cy="14943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800" b="0" kern="1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প্রতিযোগিতার ভিত্তিতে </a:t>
          </a:r>
          <a:endParaRPr lang="en-US" sz="2800" b="0" kern="12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896578" y="825048"/>
        <a:ext cx="1780424" cy="14068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7DC15-D336-40CC-A1F5-5F983CCC1C33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C86A22-EAB1-43F5-BF5D-F04932688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326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86A22-EAB1-43F5-BF5D-F0493268815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706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86A22-EAB1-43F5-BF5D-F0493268815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907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86A22-EAB1-43F5-BF5D-F0493268815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13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D43D5-DE66-496F-9DA5-A1468379442E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1E02-1B80-4AB5-BC72-75E10325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96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D43D5-DE66-496F-9DA5-A1468379442E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1E02-1B80-4AB5-BC72-75E10325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775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D43D5-DE66-496F-9DA5-A1468379442E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1E02-1B80-4AB5-BC72-75E10325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D43D5-DE66-496F-9DA5-A1468379442E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1E02-1B80-4AB5-BC72-75E10325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116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D43D5-DE66-496F-9DA5-A1468379442E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1E02-1B80-4AB5-BC72-75E10325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866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D43D5-DE66-496F-9DA5-A1468379442E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1E02-1B80-4AB5-BC72-75E10325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758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D43D5-DE66-496F-9DA5-A1468379442E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1E02-1B80-4AB5-BC72-75E10325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36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D43D5-DE66-496F-9DA5-A1468379442E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1E02-1B80-4AB5-BC72-75E10325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067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D43D5-DE66-496F-9DA5-A1468379442E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1E02-1B80-4AB5-BC72-75E10325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30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D43D5-DE66-496F-9DA5-A1468379442E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1E02-1B80-4AB5-BC72-75E10325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226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D43D5-DE66-496F-9DA5-A1468379442E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1E02-1B80-4AB5-BC72-75E10325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749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D43D5-DE66-496F-9DA5-A1468379442E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71E02-1B80-4AB5-BC72-75E10325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19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096" y="531363"/>
            <a:ext cx="9144000" cy="1859376"/>
          </a:xfr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bn-BD" sz="8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8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n-BD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097" y="2802834"/>
            <a:ext cx="9143999" cy="379674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2725603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5"/>
            <a:ext cx="12207240" cy="5347394"/>
          </a:xfrm>
        </p:spPr>
      </p:pic>
      <p:sp>
        <p:nvSpPr>
          <p:cNvPr id="5" name="TextBox 4"/>
          <p:cNvSpPr txBox="1"/>
          <p:nvPr/>
        </p:nvSpPr>
        <p:spPr>
          <a:xfrm>
            <a:off x="0" y="6176962"/>
            <a:ext cx="12192000" cy="64633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/>
              <a:t>২</a:t>
            </a:r>
            <a:r>
              <a:rPr lang="bn-BD" sz="3600" dirty="0" smtClean="0"/>
              <a:t>। জাতীয়  বাজার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18529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1" cy="4945840"/>
          </a:xfrm>
        </p:spPr>
      </p:pic>
      <p:sp>
        <p:nvSpPr>
          <p:cNvPr id="6" name="TextBox 5"/>
          <p:cNvSpPr txBox="1"/>
          <p:nvPr/>
        </p:nvSpPr>
        <p:spPr>
          <a:xfrm>
            <a:off x="838200" y="5696902"/>
            <a:ext cx="10515600" cy="769441"/>
          </a:xfrm>
          <a:prstGeom prst="rect">
            <a:avLst/>
          </a:prstGeom>
          <a:solidFill>
            <a:srgbClr val="DBC31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/>
              <a:t>৩। আন্তর্জাতিক বাজার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03196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01985" cy="1325563"/>
          </a:xfr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bn-BD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সময়ের ভিত্তিতে বাজার</a:t>
            </a:r>
            <a:endParaRPr lang="en-US" sz="6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24433"/>
            <a:ext cx="5196840" cy="35537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195" y="2224433"/>
            <a:ext cx="5253990" cy="37445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8199" y="6311900"/>
            <a:ext cx="5196841" cy="64633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/>
              <a:t>১। অতি ন্বল্পকালীন বাজার  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6239191" y="6252605"/>
            <a:ext cx="5400993" cy="64633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/>
              <a:t>২</a:t>
            </a:r>
            <a:r>
              <a:rPr lang="bn-BD" sz="3600" dirty="0" smtClean="0"/>
              <a:t>। ন্বল্পকালীন  বাজার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07019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6"/>
            <a:ext cx="5765800" cy="5081356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4829" y="365124"/>
            <a:ext cx="5827171" cy="50450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5689600"/>
            <a:ext cx="5765800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/>
              <a:t>দীর্ঘকালীন বাজার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5740400"/>
            <a:ext cx="5791200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/>
              <a:t>অতি দীর্ঘকালীন বাজার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83487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প্রতিযোগিতার ভিত্তিতে বাজার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5619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59388"/>
            <a:ext cx="4804317" cy="41826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5902" y="1859388"/>
            <a:ext cx="4861932" cy="41826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8200" y="6233028"/>
            <a:ext cx="4804317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/>
              <a:t> পূর্ণ </a:t>
            </a:r>
            <a:r>
              <a:rPr lang="bn-BD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</a:t>
            </a:r>
            <a:r>
              <a:rPr lang="bn-BD" sz="4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তিযোগিতামূল্ক </a:t>
            </a:r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/>
              <a:t>বাজার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245902" y="6210726"/>
            <a:ext cx="4861932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/>
              <a:t>একচেটিয়ামূলক </a:t>
            </a:r>
            <a:r>
              <a:rPr lang="bn-BD" sz="3600" dirty="0" smtClean="0"/>
              <a:t>বাজার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7909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দলগত কাজ</a:t>
            </a:r>
            <a:endParaRPr lang="en-US" sz="5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n-BD" sz="4000" dirty="0"/>
          </a:p>
          <a:p>
            <a:pPr marL="0" indent="0" algn="ctr">
              <a:buNone/>
            </a:pPr>
            <a:endParaRPr lang="bn-BD" sz="4000" dirty="0" smtClean="0"/>
          </a:p>
          <a:p>
            <a:pPr marL="0" indent="0" algn="ctr">
              <a:buNone/>
            </a:pPr>
            <a:endParaRPr lang="bn-BD" sz="4000" dirty="0"/>
          </a:p>
          <a:p>
            <a:pPr marL="0" indent="0" algn="ctr">
              <a:buNone/>
            </a:pPr>
            <a:r>
              <a:rPr lang="bn-BD" sz="4000" dirty="0" smtClean="0"/>
              <a:t>বাংলাদেশের বাজারের কাঠামোগুলো লিখ।</a:t>
            </a:r>
          </a:p>
        </p:txBody>
      </p:sp>
    </p:spTree>
    <p:extLst>
      <p:ext uri="{BB962C8B-B14F-4D97-AF65-F5344CB8AC3E}">
        <p14:creationId xmlns:p14="http://schemas.microsoft.com/office/powerpoint/2010/main" val="316500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r>
              <a:rPr lang="bn-BD" dirty="0" smtClean="0"/>
              <a:t>                     মূলায়ন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bn-BD" sz="4000" dirty="0"/>
          </a:p>
          <a:p>
            <a:pPr marL="0" indent="0">
              <a:buNone/>
            </a:pPr>
            <a:r>
              <a:rPr lang="bn-BD" sz="4000" dirty="0" smtClean="0"/>
              <a:t>১। বাজার বলতে কি বুঝ?</a:t>
            </a:r>
          </a:p>
          <a:p>
            <a:pPr marL="0" indent="0">
              <a:buNone/>
            </a:pPr>
            <a:r>
              <a:rPr lang="bn-BD" sz="4000" dirty="0" smtClean="0"/>
              <a:t>২। একচেটিয়া বাজার কি?</a:t>
            </a:r>
          </a:p>
          <a:p>
            <a:pPr marL="0" indent="0">
              <a:buNone/>
            </a:pPr>
            <a:r>
              <a:rPr lang="bn-BD" sz="4000" dirty="0" smtClean="0"/>
              <a:t>৩। বাজারের শ্রন বিভাগ দেখা?</a:t>
            </a:r>
          </a:p>
        </p:txBody>
      </p:sp>
    </p:spTree>
    <p:extLst>
      <p:ext uri="{BB962C8B-B14F-4D97-AF65-F5344CB8AC3E}">
        <p14:creationId xmlns:p14="http://schemas.microsoft.com/office/powerpoint/2010/main" val="428434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বাড়ীর কাজ 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n-BD" sz="3600" dirty="0" smtClean="0"/>
          </a:p>
          <a:p>
            <a:pPr marL="0" indent="0" algn="ctr">
              <a:buNone/>
            </a:pPr>
            <a:endParaRPr lang="bn-BD" sz="3600" dirty="0"/>
          </a:p>
          <a:p>
            <a:pPr marL="0" indent="0" algn="ctr">
              <a:buNone/>
            </a:pPr>
            <a:endParaRPr lang="bn-BD" sz="3600" dirty="0" smtClean="0"/>
          </a:p>
          <a:p>
            <a:pPr marL="0" indent="0" algn="ctr">
              <a:buNone/>
            </a:pPr>
            <a:r>
              <a:rPr lang="bn-BD" sz="3600" dirty="0" smtClean="0"/>
              <a:t>পূর্ন প্রতিযোগিতামূলক বাজার ও একচেটিয়ামূলক বাজারের </a:t>
            </a:r>
            <a:r>
              <a:rPr lang="bn-BD" sz="3600" dirty="0" smtClean="0"/>
              <a:t>মধ্য </a:t>
            </a:r>
            <a:r>
              <a:rPr lang="bn-BD" sz="3600" dirty="0" smtClean="0"/>
              <a:t>পার্থক্য কর</a:t>
            </a:r>
            <a:r>
              <a:rPr lang="bn-BD" sz="3600" dirty="0" smtClean="0"/>
              <a:t>।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9971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17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bn-BD" sz="6000" b="1" dirty="0" smtClean="0"/>
              <a:t>ধন্যবাদ </a:t>
            </a:r>
            <a:endParaRPr lang="en-US" sz="60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65960"/>
            <a:ext cx="10317480" cy="4000500"/>
          </a:xfrm>
        </p:spPr>
      </p:pic>
    </p:spTree>
    <p:extLst>
      <p:ext uri="{BB962C8B-B14F-4D97-AF65-F5344CB8AC3E}">
        <p14:creationId xmlns:p14="http://schemas.microsoft.com/office/powerpoint/2010/main" val="398484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5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n-BD" sz="48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মোঃ আব্দুল্লাহ-আল-মামুন</a:t>
            </a:r>
          </a:p>
          <a:p>
            <a:pPr marL="0" indent="0">
              <a:buNone/>
            </a:pP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পদবী-সহকারী অধ্যাপক</a:t>
            </a:r>
          </a:p>
          <a:p>
            <a:pPr marL="0" indent="0">
              <a:buNone/>
            </a:pP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বিভাগ-অর্থনীতি</a:t>
            </a:r>
          </a:p>
          <a:p>
            <a:pPr marL="0" indent="0">
              <a:buNone/>
            </a:pP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হারুণ মোল্লা কলেজ</a:t>
            </a:r>
          </a:p>
          <a:p>
            <a:pPr marL="0" indent="0">
              <a:buNone/>
            </a:pP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পল্লবী, ঢাকা।</a:t>
            </a:r>
            <a:endParaRPr lang="en-US" sz="4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n-BD" sz="4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শ্রেণি-একাদশ-দ্বাদশ</a:t>
            </a:r>
          </a:p>
          <a:p>
            <a:pPr marL="0" indent="0">
              <a:buNone/>
            </a:pP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বিষয়-অর্থনীতি ১ম পএ</a:t>
            </a:r>
          </a:p>
          <a:p>
            <a:pPr marL="0" indent="0">
              <a:buNone/>
            </a:pP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অধ্যায়- ৪র্থ-বাজার</a:t>
            </a:r>
          </a:p>
          <a:p>
            <a:pPr marL="0" indent="0">
              <a:buNone/>
            </a:pP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সময়-৪৫ মিনিট</a:t>
            </a:r>
          </a:p>
        </p:txBody>
      </p:sp>
    </p:spTree>
    <p:extLst>
      <p:ext uri="{BB962C8B-B14F-4D97-AF65-F5344CB8AC3E}">
        <p14:creationId xmlns:p14="http://schemas.microsoft.com/office/powerpoint/2010/main" val="167840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 ছবিগুলো লক্ষ্য কর </a:t>
            </a:r>
            <a:endParaRPr lang="en-US" sz="4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2368" y="185645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7" r="1955" b="8043"/>
          <a:stretch/>
        </p:blipFill>
        <p:spPr>
          <a:xfrm>
            <a:off x="901044" y="1991393"/>
            <a:ext cx="4954324" cy="364201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8200" y="5799171"/>
            <a:ext cx="4691269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/>
              <a:t>কাচা বাজার</a:t>
            </a:r>
            <a:endParaRPr lang="en-US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0168" y="2076241"/>
            <a:ext cx="5193631" cy="355716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160168" y="5821514"/>
            <a:ext cx="5193631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/>
              <a:t>ফলের বাজার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99228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17" y="587419"/>
            <a:ext cx="5764695" cy="43784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8896" y="607297"/>
            <a:ext cx="5923104" cy="43784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8417" y="5234106"/>
            <a:ext cx="5764695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/>
              <a:t>পানের বাজার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268896" y="5226736"/>
            <a:ext cx="5923104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/>
              <a:t>সোনার বাজার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98386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67948" y="3339550"/>
            <a:ext cx="8169965" cy="830997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বাজার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57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5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marL="0" indent="0">
              <a:buNone/>
            </a:pPr>
            <a:endParaRPr lang="bn-BD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বাজার কী বলতে পারবে।</a:t>
            </a:r>
          </a:p>
          <a:p>
            <a:pPr marL="0" indent="0">
              <a:buNone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বাজারের শ্রেণি বিভাগ করতে পারবে।</a:t>
            </a:r>
          </a:p>
          <a:p>
            <a:pPr marL="0" indent="0">
              <a:buNone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বিভিন্ন বাজারের মধ্যে পার্থক্য নির্ণয় করতে পারবে। </a:t>
            </a:r>
          </a:p>
          <a:p>
            <a:pPr marL="0" indent="0">
              <a:buNone/>
            </a:pP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79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/>
            <a:r>
              <a:rPr lang="bn-BD" b="1" dirty="0" smtClean="0"/>
              <a:t>নিচের ছবিগুলো দেখ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r>
              <a:rPr lang="bn-BD" dirty="0" smtClean="0"/>
              <a:t>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" y="1833513"/>
            <a:ext cx="5288280" cy="399578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8200" y="6089185"/>
            <a:ext cx="4953000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/>
              <a:t>সোনার বাজার</a:t>
            </a:r>
            <a:endParaRPr lang="en-US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552" y="1825625"/>
            <a:ext cx="5333048" cy="399463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431280" y="5955200"/>
            <a:ext cx="4953000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/>
              <a:t>ফলের বাজার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70335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bn-BD" sz="6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বাজারের শ্রেণি বিভাগ </a:t>
            </a:r>
            <a:endParaRPr lang="en-US" sz="6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30823"/>
            <a:ext cx="10206318" cy="3846139"/>
          </a:xfrm>
        </p:spPr>
        <p:txBody>
          <a:bodyPr/>
          <a:lstStyle/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endParaRPr lang="bn-BD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2840745"/>
              </p:ext>
            </p:extLst>
          </p:nvPr>
        </p:nvGraphicFramePr>
        <p:xfrm>
          <a:off x="2032000" y="1825625"/>
          <a:ext cx="7882965" cy="4312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7332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bn-BD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আয়তনের ভিত্তিতে বাজার </a:t>
            </a:r>
            <a:endParaRPr lang="en-US" sz="6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42859"/>
            <a:ext cx="10515600" cy="37168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6176962"/>
            <a:ext cx="10515600" cy="64633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/>
              <a:t>১। স্থানীয় বাজার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8596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167</Words>
  <Application>Microsoft Office PowerPoint</Application>
  <PresentationFormat>Widescreen</PresentationFormat>
  <Paragraphs>68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bajarNikoshBAN</vt:lpstr>
      <vt:lpstr>Calibri</vt:lpstr>
      <vt:lpstr>Calibri Light</vt:lpstr>
      <vt:lpstr>NikoshBAN</vt:lpstr>
      <vt:lpstr>Vrinda</vt:lpstr>
      <vt:lpstr>Office Theme</vt:lpstr>
      <vt:lpstr>স্বাগতম</vt:lpstr>
      <vt:lpstr>পরিচিতি</vt:lpstr>
      <vt:lpstr>নিচের ছবিগুলো লক্ষ্য কর </vt:lpstr>
      <vt:lpstr>PowerPoint Presentation</vt:lpstr>
      <vt:lpstr>PowerPoint Presentation</vt:lpstr>
      <vt:lpstr>শিখনফল</vt:lpstr>
      <vt:lpstr>নিচের ছবিগুলো দেখ </vt:lpstr>
      <vt:lpstr>বাজারের শ্রেণি বিভাগ </vt:lpstr>
      <vt:lpstr>আয়তনের ভিত্তিতে বাজার </vt:lpstr>
      <vt:lpstr>PowerPoint Presentation</vt:lpstr>
      <vt:lpstr> </vt:lpstr>
      <vt:lpstr>সময়ের ভিত্তিতে বাজার</vt:lpstr>
      <vt:lpstr> </vt:lpstr>
      <vt:lpstr>প্রতিযোগিতার ভিত্তিতে বাজার</vt:lpstr>
      <vt:lpstr>দলগত কাজ</vt:lpstr>
      <vt:lpstr>                     মূলায়ন </vt:lpstr>
      <vt:lpstr>বাড়ীর কাজ </vt:lpstr>
      <vt:lpstr>PowerPoint Presentation</vt:lpstr>
      <vt:lpstr>ধন্যবাদ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</dc:creator>
  <cp:lastModifiedBy>DOEL</cp:lastModifiedBy>
  <cp:revision>28</cp:revision>
  <dcterms:created xsi:type="dcterms:W3CDTF">2016-05-05T03:29:02Z</dcterms:created>
  <dcterms:modified xsi:type="dcterms:W3CDTF">2016-05-08T19:15:12Z</dcterms:modified>
</cp:coreProperties>
</file>