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268" r:id="rId4"/>
    <p:sldId id="258" r:id="rId5"/>
    <p:sldId id="284" r:id="rId6"/>
    <p:sldId id="285" r:id="rId7"/>
    <p:sldId id="257" r:id="rId8"/>
    <p:sldId id="283" r:id="rId9"/>
    <p:sldId id="275" r:id="rId10"/>
    <p:sldId id="262" r:id="rId11"/>
    <p:sldId id="281" r:id="rId12"/>
    <p:sldId id="280" r:id="rId13"/>
    <p:sldId id="267" r:id="rId14"/>
    <p:sldId id="264" r:id="rId15"/>
    <p:sldId id="278" r:id="rId16"/>
    <p:sldId id="286" r:id="rId17"/>
    <p:sldId id="265" r:id="rId18"/>
    <p:sldId id="263" r:id="rId19"/>
    <p:sldId id="274" r:id="rId20"/>
    <p:sldId id="273" r:id="rId21"/>
    <p:sldId id="269" r:id="rId22"/>
    <p:sldId id="270" r:id="rId23"/>
    <p:sldId id="26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5-03-20T18:51:54.5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4242 5383</inkml:trace>
  <inkml:trace contextRef="#ctx0" brushRef="#br0" timeOffset="3236.1851">4242 5432,'0'0,"0"25,0-25,0 25,-25 0,25-25,-25 0,25 0,-25 0,0 0,1-50,24 0,0 1,0-26,49 1,1 24,24 1,25-26,-49 75,-25 0,0 0,-1 0,26 25,-25 0,24 99,1 25,-50-25,-50 0,1-75,-100 26,-49-26,49-49,0 0,0-24,100-26,-1 0,25 1,25-50,25 24,99 26,-25 49,-49 0,24 0,-24 24,-25 1,-1 25,-24-50,0 25,0-25,0 0,0 24</inkml:trace>
  <inkml:trace contextRef="#ctx0" brushRef="#br0" timeOffset="11877.6794">12328 11212,'-25'0</inkml:trace>
  <inkml:trace contextRef="#ctx0" brushRef="#br0" timeOffset="14874.8507">12278 11162,'0'25,"0"-25,25 0,-25-25,0 25,0-25,0 25,0 0,0 0,0 25,0-25,0 25,0-25,0 0,50 0,-50 0,0-25,0 0,0 0,0 25,0-24,0-1,-25 25,-25 0,-24 0,49 0,0 49,25 1,-25 0,25-25,0 24,0-49,0 25,75-25,49-50,-25 1,-24-26,-51 26,26-1,-50 25,0-24,0 49,0-25,-25 25,-24 0,-26 25,26-1,24 51,25-50,0-1,0 26,0-50,0 25,0-25,25 0,-25 0,24 0,-24-25,0-25,-24 26,24 24,-50 0,25 0,0 0,1 24,-1 1,25 25,0-50,0 25,0-25,25 25,24-25,50-25,-49 0,-50 0,0-25,0 50,0 0,-25 0,25 0,-49 0,49 25,0-25,0 25,0-124,0 99,-50-25,25 25,0 0,1 0,24 25,-25 0,25 24,0-24,0 0,49-25,-24 0,74 0,25-50,-49-49,-50 25,-25 24,0-24,-75 49,-74 25,50 0,-50 74,25 50,50-49,49-1,25 1,25-1,24 0,51-24,73-50,26 0,24-50,-99-49,-99 25,-25 24,-99 0,-100-49,26 99,-51 0,125 50,49-1,50-49,0 25,0 0,0 0,0-25,50 0,-50 0,25 0</inkml:trace>
  <inkml:trace contextRef="#ctx0" brushRef="#br0" timeOffset="17577.0054">18231 4663,'-49'-49,"24"24,-49 0,-100 25,-24 0,-26 25,51 74,-51 124,-48 75,48-100,76 50,98 25,50 0,50-74,123-51,26-48,98 24,125-75,74-49,-198 25,-224 25,-74-25,25-1,0 1,-149 74,-199 50,26-74,24-51,49-48,51-76,-26-73,51-1,98 25,25 0,25 50,0 50,0 24,124 25,50 0,-25 49,-1 51,1 73,-25 26,0 98,-49-98,-50-75,-1-75,1-49,50 0,718-744,-569 298,-200 148,-48 25,-175-24,-198 49,-99 99,149 124,124 25,99 0,-50 124,-24 174,24 74,100-174,74-24,24 74,100 0,50-25,24 0,50-24,25-75,50-75,49-98,124-75,-198-124,-174 99,-124 124,-546 348,149-100,-173 149,297-223,223-100,25-49,25 0,0-74,124-75</inkml:trace>
  <inkml:trace contextRef="#ctx0" brushRef="#br0" timeOffset="20530.1743">13643 10840,'0'99,"0"-25,0-49,0 0,0 24,24 1,1 25,0-26,-25 26,0-26,25-49,49 0,1 0,-26 0,1-25,-1 1,1 24,-50 0,25 0,-25 0,-25-124,25 99,-25 0,25 0,-49 25,-1 0,25 0,0 0,25 0</inkml:trace>
  <inkml:trace contextRef="#ctx0" brushRef="#br0" timeOffset="25158.4389">13519 19025</inkml:trace>
  <inkml:trace contextRef="#ctx0" brushRef="#br0" timeOffset="27082.5491">13667 18380</inkml:trace>
  <inkml:trace contextRef="#ctx0" brushRef="#br0" timeOffset="30336.7352">13692 18455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9BA9F-4101-40C0-AE0A-886C47EEAC8B}" type="datetimeFigureOut">
              <a:rPr lang="en-US" smtClean="0"/>
              <a:t>3/21/2015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9DFAF-D826-440D-9A73-1C39396F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2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8.xml"/><Relationship Id="rId3" Type="http://schemas.openxmlformats.org/officeDocument/2006/relationships/slide" Target="slide11.xml"/><Relationship Id="rId7" Type="http://schemas.openxmlformats.org/officeDocument/2006/relationships/slide" Target="slide4.xml"/><Relationship Id="rId12" Type="http://schemas.openxmlformats.org/officeDocument/2006/relationships/slide" Target="slide14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5.xml"/><Relationship Id="rId5" Type="http://schemas.openxmlformats.org/officeDocument/2006/relationships/slide" Target="slide6.xml"/><Relationship Id="rId15" Type="http://schemas.openxmlformats.org/officeDocument/2006/relationships/slide" Target="slide17.xml"/><Relationship Id="rId10" Type="http://schemas.openxmlformats.org/officeDocument/2006/relationships/slide" Target="slide10.xml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slide" Target="slide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customXml" Target="../ink/ink1.xml"/><Relationship Id="rId4" Type="http://schemas.openxmlformats.org/officeDocument/2006/relationships/slide" Target="slide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hyperlink" Target="https://www.youtube.com/watch?v=lpnCIZ5wUCc" TargetMode="Externa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228600"/>
            <a:ext cx="2667000" cy="5334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সূচি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28600" y="1943100"/>
            <a:ext cx="2667000" cy="5334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6276109" y="2047007"/>
            <a:ext cx="2667000" cy="5334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ক্রমবর্ধমান ফাংশন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28600" y="1371600"/>
            <a:ext cx="2667000" cy="5334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228600" y="3609110"/>
            <a:ext cx="2667000" cy="5334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228600" y="3065319"/>
            <a:ext cx="2667000" cy="5334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মনোযোগ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228600" y="2490355"/>
            <a:ext cx="2667000" cy="5334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228600" y="5219701"/>
            <a:ext cx="2667000" cy="5334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ভিডিও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hlinkClick r:id="rId8" action="ppaction://hlinksldjump"/>
          </p:cNvPr>
          <p:cNvSpPr/>
          <p:nvPr/>
        </p:nvSpPr>
        <p:spPr>
          <a:xfrm>
            <a:off x="228600" y="4675910"/>
            <a:ext cx="2667000" cy="5334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ফাংশন বর্ণনা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hlinkClick r:id="rId9" action="ppaction://hlinksldjump"/>
          </p:cNvPr>
          <p:cNvSpPr/>
          <p:nvPr/>
        </p:nvSpPr>
        <p:spPr>
          <a:xfrm>
            <a:off x="228600" y="4142510"/>
            <a:ext cx="2667000" cy="5334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hlinkClick r:id="rId10" action="ppaction://hlinksldjump"/>
          </p:cNvPr>
          <p:cNvSpPr/>
          <p:nvPr/>
        </p:nvSpPr>
        <p:spPr>
          <a:xfrm>
            <a:off x="6276109" y="1513607"/>
            <a:ext cx="2667000" cy="5334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hlinkClick r:id="rId11" action="ppaction://hlinksldjump"/>
          </p:cNvPr>
          <p:cNvSpPr/>
          <p:nvPr/>
        </p:nvSpPr>
        <p:spPr>
          <a:xfrm>
            <a:off x="6276109" y="3629889"/>
            <a:ext cx="2667000" cy="5334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hlinkClick r:id="rId12" action="ppaction://hlinksldjump"/>
          </p:cNvPr>
          <p:cNvSpPr/>
          <p:nvPr/>
        </p:nvSpPr>
        <p:spPr>
          <a:xfrm>
            <a:off x="6276109" y="3144980"/>
            <a:ext cx="2667000" cy="5334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hlinkClick r:id="rId13" action="ppaction://hlinksldjump"/>
          </p:cNvPr>
          <p:cNvSpPr/>
          <p:nvPr/>
        </p:nvSpPr>
        <p:spPr>
          <a:xfrm>
            <a:off x="6276109" y="2615044"/>
            <a:ext cx="2667000" cy="5334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ক্রমহ্রসমান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ফাংশন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hlinkClick r:id="rId14" action="ppaction://hlinksldjump"/>
          </p:cNvPr>
          <p:cNvSpPr/>
          <p:nvPr/>
        </p:nvSpPr>
        <p:spPr>
          <a:xfrm>
            <a:off x="6276109" y="5185064"/>
            <a:ext cx="2667000" cy="5334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hlinkClick r:id="rId15" action="ppaction://hlinksldjump"/>
          </p:cNvPr>
          <p:cNvSpPr/>
          <p:nvPr/>
        </p:nvSpPr>
        <p:spPr>
          <a:xfrm>
            <a:off x="6276109" y="4675910"/>
            <a:ext cx="2667000" cy="5334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hlinkClick r:id="rId16" action="ppaction://hlinksldjump"/>
          </p:cNvPr>
          <p:cNvSpPr/>
          <p:nvPr/>
        </p:nvSpPr>
        <p:spPr>
          <a:xfrm>
            <a:off x="6276109" y="4142510"/>
            <a:ext cx="2667000" cy="5334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Action Button: Home 20">
            <a:hlinkClick r:id="" action="ppaction://hlinkshowjump?jump=firstslide" highlightClick="1"/>
          </p:cNvPr>
          <p:cNvSpPr/>
          <p:nvPr/>
        </p:nvSpPr>
        <p:spPr>
          <a:xfrm>
            <a:off x="3657600" y="6477000"/>
            <a:ext cx="1524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Beginning 21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1295400" cy="381000"/>
          </a:xfrm>
          <a:prstGeom prst="actionButtonBeginning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End 22">
            <a:hlinkClick r:id="" action="ppaction://hlinkshowjump?jump=nextslide" highlightClick="1"/>
          </p:cNvPr>
          <p:cNvSpPr/>
          <p:nvPr/>
        </p:nvSpPr>
        <p:spPr>
          <a:xfrm>
            <a:off x="7897091" y="6477000"/>
            <a:ext cx="1246909" cy="381000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hlinkClick r:id="rId17" action="ppaction://hlinksldjump"/>
          </p:cNvPr>
          <p:cNvSpPr/>
          <p:nvPr/>
        </p:nvSpPr>
        <p:spPr>
          <a:xfrm>
            <a:off x="3086100" y="5732319"/>
            <a:ext cx="2667000" cy="5334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Reference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81891"/>
            <a:ext cx="31069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কাজঃ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828800"/>
            <a:ext cx="848501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  <a:hlinkClick r:id="rId2" action="ppaction://hlinksldjump"/>
              </a:rPr>
              <a:t>Increasing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function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and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  <a:hlinkClick r:id="rId3" action="ppaction://hlinksldjump"/>
              </a:rPr>
              <a:t>Deceasing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function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চিত্র অঙ্কন কর।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6231079" y="720437"/>
            <a:ext cx="202331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সময়: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3657600" y="6477000"/>
            <a:ext cx="1524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eginning 8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1295400" cy="381000"/>
          </a:xfrm>
          <a:prstGeom prst="actionButtonBeginning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End 9">
            <a:hlinkClick r:id="" action="ppaction://hlinkshowjump?jump=nextslide" highlightClick="1"/>
          </p:cNvPr>
          <p:cNvSpPr/>
          <p:nvPr/>
        </p:nvSpPr>
        <p:spPr>
          <a:xfrm>
            <a:off x="7897091" y="6477000"/>
            <a:ext cx="1246909" cy="381000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4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1000" y="-1447799"/>
            <a:ext cx="8960427" cy="8707581"/>
            <a:chOff x="381000" y="-1447799"/>
            <a:chExt cx="8960427" cy="8707581"/>
          </a:xfrm>
        </p:grpSpPr>
        <p:grpSp>
          <p:nvGrpSpPr>
            <p:cNvPr id="27" name="Group 26"/>
            <p:cNvGrpSpPr/>
            <p:nvPr/>
          </p:nvGrpSpPr>
          <p:grpSpPr>
            <a:xfrm rot="5400000">
              <a:off x="5181600" y="2317173"/>
              <a:ext cx="7924800" cy="394855"/>
              <a:chOff x="381000" y="3377045"/>
              <a:chExt cx="7924800" cy="394855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>
                <a:off x="381000" y="3581400"/>
                <a:ext cx="7924800" cy="0"/>
              </a:xfrm>
              <a:prstGeom prst="straightConnector1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810000" y="342900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971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590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209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828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6482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5056909" y="3377045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486400" y="3385705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943600" y="3377045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34290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781800" y="342900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400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447800" y="3385705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381000" y="3377045"/>
              <a:ext cx="7924800" cy="870375"/>
              <a:chOff x="381000" y="3377045"/>
              <a:chExt cx="7924800" cy="870375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81000" y="3377045"/>
                <a:ext cx="7924800" cy="394855"/>
                <a:chOff x="381000" y="3377045"/>
                <a:chExt cx="7924800" cy="394855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>
                  <a:off x="381000" y="3581400"/>
                  <a:ext cx="7924800" cy="0"/>
                </a:xfrm>
                <a:prstGeom prst="straightConnector1">
                  <a:avLst/>
                </a:prstGeom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810000" y="342900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2971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590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209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828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46482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5056909" y="3377045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5486400" y="3385705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5943600" y="3377045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34290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781800" y="342900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6400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447800" y="3385705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/>
              <p:cNvSpPr txBox="1"/>
              <p:nvPr/>
            </p:nvSpPr>
            <p:spPr>
              <a:xfrm>
                <a:off x="4424796" y="3785755"/>
                <a:ext cx="495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 rot="5400000">
              <a:off x="600211" y="3460172"/>
              <a:ext cx="7204364" cy="394855"/>
              <a:chOff x="381000" y="3377045"/>
              <a:chExt cx="7924800" cy="394855"/>
            </a:xfrm>
          </p:grpSpPr>
          <p:cxnSp>
            <p:nvCxnSpPr>
              <p:cNvPr id="72" name="Straight Arrow Connector 71"/>
              <p:cNvCxnSpPr/>
              <p:nvPr/>
            </p:nvCxnSpPr>
            <p:spPr>
              <a:xfrm>
                <a:off x="381000" y="3581400"/>
                <a:ext cx="7924800" cy="0"/>
              </a:xfrm>
              <a:prstGeom prst="straightConnector1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3810000" y="342900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971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590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209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1828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46482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5056909" y="3377045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5486400" y="3385705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5943600" y="3377045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4290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781800" y="342900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400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447800" y="3385705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886200" y="3500735"/>
              <a:ext cx="657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0,0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>
            <a:off x="1122218" y="1413164"/>
            <a:ext cx="3089564" cy="2951018"/>
          </a:xfrm>
          <a:custGeom>
            <a:avLst/>
            <a:gdLst>
              <a:gd name="connsiteX0" fmla="*/ 0 w 3089564"/>
              <a:gd name="connsiteY0" fmla="*/ 2951018 h 2951018"/>
              <a:gd name="connsiteX1" fmla="*/ 1260764 w 3089564"/>
              <a:gd name="connsiteY1" fmla="*/ 817418 h 2951018"/>
              <a:gd name="connsiteX2" fmla="*/ 3089564 w 3089564"/>
              <a:gd name="connsiteY2" fmla="*/ 0 h 2951018"/>
              <a:gd name="connsiteX3" fmla="*/ 3089564 w 3089564"/>
              <a:gd name="connsiteY3" fmla="*/ 0 h 295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9564" h="2951018">
                <a:moveTo>
                  <a:pt x="0" y="2951018"/>
                </a:moveTo>
                <a:cubicBezTo>
                  <a:pt x="372918" y="2130136"/>
                  <a:pt x="745837" y="1309254"/>
                  <a:pt x="1260764" y="817418"/>
                </a:cubicBezTo>
                <a:cubicBezTo>
                  <a:pt x="1775691" y="325582"/>
                  <a:pt x="3089564" y="0"/>
                  <a:pt x="3089564" y="0"/>
                </a:cubicBezTo>
                <a:lnTo>
                  <a:pt x="3089564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176416" y="1413164"/>
            <a:ext cx="2369127" cy="2826327"/>
          </a:xfrm>
          <a:custGeom>
            <a:avLst/>
            <a:gdLst>
              <a:gd name="connsiteX0" fmla="*/ 0 w 2369127"/>
              <a:gd name="connsiteY0" fmla="*/ 0 h 2826327"/>
              <a:gd name="connsiteX1" fmla="*/ 1579418 w 2369127"/>
              <a:gd name="connsiteY1" fmla="*/ 762000 h 2826327"/>
              <a:gd name="connsiteX2" fmla="*/ 2369127 w 2369127"/>
              <a:gd name="connsiteY2" fmla="*/ 2826327 h 2826327"/>
              <a:gd name="connsiteX3" fmla="*/ 2369127 w 2369127"/>
              <a:gd name="connsiteY3" fmla="*/ 2826327 h 282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9127" h="2826327">
                <a:moveTo>
                  <a:pt x="0" y="0"/>
                </a:moveTo>
                <a:cubicBezTo>
                  <a:pt x="592282" y="145473"/>
                  <a:pt x="1184564" y="290946"/>
                  <a:pt x="1579418" y="762000"/>
                </a:cubicBezTo>
                <a:cubicBezTo>
                  <a:pt x="1974272" y="1233054"/>
                  <a:pt x="2369127" y="2826327"/>
                  <a:pt x="2369127" y="2826327"/>
                </a:cubicBezTo>
                <a:lnTo>
                  <a:pt x="2369127" y="2826327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9123213">
            <a:off x="-496943" y="1266388"/>
            <a:ext cx="5266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ক্রমবর্ধমান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(Increasing function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2400" dirty="0"/>
          </a:p>
        </p:txBody>
      </p:sp>
      <p:sp>
        <p:nvSpPr>
          <p:cNvPr id="87" name="Rectangle 86"/>
          <p:cNvSpPr/>
          <p:nvPr/>
        </p:nvSpPr>
        <p:spPr>
          <a:xfrm rot="2565014">
            <a:off x="3727319" y="1546091"/>
            <a:ext cx="5298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ক্রমহ্রাসমান ফাংশন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(Decreasing function)</a:t>
            </a:r>
            <a:endParaRPr lang="en-US" sz="2400" dirty="0"/>
          </a:p>
        </p:txBody>
      </p:sp>
      <p:sp>
        <p:nvSpPr>
          <p:cNvPr id="62" name="Action Button: Home 61">
            <a:hlinkClick r:id="" action="ppaction://hlinkshowjump?jump=firstslide" highlightClick="1"/>
          </p:cNvPr>
          <p:cNvSpPr/>
          <p:nvPr/>
        </p:nvSpPr>
        <p:spPr>
          <a:xfrm>
            <a:off x="3657600" y="6477000"/>
            <a:ext cx="1524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ction Button: Beginning 62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1295400" cy="381000"/>
          </a:xfrm>
          <a:prstGeom prst="actionButtonBeginning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ction Button: End 63">
            <a:hlinkClick r:id="" action="ppaction://hlinkshowjump?jump=nextslide" highlightClick="1"/>
          </p:cNvPr>
          <p:cNvSpPr/>
          <p:nvPr/>
        </p:nvSpPr>
        <p:spPr>
          <a:xfrm>
            <a:off x="7897091" y="6477000"/>
            <a:ext cx="1246909" cy="381000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9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4573" y="-1447799"/>
            <a:ext cx="8960427" cy="8707581"/>
            <a:chOff x="381000" y="-1447799"/>
            <a:chExt cx="8960427" cy="8707581"/>
          </a:xfrm>
        </p:grpSpPr>
        <p:grpSp>
          <p:nvGrpSpPr>
            <p:cNvPr id="27" name="Group 26"/>
            <p:cNvGrpSpPr/>
            <p:nvPr/>
          </p:nvGrpSpPr>
          <p:grpSpPr>
            <a:xfrm rot="5400000">
              <a:off x="5181600" y="2317173"/>
              <a:ext cx="7924800" cy="394855"/>
              <a:chOff x="381000" y="3377045"/>
              <a:chExt cx="7924800" cy="394855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>
                <a:off x="381000" y="3581400"/>
                <a:ext cx="7924800" cy="0"/>
              </a:xfrm>
              <a:prstGeom prst="straightConnector1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810000" y="342900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971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590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209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828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6482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5056909" y="3377045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486400" y="3385705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943600" y="3377045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34290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781800" y="342900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400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447800" y="3385705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381000" y="3377045"/>
              <a:ext cx="7924800" cy="894620"/>
              <a:chOff x="381000" y="3377045"/>
              <a:chExt cx="7924800" cy="89462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81000" y="3377045"/>
                <a:ext cx="7924800" cy="394855"/>
                <a:chOff x="381000" y="3377045"/>
                <a:chExt cx="7924800" cy="394855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>
                  <a:off x="381000" y="3581400"/>
                  <a:ext cx="7924800" cy="0"/>
                </a:xfrm>
                <a:prstGeom prst="straightConnector1">
                  <a:avLst/>
                </a:prstGeom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810000" y="342900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2971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590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209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828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46482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5056909" y="3377045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5486400" y="3385705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5943600" y="3377045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34290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781800" y="342900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6400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447800" y="3385705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" name="TextBox 2"/>
              <p:cNvSpPr txBox="1"/>
              <p:nvPr/>
            </p:nvSpPr>
            <p:spPr>
              <a:xfrm>
                <a:off x="1219200" y="38100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7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638300" y="38100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6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981200" y="38100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5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400300" y="38100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4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781300" y="3805535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3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203864" y="3805535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619500" y="3805535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424796" y="3785755"/>
                <a:ext cx="495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-1</a:t>
                </a:r>
                <a:endParaRPr lang="en-US" sz="24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680364" y="3785755"/>
                <a:ext cx="495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-4</a:t>
                </a:r>
                <a:endParaRPr lang="en-US" sz="24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809259" y="3760276"/>
                <a:ext cx="495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-2</a:t>
                </a:r>
                <a:endParaRPr lang="en-US" sz="24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238750" y="3760277"/>
                <a:ext cx="495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-3</a:t>
                </a:r>
                <a:endParaRPr lang="en-US" sz="24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153150" y="3805535"/>
                <a:ext cx="495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-5</a:t>
                </a:r>
                <a:endParaRPr lang="en-US" sz="24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534150" y="3810000"/>
                <a:ext cx="495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-6</a:t>
                </a:r>
                <a:endParaRPr lang="en-US" sz="2400" dirty="0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 rot="5400000">
              <a:off x="350328" y="3210290"/>
              <a:ext cx="7204364" cy="894620"/>
              <a:chOff x="381000" y="3377045"/>
              <a:chExt cx="7924800" cy="89462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381000" y="3377045"/>
                <a:ext cx="7924800" cy="394855"/>
                <a:chOff x="381000" y="3377045"/>
                <a:chExt cx="7924800" cy="394855"/>
              </a:xfrm>
            </p:grpSpPr>
            <p:cxnSp>
              <p:nvCxnSpPr>
                <p:cNvPr id="72" name="Straight Arrow Connector 71"/>
                <p:cNvCxnSpPr/>
                <p:nvPr/>
              </p:nvCxnSpPr>
              <p:spPr>
                <a:xfrm>
                  <a:off x="381000" y="3581400"/>
                  <a:ext cx="7924800" cy="0"/>
                </a:xfrm>
                <a:prstGeom prst="straightConnector1">
                  <a:avLst/>
                </a:prstGeom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3810000" y="342900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2971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590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2209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1828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46482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5056909" y="3377045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5486400" y="3385705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5943600" y="3377045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34290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6781800" y="342900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6400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447800" y="3385705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TextBox 58"/>
              <p:cNvSpPr txBox="1"/>
              <p:nvPr/>
            </p:nvSpPr>
            <p:spPr>
              <a:xfrm>
                <a:off x="1219200" y="38100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7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638300" y="38100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6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981200" y="38100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5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400300" y="38100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4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781300" y="3805535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3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203864" y="3805535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619500" y="3805535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424796" y="3785755"/>
                <a:ext cx="495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-1</a:t>
                </a:r>
                <a:endParaRPr lang="en-US" sz="24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680364" y="3785755"/>
                <a:ext cx="495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-4</a:t>
                </a:r>
                <a:endParaRPr lang="en-US" sz="2400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809259" y="3760276"/>
                <a:ext cx="495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-2</a:t>
                </a:r>
                <a:endParaRPr lang="en-US" sz="24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238750" y="3760277"/>
                <a:ext cx="495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-3</a:t>
                </a:r>
                <a:endParaRPr lang="en-US" sz="24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6153150" y="3805535"/>
                <a:ext cx="495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-5</a:t>
                </a:r>
                <a:endParaRPr lang="en-US" sz="240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534150" y="3810000"/>
                <a:ext cx="495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-6</a:t>
                </a:r>
                <a:endParaRPr lang="en-US" sz="24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886200" y="3500735"/>
              <a:ext cx="657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0,0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600200" y="443345"/>
            <a:ext cx="3962400" cy="4239491"/>
          </a:xfrm>
          <a:custGeom>
            <a:avLst/>
            <a:gdLst>
              <a:gd name="connsiteX0" fmla="*/ 0 w 3962400"/>
              <a:gd name="connsiteY0" fmla="*/ 4239491 h 4239491"/>
              <a:gd name="connsiteX1" fmla="*/ 872837 w 3962400"/>
              <a:gd name="connsiteY1" fmla="*/ 1177637 h 4239491"/>
              <a:gd name="connsiteX2" fmla="*/ 2770909 w 3962400"/>
              <a:gd name="connsiteY2" fmla="*/ 3962400 h 4239491"/>
              <a:gd name="connsiteX3" fmla="*/ 3962400 w 3962400"/>
              <a:gd name="connsiteY3" fmla="*/ 0 h 4239491"/>
              <a:gd name="connsiteX4" fmla="*/ 3962400 w 3962400"/>
              <a:gd name="connsiteY4" fmla="*/ 0 h 423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0" h="4239491">
                <a:moveTo>
                  <a:pt x="0" y="4239491"/>
                </a:moveTo>
                <a:cubicBezTo>
                  <a:pt x="205509" y="2731655"/>
                  <a:pt x="411019" y="1223819"/>
                  <a:pt x="872837" y="1177637"/>
                </a:cubicBezTo>
                <a:cubicBezTo>
                  <a:pt x="1334655" y="1131455"/>
                  <a:pt x="2255982" y="4158673"/>
                  <a:pt x="2770909" y="3962400"/>
                </a:cubicBezTo>
                <a:cubicBezTo>
                  <a:pt x="3285836" y="3766127"/>
                  <a:pt x="3962400" y="0"/>
                  <a:pt x="3962400" y="0"/>
                </a:cubicBezTo>
                <a:lnTo>
                  <a:pt x="3962400" y="0"/>
                </a:ln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371600" y="4601440"/>
            <a:ext cx="228600" cy="1905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286000" y="1449532"/>
            <a:ext cx="228600" cy="1905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267200" y="4381501"/>
            <a:ext cx="228600" cy="190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5410200" y="381001"/>
            <a:ext cx="228600" cy="1905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286000" y="1409701"/>
            <a:ext cx="228600" cy="190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267200" y="4343400"/>
            <a:ext cx="228600" cy="190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304800"/>
            <a:ext cx="491192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(চরমবিন্দু)বৃহত্তম মান(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Maximum value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: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3429000" y="4583668"/>
            <a:ext cx="580158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(চরমবিন্দু)ক্ষুদ্রতম মান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Minimum value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7" name="Action Button: Home 96">
            <a:hlinkClick r:id="" action="ppaction://hlinkshowjump?jump=firstslide" highlightClick="1"/>
          </p:cNvPr>
          <p:cNvSpPr/>
          <p:nvPr/>
        </p:nvSpPr>
        <p:spPr>
          <a:xfrm>
            <a:off x="3657600" y="6477000"/>
            <a:ext cx="1524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Action Button: Beginning 97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1295400" cy="381000"/>
          </a:xfrm>
          <a:prstGeom prst="actionButtonBeginning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Action Button: End 98">
            <a:hlinkClick r:id="" action="ppaction://hlinkshowjump?jump=nextslide" highlightClick="1"/>
          </p:cNvPr>
          <p:cNvSpPr/>
          <p:nvPr/>
        </p:nvSpPr>
        <p:spPr>
          <a:xfrm>
            <a:off x="7897091" y="6477000"/>
            <a:ext cx="1246909" cy="381000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1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0.00394 C 0.01649 -0.00208 0.01632 -0.00995 0.01771 -0.01828 C 0.01823 -0.04051 0.01753 -0.06296 0.01927 -0.08495 C 0.01962 -0.08819 0.02257 -0.09004 0.02378 -0.09282 C 0.02465 -0.0949 0.02656 -0.10555 0.02691 -0.10717 C 0.02517 -0.12777 0.02465 -0.14745 0.02986 -0.16759 C 0.03073 -0.17384 0.03247 -0.17963 0.03299 -0.18588 C 0.03663 -0.23078 0.03229 -0.20208 0.03594 -0.22824 C 0.03646 -0.23171 0.03646 -0.23518 0.0375 -0.23842 C 0.03906 -0.24282 0.04358 -0.25046 0.04358 -0.25023 C 0.04549 -0.28796 0.04271 -0.26643 0.04653 -0.28287 C 0.04809 -0.28958 0.05104 -0.30301 0.05104 -0.30277 C 0.05208 -0.31319 0.05191 -0.32361 0.05417 -0.33333 C 0.05469 -0.33541 0.05833 -0.33333 0.05868 -0.33541 C 0.06753 -0.3787 0.05313 -0.36111 0.06771 -0.37569 C 0.07222 -0.39351 0.07378 -0.41921 0.08594 -0.43032 C 0.08698 -0.4324 0.08767 -0.43472 0.08889 -0.43634 C 0.09028 -0.43819 0.09236 -0.43865 0.09358 -0.44051 C 0.09931 -0.45023 0.08941 -0.44444 0.09965 -0.44838 C 0.10017 -0.45115 0.10017 -0.45393 0.10104 -0.45648 C 0.10174 -0.45833 0.10417 -0.46064 0.10417 -0.46041 " pathEditMode="relative" rAng="0" ptsTypes="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8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-4.44444E-6 C 0.01719 0.00787 0.01806 0.01135 0.02413 0.01412 C 0.02674 0.02732 0.02344 0.01829 0.03021 0.02616 C 0.03299 0.0294 0.03785 0.03635 0.03785 0.03658 C 0.04184 0.05162 0.03646 0.03287 0.04236 0.04838 C 0.04375 0.05232 0.04375 0.05695 0.04531 0.06065 C 0.04792 0.06644 0.05608 0.07269 0.06059 0.07477 C 0.06163 0.07801 0.06215 0.08172 0.06354 0.08473 C 0.06667 0.09213 0.07274 0.09723 0.07569 0.1051 C 0.08142 0.12061 0.07934 0.13056 0.08941 0.14329 C 0.09132 0.15186 0.09201 0.1551 0.09687 0.16158 C 0.10121 0.17848 0.10417 0.2007 0.11354 0.21412 C 0.11667 0.22639 0.1158 0.24121 0.12274 0.25047 C 0.12448 0.26019 0.12969 0.27107 0.13472 0.27871 C 0.13715 0.28241 0.14236 0.28889 0.14236 0.28912 C 0.14601 0.30325 0.1408 0.28588 0.14844 0.30093 C 0.15139 0.30695 0.15174 0.31135 0.15608 0.31713 C 0.15903 0.32963 0.16458 0.34237 0.17274 0.34954 C 0.17448 0.35718 0.1776 0.36621 0.18177 0.37176 C 0.18524 0.38496 0.18958 0.39422 0.19844 0.40186 C 0.20156 0.41436 0.21371 0.42338 0.22118 0.43218 L 0.20451 0.41204 L 0.21962 0.42616 " pathEditMode="relative" rAng="0" ptsTypes="ffffffffffffffffffffAAA">
                                      <p:cBhvr>
                                        <p:cTn id="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-2.22222E-6 C 0.02031 0.00347 0.01423 -2.22222E-6 0.02066 -0.0081 C 0.02326 -0.01805 0.02795 -0.02453 0.03281 -0.03241 C 0.0368 -0.03889 0.03507 -0.03958 0.04028 -0.04653 C 0.04166 -0.04838 0.04357 -0.04884 0.04496 -0.05069 C 0.0467 -0.05301 0.04791 -0.05602 0.04948 -0.05856 C 0.05 -0.06597 0.04965 -0.07361 0.05087 -0.08078 C 0.05156 -0.08518 0.05469 -0.08866 0.05555 -0.09305 C 0.05972 -0.11481 0.05503 -0.10625 0.06302 -0.11736 C 0.06389 -0.12129 0.06597 -0.13356 0.06753 -0.13958 C 0.06857 -0.14352 0.07066 -0.15162 0.07066 -0.15139 C 0.07257 -0.17129 0.07587 -0.19051 0.0783 -0.21018 C 0.07934 -0.21921 0.07916 -0.22801 0.08125 -0.23634 C 0.08628 -0.25625 0.09062 -0.27129 0.0934 -0.29305 C 0.09496 -0.30555 0.09653 -0.31736 0.09948 -0.3294 C 0.10104 -0.33541 0.10399 -0.34745 0.10399 -0.34722 C 0.10451 -0.35416 0.10399 -0.36134 0.10555 -0.36782 C 0.1066 -0.37245 0.11163 -0.37986 0.11163 -0.37963 C 0.11267 -0.39004 0.11371 -0.39861 0.11614 -0.4081 C 0.11719 -0.42893 0.11736 -0.45671 0.12673 -0.47477 C 0.12916 -0.49097 0.12882 -0.50764 0.13281 -0.52338 C 0.13507 -0.54236 0.1342 -0.56366 0.13889 -0.58194 C 0.13923 -0.58333 0.13889 -0.57916 0.13889 -0.57778 " pathEditMode="relative" rAng="0" ptsTypes="ffffffffffffffffffffffA">
                                      <p:cBhvr>
                                        <p:cTn id="2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2" y="-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6" grpId="0" animBg="1"/>
      <p:bldP spid="87" grpId="0" animBg="1"/>
      <p:bldP spid="88" grpId="0" animBg="1"/>
      <p:bldP spid="89" grpId="0" animBg="1"/>
      <p:bldP spid="89" grpId="1" animBg="1"/>
      <p:bldP spid="90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2400" y="55418"/>
            <a:ext cx="7924800" cy="7204364"/>
            <a:chOff x="381000" y="55418"/>
            <a:chExt cx="7924800" cy="7204364"/>
          </a:xfrm>
        </p:grpSpPr>
        <p:grpSp>
          <p:nvGrpSpPr>
            <p:cNvPr id="4" name="Group 3"/>
            <p:cNvGrpSpPr/>
            <p:nvPr/>
          </p:nvGrpSpPr>
          <p:grpSpPr>
            <a:xfrm>
              <a:off x="381000" y="3377045"/>
              <a:ext cx="7924800" cy="870375"/>
              <a:chOff x="381000" y="3377045"/>
              <a:chExt cx="7924800" cy="870375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81000" y="3377045"/>
                <a:ext cx="7924800" cy="394855"/>
                <a:chOff x="381000" y="3377045"/>
                <a:chExt cx="7924800" cy="394855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>
                  <a:off x="381000" y="3581400"/>
                  <a:ext cx="7924800" cy="0"/>
                </a:xfrm>
                <a:prstGeom prst="straightConnector1">
                  <a:avLst/>
                </a:prstGeom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810000" y="342900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2971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590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209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828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46482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5056909" y="3377045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5486400" y="3385705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5943600" y="3377045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34290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781800" y="342900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6400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447800" y="3385705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/>
              <p:cNvSpPr txBox="1"/>
              <p:nvPr/>
            </p:nvSpPr>
            <p:spPr>
              <a:xfrm>
                <a:off x="4424796" y="3785755"/>
                <a:ext cx="495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 rot="5400000">
              <a:off x="600211" y="3460172"/>
              <a:ext cx="7204364" cy="394855"/>
              <a:chOff x="381000" y="3377045"/>
              <a:chExt cx="7924800" cy="394855"/>
            </a:xfrm>
          </p:grpSpPr>
          <p:cxnSp>
            <p:nvCxnSpPr>
              <p:cNvPr id="72" name="Straight Arrow Connector 71"/>
              <p:cNvCxnSpPr/>
              <p:nvPr/>
            </p:nvCxnSpPr>
            <p:spPr>
              <a:xfrm>
                <a:off x="381000" y="3581400"/>
                <a:ext cx="7924800" cy="0"/>
              </a:xfrm>
              <a:prstGeom prst="straightConnector1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3810000" y="342900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971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590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209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1828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46482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5056909" y="3377045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5486400" y="3385705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5943600" y="3377045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4290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781800" y="342900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400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447800" y="3385705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886200" y="3500735"/>
              <a:ext cx="657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0,0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1537854" y="1981200"/>
            <a:ext cx="0" cy="16192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reeform 90"/>
          <p:cNvSpPr/>
          <p:nvPr/>
        </p:nvSpPr>
        <p:spPr>
          <a:xfrm>
            <a:off x="863718" y="817418"/>
            <a:ext cx="4484137" cy="3810000"/>
          </a:xfrm>
          <a:custGeom>
            <a:avLst/>
            <a:gdLst>
              <a:gd name="connsiteX0" fmla="*/ 64537 w 4484137"/>
              <a:gd name="connsiteY0" fmla="*/ 3810000 h 3810000"/>
              <a:gd name="connsiteX1" fmla="*/ 92246 w 4484137"/>
              <a:gd name="connsiteY1" fmla="*/ 1814946 h 3810000"/>
              <a:gd name="connsiteX2" fmla="*/ 951227 w 4484137"/>
              <a:gd name="connsiteY2" fmla="*/ 1191491 h 3810000"/>
              <a:gd name="connsiteX3" fmla="*/ 3625155 w 4484137"/>
              <a:gd name="connsiteY3" fmla="*/ 3158837 h 3810000"/>
              <a:gd name="connsiteX4" fmla="*/ 4484137 w 4484137"/>
              <a:gd name="connsiteY4" fmla="*/ 0 h 3810000"/>
              <a:gd name="connsiteX5" fmla="*/ 4484137 w 4484137"/>
              <a:gd name="connsiteY5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137" h="3810000">
                <a:moveTo>
                  <a:pt x="64537" y="3810000"/>
                </a:moveTo>
                <a:cubicBezTo>
                  <a:pt x="4500" y="3030682"/>
                  <a:pt x="-55536" y="2251364"/>
                  <a:pt x="92246" y="1814946"/>
                </a:cubicBezTo>
                <a:cubicBezTo>
                  <a:pt x="240028" y="1378528"/>
                  <a:pt x="362409" y="967509"/>
                  <a:pt x="951227" y="1191491"/>
                </a:cubicBezTo>
                <a:cubicBezTo>
                  <a:pt x="1540045" y="1415473"/>
                  <a:pt x="3036337" y="3357419"/>
                  <a:pt x="3625155" y="3158837"/>
                </a:cubicBezTo>
                <a:cubicBezTo>
                  <a:pt x="4213973" y="2960255"/>
                  <a:pt x="4484137" y="0"/>
                  <a:pt x="4484137" y="0"/>
                </a:cubicBezTo>
                <a:lnTo>
                  <a:pt x="4484137" y="0"/>
                </a:ln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/>
          <p:cNvCxnSpPr/>
          <p:nvPr/>
        </p:nvCxnSpPr>
        <p:spPr>
          <a:xfrm>
            <a:off x="4419600" y="3581400"/>
            <a:ext cx="0" cy="41190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676400" y="2722418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a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038600" y="3429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a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838200" y="4572000"/>
            <a:ext cx="152400" cy="2216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336472" y="3882470"/>
            <a:ext cx="152400" cy="2216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454727" y="1801091"/>
            <a:ext cx="152400" cy="22167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781800" y="533400"/>
            <a:ext cx="2209800" cy="4918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Maximum value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6781800" y="1108364"/>
            <a:ext cx="2209800" cy="4918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Minimum value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4343400" y="3886200"/>
            <a:ext cx="152400" cy="22167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343400" y="3905750"/>
            <a:ext cx="152400" cy="22167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81800" y="1801091"/>
            <a:ext cx="2209800" cy="6095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চরমবিন্দু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271655" y="803563"/>
            <a:ext cx="152400" cy="22167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960194" y="4165753"/>
            <a:ext cx="2821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Minimum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value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</a:t>
            </a:r>
            <a:endParaRPr lang="en-US" sz="2400" dirty="0"/>
          </a:p>
        </p:txBody>
      </p:sp>
      <p:sp>
        <p:nvSpPr>
          <p:cNvPr id="55" name="Rectangle 54"/>
          <p:cNvSpPr/>
          <p:nvPr/>
        </p:nvSpPr>
        <p:spPr>
          <a:xfrm>
            <a:off x="3941116" y="302567"/>
            <a:ext cx="2965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>
                <a:latin typeface="NikoshBAN" pitchFamily="2" charset="0"/>
                <a:cs typeface="NikoshBAN" pitchFamily="2" charset="0"/>
                <a:hlinkClick r:id="rId4" action="ppaction://hlinksldjump"/>
              </a:rPr>
              <a:t>Maximum value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</a:t>
            </a:r>
            <a:endParaRPr lang="en-US" sz="2400" dirty="0"/>
          </a:p>
        </p:txBody>
      </p:sp>
      <p:sp>
        <p:nvSpPr>
          <p:cNvPr id="63" name="Action Button: Home 62">
            <a:hlinkClick r:id="" action="ppaction://hlinkshowjump?jump=firstslide" highlightClick="1"/>
          </p:cNvPr>
          <p:cNvSpPr/>
          <p:nvPr/>
        </p:nvSpPr>
        <p:spPr>
          <a:xfrm>
            <a:off x="3657600" y="6477000"/>
            <a:ext cx="1524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ction Button: Beginning 63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1295400" cy="381000"/>
          </a:xfrm>
          <a:prstGeom prst="actionButtonBeginning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ction Button: End 64">
            <a:hlinkClick r:id="" action="ppaction://hlinkshowjump?jump=nextslide" highlightClick="1"/>
          </p:cNvPr>
          <p:cNvSpPr/>
          <p:nvPr/>
        </p:nvSpPr>
        <p:spPr>
          <a:xfrm>
            <a:off x="7897091" y="6477000"/>
            <a:ext cx="1246909" cy="381000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1321560" y="1643040"/>
              <a:ext cx="5554800" cy="5206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12200" y="1633680"/>
                <a:ext cx="5573520" cy="522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305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56 -3.7037E-7 C -0.00017 -0.00671 -0.00122 -0.01343 -0.00295 -0.02014 C -0.00139 -0.03403 0.00052 -0.04676 -0.00139 -0.06065 C -0.00295 -0.10255 -0.00278 -0.14514 -0.01059 -0.18588 C -0.0092 -0.20069 -0.00642 -0.2088 -0.00295 -0.22222 C -0.00035 -0.25509 -0.00208 -0.29306 0.01215 -0.3213 C 0.01545 -0.32801 0.01545 -0.3338 0.01979 -0.33935 C 0.02031 -0.34143 0.02049 -0.34352 0.02118 -0.34537 C 0.02205 -0.34745 0.02361 -0.34907 0.02431 -0.35139 C 0.02517 -0.35463 0.02448 -0.35856 0.02587 -0.36157 C 0.03038 -0.37176 0.03715 -0.37384 0.04392 -0.37986 C 0.04635 -0.38194 0.0474 -0.38634 0.05 -0.38796 C 0.05295 -0.38981 0.0592 -0.3919 0.0592 -0.39167 C 0.06302 -0.39954 0.06042 -0.39792 0.06667 -0.39792 " pathEditMode="relative" rAng="0" ptsTypes="fffffffffffffA">
                                      <p:cBhvr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199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91 -0.00787 C 0.00521 -0.00162 0.01458 -0.00139 0.02083 0.00417 C 0.02708 0.00973 0.02361 0.00741 0.03142 0.01019 C 0.03872 0.02037 0.02952 0.0088 0.03889 0.01621 C 0.05017 0.02524 0.03299 0.01621 0.04653 0.02246 C 0.05052 0.03079 0.04757 0.02755 0.05417 0.03033 C 0.05712 0.03172 0.0632 0.03449 0.0632 0.03473 C 0.07049 0.04931 0.06077 0.03241 0.07222 0.0426 C 0.07379 0.04399 0.07396 0.04699 0.07535 0.04861 C 0.07899 0.05278 0.08715 0.06042 0.09202 0.06274 C 0.09653 0.06922 0.10278 0.07454 0.10556 0.08287 C 0.10851 0.09167 0.11007 0.10278 0.11615 0.10926 C 0.11788 0.11111 0.12743 0.11297 0.1283 0.1132 C 0.13056 0.11621 0.13386 0.11783 0.13594 0.1213 C 0.13698 0.12292 0.13663 0.12547 0.1375 0.12732 C 0.1382 0.12894 0.13941 0.1301 0.14045 0.13149 C 0.14462 0.14746 0.13837 0.12871 0.14653 0.13959 C 0.14757 0.14098 0.14705 0.14422 0.14809 0.14561 C 0.14913 0.14699 0.15122 0.14676 0.15261 0.14769 C 0.15417 0.14885 0.15556 0.15024 0.15712 0.15162 C 0.15851 0.15695 0.15816 0.15834 0.16163 0.16181 C 0.16458 0.16482 0.17083 0.16991 0.17083 0.17014 C 0.17656 0.18195 0.18455 0.19329 0.19497 0.19815 C 0.19757 0.20787 0.2059 0.21505 0.2132 0.21829 C 0.21875 0.2294 0.22517 0.23635 0.23142 0.24653 C 0.23316 0.24931 0.23854 0.26111 0.24045 0.26274 C 0.24358 0.26551 0.25174 0.26713 0.25556 0.26875 C 0.26389 0.27986 0.25278 0.26644 0.2632 0.27477 C 0.26441 0.2757 0.26511 0.27755 0.26615 0.27894 C 0.26719 0.28033 0.26806 0.28195 0.26927 0.28287 C 0.27101 0.28426 0.27847 0.28658 0.27986 0.28704 C 0.28715 0.29352 0.30556 0.29514 0.30556 0.29537 C 0.30712 0.29584 0.32431 0.29908 0.31476 0.29908 " pathEditMode="relative" rAng="0" ptsTypes="ffffffffffffffffffffffffffffffffA">
                                      <p:cBhvr>
                                        <p:cTn id="37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15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3.7037E-7 C 0.00938 -0.00602 0.00643 -0.00047 0.01511 -0.00394 C 0.01997 -0.01042 0.02535 -0.01597 0.03039 -0.02222 C 0.03316 -0.04236 0.02952 -0.02431 0.0349 -0.03843 C 0.03872 -0.04861 0.03785 -0.06019 0.04393 -0.06875 C 0.04618 -0.07755 0.04757 -0.08519 0.05157 -0.09283 C 0.05643 -0.11505 0.06094 -0.13773 0.06667 -0.15949 C 0.06806 -0.1706 0.07136 -0.18102 0.07275 -0.1919 C 0.07587 -0.21644 0.08021 -0.24051 0.0849 -0.26459 C 0.08594 -0.28218 0.08611 -0.29977 0.08785 -0.31713 C 0.09045 -0.34398 0.09323 -0.30926 0.08941 -0.33935 C 0.09219 -0.36412 0.09289 -0.39005 0.09844 -0.41412 C 0.09948 -0.4294 0.10157 -0.44144 0.10157 -0.45648 " pathEditMode="relative" ptsTypes="ffffffffffffA">
                                      <p:cBhvr>
                                        <p:cTn id="42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1" grpId="0"/>
      <p:bldP spid="2" grpId="0" animBg="1"/>
      <p:bldP spid="45" grpId="0" animBg="1"/>
      <p:bldP spid="46" grpId="0" animBg="1"/>
      <p:bldP spid="53" grpId="0" animBg="1"/>
      <p:bldP spid="53" grpId="1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0528" y="384175"/>
            <a:ext cx="30011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3657600" y="6477000"/>
            <a:ext cx="1524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eginning 17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1295400" cy="381000"/>
          </a:xfrm>
          <a:prstGeom prst="actionButtonBeginning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End 18">
            <a:hlinkClick r:id="" action="ppaction://hlinkshowjump?jump=nextslide" highlightClick="1"/>
          </p:cNvPr>
          <p:cNvSpPr/>
          <p:nvPr/>
        </p:nvSpPr>
        <p:spPr>
          <a:xfrm>
            <a:off x="7897091" y="6477000"/>
            <a:ext cx="1246909" cy="381000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:\Users\Karim\Desktop\Karim-25\2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93" y="2895600"/>
            <a:ext cx="4519613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" y="1399838"/>
            <a:ext cx="84750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থেকে 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AB,BC,CD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DE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রেখার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ঢাল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এবং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গরিষ্ঠ ও লঘিষ্ঠ 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বিন্দু নির্ণয় কর। 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5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81891"/>
            <a:ext cx="20088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81200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bn-BD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ক্রমবর্ধমান 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ফাংশন কী?</a:t>
            </a:r>
            <a:endParaRPr lang="en-US" sz="6000" dirty="0">
              <a:solidFill>
                <a:srgbClr val="0070C0"/>
              </a:solidFill>
            </a:endParaRPr>
          </a:p>
          <a:p>
            <a:pPr marL="1143000" indent="-1143000">
              <a:buFont typeface="+mj-lt"/>
              <a:buAutoNum type="arabicPeriod"/>
            </a:pPr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y=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sinx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Graph 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চিত্রটি আঁক।</a:t>
            </a:r>
          </a:p>
          <a:p>
            <a:pPr marL="1143000" indent="-1143000">
              <a:buFont typeface="+mj-lt"/>
              <a:buAutoNum type="arabicPeriod"/>
            </a:pP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চরমবিন্দু কাকে বলে?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3657600" y="6477000"/>
            <a:ext cx="1524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eginning 10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1295400" cy="381000"/>
          </a:xfrm>
          <a:prstGeom prst="actionButtonBeginning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End 11">
            <a:hlinkClick r:id="" action="ppaction://hlinkshowjump?jump=nextslide" highlightClick="1"/>
          </p:cNvPr>
          <p:cNvSpPr/>
          <p:nvPr/>
        </p:nvSpPr>
        <p:spPr>
          <a:xfrm>
            <a:off x="7897091" y="6477000"/>
            <a:ext cx="1246909" cy="381000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5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 rot="20018087">
            <a:off x="301089" y="1930333"/>
            <a:ext cx="8637102" cy="2692680"/>
          </a:xfrm>
          <a:prstGeom prst="rect">
            <a:avLst/>
          </a:prstGeo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cript MT Bold" pitchFamily="66" charset="0"/>
                <a:cs typeface="SolaimanLipi" pitchFamily="2" charset="0"/>
              </a:rPr>
              <a:t>Any Question?</a:t>
            </a:r>
            <a:endParaRPr lang="en-US" sz="115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cript MT Bold" pitchFamily="66" charset="0"/>
              <a:cs typeface="SolaimanLipi" pitchFamily="2" charset="0"/>
            </a:endParaRPr>
          </a:p>
        </p:txBody>
      </p:sp>
      <p:sp>
        <p:nvSpPr>
          <p:cNvPr id="18" name="Action Button: Home 17">
            <a:hlinkClick r:id="" action="ppaction://hlinkshowjump?jump=firstslide" highlightClick="1"/>
          </p:cNvPr>
          <p:cNvSpPr/>
          <p:nvPr/>
        </p:nvSpPr>
        <p:spPr>
          <a:xfrm>
            <a:off x="3657600" y="6477000"/>
            <a:ext cx="1524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eginning 18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1295400" cy="381000"/>
          </a:xfrm>
          <a:prstGeom prst="actionButtonBeginning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End 19">
            <a:hlinkClick r:id="" action="ppaction://hlinkshowjump?jump=nextslide" highlightClick="1"/>
          </p:cNvPr>
          <p:cNvSpPr/>
          <p:nvPr/>
        </p:nvSpPr>
        <p:spPr>
          <a:xfrm>
            <a:off x="7897091" y="6477000"/>
            <a:ext cx="1246909" cy="381000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0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81891"/>
            <a:ext cx="30877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কাজ: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12050"/>
              </p:ext>
            </p:extLst>
          </p:nvPr>
        </p:nvGraphicFramePr>
        <p:xfrm>
          <a:off x="1371600" y="3596640"/>
          <a:ext cx="6096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-2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1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-3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5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F(x)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-3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1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4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5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2057400"/>
            <a:ext cx="8315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বিন্দুগুলো দিয়ে 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Graph 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অঙ্কন করে নিয়ে আসবে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3657600" y="6477000"/>
            <a:ext cx="1524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eginning 12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1295400" cy="381000"/>
          </a:xfrm>
          <a:prstGeom prst="actionButtonBeginning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End 13">
            <a:hlinkClick r:id="" action="ppaction://hlinkshowjump?jump=nextslide" highlightClick="1"/>
          </p:cNvPr>
          <p:cNvSpPr/>
          <p:nvPr/>
        </p:nvSpPr>
        <p:spPr>
          <a:xfrm>
            <a:off x="7897091" y="6477000"/>
            <a:ext cx="1246909" cy="381000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hlinkshowjump?jump=firstslide" highlightClick="1"/>
          </p:cNvPr>
          <p:cNvSpPr/>
          <p:nvPr/>
        </p:nvSpPr>
        <p:spPr>
          <a:xfrm>
            <a:off x="3657600" y="6477000"/>
            <a:ext cx="1524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Beginning 2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1295400" cy="381000"/>
          </a:xfrm>
          <a:prstGeom prst="actionButtonBeginning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End 3">
            <a:hlinkClick r:id="" action="ppaction://hlinkshowjump?jump=nextslide" highlightClick="1"/>
          </p:cNvPr>
          <p:cNvSpPr/>
          <p:nvPr/>
        </p:nvSpPr>
        <p:spPr>
          <a:xfrm>
            <a:off x="7897091" y="6477000"/>
            <a:ext cx="1246909" cy="381000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" y="1371600"/>
            <a:ext cx="7658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Reference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r>
              <a:rPr lang="en-US" sz="2800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Google.con</a:t>
            </a:r>
            <a:endParaRPr lang="en-US" sz="2800" u="sng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r>
              <a:rPr lang="en-US" sz="28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You Tube</a:t>
            </a:r>
          </a:p>
          <a:p>
            <a:pPr marL="514350" indent="-514350">
              <a:buAutoNum type="arabicPeriod"/>
            </a:pPr>
            <a:r>
              <a:rPr lang="bn-BD" sz="28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একাদশ-দ্বাদশ শ্রেণির উচ্চতর গণিত (প্রথম পত্র)</a:t>
            </a:r>
          </a:p>
          <a:p>
            <a:r>
              <a:rPr lang="bn-BD" sz="2800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রচনায়ঃ মোঃ নাসির উদ্দিন</a:t>
            </a:r>
            <a:endParaRPr lang="en-US" sz="2800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87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47962"/>
            <a:ext cx="4800600" cy="136207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4648200" y="1371600"/>
            <a:ext cx="76200" cy="457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09800" y="3429000"/>
            <a:ext cx="5486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6800" y="685800"/>
            <a:ext cx="7225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115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15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115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ction Button: Home 17">
            <a:hlinkClick r:id="" action="ppaction://hlinkshowjump?jump=firstslide" highlightClick="1"/>
          </p:cNvPr>
          <p:cNvSpPr/>
          <p:nvPr/>
        </p:nvSpPr>
        <p:spPr>
          <a:xfrm>
            <a:off x="3657600" y="6477000"/>
            <a:ext cx="1524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eginning 18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1295400" cy="381000"/>
          </a:xfrm>
          <a:prstGeom prst="actionButtonBeginning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End 19">
            <a:hlinkClick r:id="" action="ppaction://hlinkshowjump?jump=nextslide" highlightClick="1"/>
          </p:cNvPr>
          <p:cNvSpPr/>
          <p:nvPr/>
        </p:nvSpPr>
        <p:spPr>
          <a:xfrm>
            <a:off x="7897091" y="6477000"/>
            <a:ext cx="1246909" cy="381000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3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8534400" cy="5731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-152400"/>
            <a:ext cx="8382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9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199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19900" dirty="0" smtClean="0"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3657600" y="6477000"/>
            <a:ext cx="1524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eginning 7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1295400" cy="381000"/>
          </a:xfrm>
          <a:prstGeom prst="actionButtonBeginning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nextslide" highlightClick="1"/>
          </p:cNvPr>
          <p:cNvSpPr/>
          <p:nvPr/>
        </p:nvSpPr>
        <p:spPr>
          <a:xfrm>
            <a:off x="7897091" y="6477000"/>
            <a:ext cx="1246909" cy="381000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50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4400" y="4672356"/>
                <a:ext cx="7772400" cy="890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/>
                            <a:cs typeface="NikoshBAN" pitchFamily="2" charset="0"/>
                          </a:rPr>
                          <m:t>𝑑𝑦</m:t>
                        </m:r>
                      </m:num>
                      <m:den>
                        <m:r>
                          <a:rPr lang="en-US" sz="3600" i="1" smtClean="0">
                            <a:latin typeface="Cambria Math"/>
                            <a:cs typeface="NikoshBAN" pitchFamily="2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tan</a:t>
                </a:r>
                <a:r>
                  <a:rPr lang="el-GR" sz="3600" dirty="0" smtClean="0">
                    <a:latin typeface="Times New Roman"/>
                    <a:cs typeface="Times New Roman"/>
                  </a:rPr>
                  <a:t>α</a:t>
                </a:r>
                <a:r>
                  <a:rPr lang="en-US" sz="3600" dirty="0" smtClean="0">
                    <a:latin typeface="Times New Roman"/>
                    <a:cs typeface="Times New Roman"/>
                  </a:rPr>
                  <a:t> &lt;0         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যেহেতু </a:t>
                </a:r>
                <a:r>
                  <a:rPr lang="el-GR" sz="3600" dirty="0" smtClean="0">
                    <a:latin typeface="Times New Roman"/>
                    <a:cs typeface="Times New Roman"/>
                  </a:rPr>
                  <a:t>α</a:t>
                </a:r>
                <a:r>
                  <a:rPr lang="bn-BD" sz="3600" dirty="0" smtClean="0">
                    <a:latin typeface="Times New Roman"/>
                    <a:cs typeface="Times New Roman"/>
                  </a:rPr>
                  <a:t>&lt;</a:t>
                </a:r>
                <a:r>
                  <a:rPr lang="en-US" sz="3600" dirty="0" smtClean="0">
                    <a:latin typeface="Times New Roman"/>
                    <a:cs typeface="Times New Roman"/>
                  </a:rPr>
                  <a:t>90</a:t>
                </a:r>
                <a:r>
                  <a:rPr lang="en-US" sz="3600" baseline="30000" dirty="0" smtClean="0">
                    <a:latin typeface="Times New Roman"/>
                    <a:cs typeface="Times New Roman"/>
                  </a:rPr>
                  <a:t>0</a:t>
                </a:r>
                <a:endParaRPr lang="bn-BD" sz="3600" baseline="30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672356"/>
                <a:ext cx="7772400" cy="890244"/>
              </a:xfrm>
              <a:prstGeom prst="rect">
                <a:avLst/>
              </a:prstGeom>
              <a:blipFill rotWithShape="1">
                <a:blip r:embed="rId2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3909" y="914400"/>
            <a:ext cx="88876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  <a:hlinkClick r:id="rId3" action="ppaction://hlinksldjump"/>
              </a:rPr>
              <a:t>ক্রমবর্ধমান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hlinkClick r:id="rId3" action="ppaction://hlinksldjump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hlinkClick r:id="rId3" action="ppaction://hlinksldjump"/>
              </a:rPr>
              <a:t>ফাংশন</a:t>
            </a:r>
            <a:r>
              <a:rPr lang="en-US" sz="4000" dirty="0">
                <a:latin typeface="NikoshBAN" pitchFamily="2" charset="0"/>
                <a:cs typeface="NikoshBAN" pitchFamily="2" charset="0"/>
                <a:hlinkClick r:id="rId3" action="ppaction://hlinksldjump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(Increasing function):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x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এর বৃদ্ধিতে যদি কোন ফাংশন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y=f(x)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এর মান বৃদ্ধি পায় তবে,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y=f(x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ফাংশনকে 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ক্রমবর্ধমান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ফাংশন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বলে।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ক্রমবর্ধমান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ফাংশনের ক্ষেত্রে স্পর্শকের ঢাল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ঋণাত্নক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হয়।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76645" y="3672988"/>
            <a:ext cx="11512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অর্থাৎ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3657600" y="6477000"/>
            <a:ext cx="1524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eginning 6">
            <a:hlinkClick r:id="" action="ppaction://hlinkshowjump?jump=firstslide" highlightClick="1"/>
          </p:cNvPr>
          <p:cNvSpPr/>
          <p:nvPr/>
        </p:nvSpPr>
        <p:spPr>
          <a:xfrm>
            <a:off x="0" y="6477000"/>
            <a:ext cx="1295400" cy="381000"/>
          </a:xfrm>
          <a:prstGeom prst="actionButtonBeginning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lastslide" highlightClick="1"/>
          </p:cNvPr>
          <p:cNvSpPr/>
          <p:nvPr/>
        </p:nvSpPr>
        <p:spPr>
          <a:xfrm>
            <a:off x="7897091" y="6477000"/>
            <a:ext cx="1246909" cy="381000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3657600" y="6438900"/>
            <a:ext cx="1524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eginning 12">
            <a:hlinkClick r:id="" action="ppaction://hlinkshowjump?jump=previousslide" highlightClick="1"/>
          </p:cNvPr>
          <p:cNvSpPr/>
          <p:nvPr/>
        </p:nvSpPr>
        <p:spPr>
          <a:xfrm>
            <a:off x="0" y="6438900"/>
            <a:ext cx="1295400" cy="381000"/>
          </a:xfrm>
          <a:prstGeom prst="actionButtonBeginning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End 13">
            <a:hlinkClick r:id="" action="ppaction://hlinkshowjump?jump=nextslide" highlightClick="1"/>
          </p:cNvPr>
          <p:cNvSpPr/>
          <p:nvPr/>
        </p:nvSpPr>
        <p:spPr>
          <a:xfrm>
            <a:off x="7820891" y="6477000"/>
            <a:ext cx="1246909" cy="381000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3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" y="4443756"/>
                <a:ext cx="7772400" cy="890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/>
                            <a:cs typeface="NikoshBAN" pitchFamily="2" charset="0"/>
                          </a:rPr>
                          <m:t>𝑑𝑦</m:t>
                        </m:r>
                      </m:num>
                      <m:den>
                        <m:r>
                          <a:rPr lang="en-US" sz="3600" i="1" smtClean="0">
                            <a:latin typeface="Cambria Math"/>
                            <a:cs typeface="NikoshBAN" pitchFamily="2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tan</a:t>
                </a:r>
                <a:r>
                  <a:rPr lang="el-GR" sz="3600" dirty="0" smtClean="0">
                    <a:latin typeface="Times New Roman"/>
                    <a:cs typeface="Times New Roman"/>
                  </a:rPr>
                  <a:t>α</a:t>
                </a:r>
                <a:r>
                  <a:rPr lang="en-US" sz="3600" dirty="0" smtClean="0">
                    <a:latin typeface="Times New Roman"/>
                    <a:cs typeface="Times New Roman"/>
                  </a:rPr>
                  <a:t> &lt;0         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যেহেতু </a:t>
                </a:r>
                <a:r>
                  <a:rPr lang="el-GR" sz="3600" dirty="0" smtClean="0">
                    <a:latin typeface="Times New Roman"/>
                    <a:cs typeface="Times New Roman"/>
                  </a:rPr>
                  <a:t>α</a:t>
                </a:r>
                <a:r>
                  <a:rPr lang="en-US" sz="3600" dirty="0">
                    <a:latin typeface="Times New Roman"/>
                    <a:cs typeface="Times New Roman"/>
                  </a:rPr>
                  <a:t>&gt;</a:t>
                </a:r>
                <a:r>
                  <a:rPr lang="en-US" sz="3600" dirty="0" smtClean="0">
                    <a:latin typeface="Times New Roman"/>
                    <a:cs typeface="Times New Roman"/>
                  </a:rPr>
                  <a:t>90</a:t>
                </a:r>
                <a:r>
                  <a:rPr lang="en-US" sz="3600" baseline="30000" dirty="0" smtClean="0">
                    <a:latin typeface="Times New Roman"/>
                    <a:cs typeface="Times New Roman"/>
                  </a:rPr>
                  <a:t>0</a:t>
                </a:r>
                <a:endParaRPr lang="bn-BD" sz="3600" baseline="30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443756"/>
                <a:ext cx="7772400" cy="890244"/>
              </a:xfrm>
              <a:prstGeom prst="rect">
                <a:avLst/>
              </a:prstGeom>
              <a:blipFill rotWithShape="1">
                <a:blip r:embed="rId2"/>
                <a:stretch>
                  <a:fillRect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3909" y="914400"/>
            <a:ext cx="90400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  <a:hlinkClick r:id="rId3" action="ppaction://hlinksldjump"/>
              </a:rPr>
              <a:t>ক্রমহ্রাসমান 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hlinkClick r:id="rId3" action="ppaction://hlinksldjump"/>
              </a:rPr>
              <a:t>ফাংশন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(Decreasing function):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x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এর বৃদ্ধিতে যদি কোন ফাংশন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y=f(x)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এর মান হ্রাস পায় তবে,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y=f(x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ফাংশনকে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ক্রমহ্রাসমান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বলে।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ক্রমবর্ধমান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ফাংশনের ক্ষেত্রে স্পর্শকের ঢাল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ঋণাত্নক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হয়।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অর্থাৎ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3657600" y="6477000"/>
            <a:ext cx="1524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eginning 7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1295400" cy="381000"/>
          </a:xfrm>
          <a:prstGeom prst="actionButtonBeginning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nextslide" highlightClick="1"/>
          </p:cNvPr>
          <p:cNvSpPr/>
          <p:nvPr/>
        </p:nvSpPr>
        <p:spPr>
          <a:xfrm>
            <a:off x="7897091" y="6477000"/>
            <a:ext cx="1246909" cy="381000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7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71600"/>
            <a:ext cx="875432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চরমবিন্দু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)বৃহত্তম মান(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Maximum value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ফাংশনের সকল লঘিষ্ঠমান ও গরিষ্ঠমানের বৃহত্তমমানকে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চূড়ান্ত বা নিরস্কুশ বৃহত্তম মান বলে।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21673" y="3962400"/>
            <a:ext cx="890660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চরমবিন্দু)ক্ষুদ্রতম মান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Minimum value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ফাংশনের সকল লঘিষ্ঠমান ও গরিষ্ঠমানের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মানকে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চূড়ান্ত বা নিরস্কুশ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মান বলে।</a:t>
            </a:r>
            <a:endParaRPr lang="en-US" sz="4000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3657600" y="6477000"/>
            <a:ext cx="1524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eginning 7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1295400" cy="381000"/>
          </a:xfrm>
          <a:prstGeom prst="actionButtonBeginning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nextslide" highlightClick="1"/>
          </p:cNvPr>
          <p:cNvSpPr/>
          <p:nvPr/>
        </p:nvSpPr>
        <p:spPr>
          <a:xfrm>
            <a:off x="7897091" y="6477000"/>
            <a:ext cx="1246909" cy="381000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19" y="244223"/>
            <a:ext cx="2336481" cy="2803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14400" y="3233678"/>
            <a:ext cx="7315200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মোহাম্মদ আবদুল করিম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সহকারী অধ্যাপক,গণিত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সরকারি টিচার্স ট্রেনিং কলেজ,কুমিল্লা।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মোবাইল: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01716718816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Email: abdul75bp@yahoo.com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3657600" y="6477000"/>
            <a:ext cx="1524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eginning 7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1295400" cy="381000"/>
          </a:xfrm>
          <a:prstGeom prst="actionButtonBeginning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nextslide" highlightClick="1"/>
          </p:cNvPr>
          <p:cNvSpPr/>
          <p:nvPr/>
        </p:nvSpPr>
        <p:spPr>
          <a:xfrm>
            <a:off x="7897091" y="6477000"/>
            <a:ext cx="1246909" cy="381000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7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57200"/>
            <a:ext cx="5143500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3107591"/>
            <a:ext cx="5105400" cy="3293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ঊচ্চতর গণিত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 পত্র</a:t>
            </a:r>
          </a:p>
          <a:p>
            <a:pPr algn="ctr"/>
            <a:r>
              <a:rPr lang="bn-BD" sz="4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একাদশ-দ্বাদশ শ্রেণি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সময়: ৪৫ মিনিট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তারিখ: ২০/৩/২০১৫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3657600" y="6477000"/>
            <a:ext cx="1524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eginning 7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1295400" cy="381000"/>
          </a:xfrm>
          <a:prstGeom prst="actionButtonBeginning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nextslide" highlightClick="1"/>
          </p:cNvPr>
          <p:cNvSpPr/>
          <p:nvPr/>
        </p:nvSpPr>
        <p:spPr>
          <a:xfrm>
            <a:off x="7897091" y="6477000"/>
            <a:ext cx="1246909" cy="381000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1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2400" y="55418"/>
            <a:ext cx="7924800" cy="7204364"/>
            <a:chOff x="381000" y="55418"/>
            <a:chExt cx="7924800" cy="7204364"/>
          </a:xfrm>
        </p:grpSpPr>
        <p:grpSp>
          <p:nvGrpSpPr>
            <p:cNvPr id="4" name="Group 3"/>
            <p:cNvGrpSpPr/>
            <p:nvPr/>
          </p:nvGrpSpPr>
          <p:grpSpPr>
            <a:xfrm>
              <a:off x="381000" y="3377045"/>
              <a:ext cx="7924800" cy="870375"/>
              <a:chOff x="381000" y="3377045"/>
              <a:chExt cx="7924800" cy="870375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81000" y="3377045"/>
                <a:ext cx="7924800" cy="394855"/>
                <a:chOff x="381000" y="3377045"/>
                <a:chExt cx="7924800" cy="394855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>
                  <a:off x="381000" y="3581400"/>
                  <a:ext cx="7924800" cy="0"/>
                </a:xfrm>
                <a:prstGeom prst="straightConnector1">
                  <a:avLst/>
                </a:prstGeom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810000" y="342900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2971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590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209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828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46482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5056909" y="3377045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5486400" y="3385705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5943600" y="3377045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34290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781800" y="342900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6400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447800" y="3385705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/>
              <p:cNvSpPr txBox="1"/>
              <p:nvPr/>
            </p:nvSpPr>
            <p:spPr>
              <a:xfrm>
                <a:off x="4424796" y="3785755"/>
                <a:ext cx="495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 rot="5400000">
              <a:off x="600211" y="3460172"/>
              <a:ext cx="7204364" cy="394855"/>
              <a:chOff x="381000" y="3377045"/>
              <a:chExt cx="7924800" cy="394855"/>
            </a:xfrm>
          </p:grpSpPr>
          <p:cxnSp>
            <p:nvCxnSpPr>
              <p:cNvPr id="72" name="Straight Arrow Connector 71"/>
              <p:cNvCxnSpPr/>
              <p:nvPr/>
            </p:nvCxnSpPr>
            <p:spPr>
              <a:xfrm>
                <a:off x="381000" y="3581400"/>
                <a:ext cx="7924800" cy="0"/>
              </a:xfrm>
              <a:prstGeom prst="straightConnector1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3810000" y="342900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971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590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209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1828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46482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5056909" y="3377045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5486400" y="3385705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5943600" y="3377045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4290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781800" y="342900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400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447800" y="3385705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886200" y="3500735"/>
              <a:ext cx="657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0,0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1" name="Freeform 90"/>
          <p:cNvSpPr/>
          <p:nvPr/>
        </p:nvSpPr>
        <p:spPr>
          <a:xfrm>
            <a:off x="863718" y="817418"/>
            <a:ext cx="4484137" cy="3810000"/>
          </a:xfrm>
          <a:custGeom>
            <a:avLst/>
            <a:gdLst>
              <a:gd name="connsiteX0" fmla="*/ 64537 w 4484137"/>
              <a:gd name="connsiteY0" fmla="*/ 3810000 h 3810000"/>
              <a:gd name="connsiteX1" fmla="*/ 92246 w 4484137"/>
              <a:gd name="connsiteY1" fmla="*/ 1814946 h 3810000"/>
              <a:gd name="connsiteX2" fmla="*/ 951227 w 4484137"/>
              <a:gd name="connsiteY2" fmla="*/ 1191491 h 3810000"/>
              <a:gd name="connsiteX3" fmla="*/ 3625155 w 4484137"/>
              <a:gd name="connsiteY3" fmla="*/ 3158837 h 3810000"/>
              <a:gd name="connsiteX4" fmla="*/ 4484137 w 4484137"/>
              <a:gd name="connsiteY4" fmla="*/ 0 h 3810000"/>
              <a:gd name="connsiteX5" fmla="*/ 4484137 w 4484137"/>
              <a:gd name="connsiteY5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137" h="3810000">
                <a:moveTo>
                  <a:pt x="64537" y="3810000"/>
                </a:moveTo>
                <a:cubicBezTo>
                  <a:pt x="4500" y="3030682"/>
                  <a:pt x="-55536" y="2251364"/>
                  <a:pt x="92246" y="1814946"/>
                </a:cubicBezTo>
                <a:cubicBezTo>
                  <a:pt x="240028" y="1378528"/>
                  <a:pt x="362409" y="967509"/>
                  <a:pt x="951227" y="1191491"/>
                </a:cubicBezTo>
                <a:cubicBezTo>
                  <a:pt x="1540045" y="1415473"/>
                  <a:pt x="3036337" y="3357419"/>
                  <a:pt x="3625155" y="3158837"/>
                </a:cubicBezTo>
                <a:cubicBezTo>
                  <a:pt x="4213973" y="2960255"/>
                  <a:pt x="4484137" y="0"/>
                  <a:pt x="4484137" y="0"/>
                </a:cubicBezTo>
                <a:lnTo>
                  <a:pt x="4484137" y="0"/>
                </a:lnTo>
              </a:path>
            </a:pathLst>
          </a:cu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884753" y="1915923"/>
            <a:ext cx="653102" cy="2697641"/>
          </a:xfrm>
          <a:custGeom>
            <a:avLst/>
            <a:gdLst>
              <a:gd name="connsiteX0" fmla="*/ 43502 w 653102"/>
              <a:gd name="connsiteY0" fmla="*/ 2697641 h 2697641"/>
              <a:gd name="connsiteX1" fmla="*/ 1938 w 653102"/>
              <a:gd name="connsiteY1" fmla="*/ 1076659 h 2697641"/>
              <a:gd name="connsiteX2" fmla="*/ 98920 w 653102"/>
              <a:gd name="connsiteY2" fmla="*/ 564041 h 2697641"/>
              <a:gd name="connsiteX3" fmla="*/ 320592 w 653102"/>
              <a:gd name="connsiteY3" fmla="*/ 189968 h 2697641"/>
              <a:gd name="connsiteX4" fmla="*/ 597683 w 653102"/>
              <a:gd name="connsiteY4" fmla="*/ 9859 h 2697641"/>
              <a:gd name="connsiteX5" fmla="*/ 597683 w 653102"/>
              <a:gd name="connsiteY5" fmla="*/ 23713 h 2697641"/>
              <a:gd name="connsiteX6" fmla="*/ 653102 w 653102"/>
              <a:gd name="connsiteY6" fmla="*/ 23713 h 2697641"/>
              <a:gd name="connsiteX7" fmla="*/ 653102 w 653102"/>
              <a:gd name="connsiteY7" fmla="*/ 23713 h 26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3102" h="2697641">
                <a:moveTo>
                  <a:pt x="43502" y="2697641"/>
                </a:moveTo>
                <a:cubicBezTo>
                  <a:pt x="18102" y="2064950"/>
                  <a:pt x="-7298" y="1432259"/>
                  <a:pt x="1938" y="1076659"/>
                </a:cubicBezTo>
                <a:cubicBezTo>
                  <a:pt x="11174" y="721059"/>
                  <a:pt x="45811" y="711823"/>
                  <a:pt x="98920" y="564041"/>
                </a:cubicBezTo>
                <a:cubicBezTo>
                  <a:pt x="152029" y="416259"/>
                  <a:pt x="237465" y="282332"/>
                  <a:pt x="320592" y="189968"/>
                </a:cubicBezTo>
                <a:cubicBezTo>
                  <a:pt x="403719" y="97604"/>
                  <a:pt x="551501" y="37568"/>
                  <a:pt x="597683" y="9859"/>
                </a:cubicBezTo>
                <a:cubicBezTo>
                  <a:pt x="643865" y="-17850"/>
                  <a:pt x="588447" y="21404"/>
                  <a:pt x="597683" y="23713"/>
                </a:cubicBezTo>
                <a:cubicBezTo>
                  <a:pt x="606919" y="26022"/>
                  <a:pt x="653102" y="23713"/>
                  <a:pt x="653102" y="23713"/>
                </a:cubicBezTo>
                <a:lnTo>
                  <a:pt x="653102" y="23713"/>
                </a:ln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1510145" y="1951951"/>
            <a:ext cx="2854037" cy="2065867"/>
          </a:xfrm>
          <a:custGeom>
            <a:avLst/>
            <a:gdLst>
              <a:gd name="connsiteX0" fmla="*/ 0 w 2854037"/>
              <a:gd name="connsiteY0" fmla="*/ 1540 h 2065867"/>
              <a:gd name="connsiteX1" fmla="*/ 193964 w 2854037"/>
              <a:gd name="connsiteY1" fmla="*/ 15394 h 2065867"/>
              <a:gd name="connsiteX2" fmla="*/ 429491 w 2854037"/>
              <a:gd name="connsiteY2" fmla="*/ 112376 h 2065867"/>
              <a:gd name="connsiteX3" fmla="*/ 789710 w 2854037"/>
              <a:gd name="connsiteY3" fmla="*/ 361758 h 2065867"/>
              <a:gd name="connsiteX4" fmla="*/ 2147455 w 2854037"/>
              <a:gd name="connsiteY4" fmla="*/ 1622522 h 2065867"/>
              <a:gd name="connsiteX5" fmla="*/ 2535382 w 2854037"/>
              <a:gd name="connsiteY5" fmla="*/ 1927322 h 2065867"/>
              <a:gd name="connsiteX6" fmla="*/ 2535382 w 2854037"/>
              <a:gd name="connsiteY6" fmla="*/ 1927322 h 2065867"/>
              <a:gd name="connsiteX7" fmla="*/ 2854037 w 2854037"/>
              <a:gd name="connsiteY7" fmla="*/ 2065867 h 2065867"/>
              <a:gd name="connsiteX8" fmla="*/ 2854037 w 2854037"/>
              <a:gd name="connsiteY8" fmla="*/ 2065867 h 206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037" h="2065867">
                <a:moveTo>
                  <a:pt x="0" y="1540"/>
                </a:moveTo>
                <a:cubicBezTo>
                  <a:pt x="61191" y="-770"/>
                  <a:pt x="122382" y="-3079"/>
                  <a:pt x="193964" y="15394"/>
                </a:cubicBezTo>
                <a:cubicBezTo>
                  <a:pt x="265546" y="33867"/>
                  <a:pt x="330200" y="54649"/>
                  <a:pt x="429491" y="112376"/>
                </a:cubicBezTo>
                <a:cubicBezTo>
                  <a:pt x="528782" y="170103"/>
                  <a:pt x="503383" y="110067"/>
                  <a:pt x="789710" y="361758"/>
                </a:cubicBezTo>
                <a:cubicBezTo>
                  <a:pt x="1076037" y="613449"/>
                  <a:pt x="1856510" y="1361595"/>
                  <a:pt x="2147455" y="1622522"/>
                </a:cubicBezTo>
                <a:cubicBezTo>
                  <a:pt x="2438400" y="1883449"/>
                  <a:pt x="2535382" y="1927322"/>
                  <a:pt x="2535382" y="1927322"/>
                </a:cubicBezTo>
                <a:lnTo>
                  <a:pt x="2535382" y="1927322"/>
                </a:lnTo>
                <a:lnTo>
                  <a:pt x="2854037" y="2065867"/>
                </a:lnTo>
                <a:lnTo>
                  <a:pt x="2854037" y="2065867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4378036" y="845127"/>
            <a:ext cx="969819" cy="3172691"/>
          </a:xfrm>
          <a:custGeom>
            <a:avLst/>
            <a:gdLst>
              <a:gd name="connsiteX0" fmla="*/ 0 w 969819"/>
              <a:gd name="connsiteY0" fmla="*/ 3172691 h 3172691"/>
              <a:gd name="connsiteX1" fmla="*/ 152400 w 969819"/>
              <a:gd name="connsiteY1" fmla="*/ 3172691 h 3172691"/>
              <a:gd name="connsiteX2" fmla="*/ 152400 w 969819"/>
              <a:gd name="connsiteY2" fmla="*/ 3172691 h 3172691"/>
              <a:gd name="connsiteX3" fmla="*/ 429491 w 969819"/>
              <a:gd name="connsiteY3" fmla="*/ 2743200 h 3172691"/>
              <a:gd name="connsiteX4" fmla="*/ 429491 w 969819"/>
              <a:gd name="connsiteY4" fmla="*/ 2743200 h 3172691"/>
              <a:gd name="connsiteX5" fmla="*/ 748146 w 969819"/>
              <a:gd name="connsiteY5" fmla="*/ 1648691 h 3172691"/>
              <a:gd name="connsiteX6" fmla="*/ 748146 w 969819"/>
              <a:gd name="connsiteY6" fmla="*/ 1648691 h 3172691"/>
              <a:gd name="connsiteX7" fmla="*/ 872837 w 969819"/>
              <a:gd name="connsiteY7" fmla="*/ 872837 h 3172691"/>
              <a:gd name="connsiteX8" fmla="*/ 969819 w 969819"/>
              <a:gd name="connsiteY8" fmla="*/ 0 h 3172691"/>
              <a:gd name="connsiteX9" fmla="*/ 969819 w 969819"/>
              <a:gd name="connsiteY9" fmla="*/ 0 h 317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9819" h="3172691">
                <a:moveTo>
                  <a:pt x="0" y="3172691"/>
                </a:moveTo>
                <a:lnTo>
                  <a:pt x="152400" y="3172691"/>
                </a:lnTo>
                <a:lnTo>
                  <a:pt x="152400" y="3172691"/>
                </a:lnTo>
                <a:lnTo>
                  <a:pt x="429491" y="2743200"/>
                </a:lnTo>
                <a:lnTo>
                  <a:pt x="429491" y="2743200"/>
                </a:lnTo>
                <a:lnTo>
                  <a:pt x="748146" y="1648691"/>
                </a:lnTo>
                <a:lnTo>
                  <a:pt x="748146" y="1648691"/>
                </a:lnTo>
                <a:cubicBezTo>
                  <a:pt x="768928" y="1519382"/>
                  <a:pt x="835892" y="1147619"/>
                  <a:pt x="872837" y="872837"/>
                </a:cubicBezTo>
                <a:cubicBezTo>
                  <a:pt x="909782" y="598055"/>
                  <a:pt x="969819" y="0"/>
                  <a:pt x="969819" y="0"/>
                </a:cubicBezTo>
                <a:lnTo>
                  <a:pt x="969819" y="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ction Button: Home 42">
            <a:hlinkClick r:id="" action="ppaction://hlinkshowjump?jump=firstslide" highlightClick="1"/>
          </p:cNvPr>
          <p:cNvSpPr/>
          <p:nvPr/>
        </p:nvSpPr>
        <p:spPr>
          <a:xfrm>
            <a:off x="3657600" y="6477000"/>
            <a:ext cx="1524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ction Button: Beginning 43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1295400" cy="381000"/>
          </a:xfrm>
          <a:prstGeom prst="actionButtonBeginning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ction Button: End 44">
            <a:hlinkClick r:id="" action="ppaction://hlinkshowjump?jump=nextslide" highlightClick="1"/>
          </p:cNvPr>
          <p:cNvSpPr/>
          <p:nvPr/>
        </p:nvSpPr>
        <p:spPr>
          <a:xfrm>
            <a:off x="7897091" y="6477000"/>
            <a:ext cx="1246909" cy="381000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6" grpId="0" animBg="1"/>
      <p:bldP spid="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81891"/>
            <a:ext cx="80089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ক্রমবর্ধমান </a:t>
            </a:r>
            <a:r>
              <a:rPr lang="bn-BD" sz="60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6000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ক্রমহ্রাসমান ফাংশন</a:t>
            </a:r>
            <a:endParaRPr lang="en-US" sz="6000" u="sng" dirty="0">
              <a:solidFill>
                <a:srgbClr val="0070C0"/>
              </a:solidFill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3657600" y="6477000"/>
            <a:ext cx="1524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eginning 6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1295400" cy="381000"/>
          </a:xfrm>
          <a:prstGeom prst="actionButtonBeginning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/>
        </p:nvSpPr>
        <p:spPr>
          <a:xfrm>
            <a:off x="7897091" y="6477000"/>
            <a:ext cx="1246909" cy="381000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1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16772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এই পাঠ শেষে শিক্ষার্থীরা-----</a:t>
            </a:r>
          </a:p>
          <a:p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ক্রমবর্ধমান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 ক্রমহ্রাসমান ফাংশন ব্যাখ্যা করতে পারবে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ফাংশনের স্থানীয় চরমবিন্দু নির্ণয় করতে পারবে।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চরমমান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সংক্রান্ত সমস্যা সমাধান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04800"/>
            <a:ext cx="2342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3657600" y="6477000"/>
            <a:ext cx="1524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eginning 8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1295400" cy="381000"/>
          </a:xfrm>
          <a:prstGeom prst="actionButtonBeginning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End 9">
            <a:hlinkClick r:id="" action="ppaction://hlinkshowjump?jump=nextslide" highlightClick="1"/>
          </p:cNvPr>
          <p:cNvSpPr/>
          <p:nvPr/>
        </p:nvSpPr>
        <p:spPr>
          <a:xfrm>
            <a:off x="7897091" y="6477000"/>
            <a:ext cx="1246909" cy="381000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2715491"/>
            <a:ext cx="342900" cy="342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1" y="4114800"/>
            <a:ext cx="342900" cy="342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480060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3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2400" y="55418"/>
            <a:ext cx="7924800" cy="7204364"/>
            <a:chOff x="381000" y="55418"/>
            <a:chExt cx="7924800" cy="7204364"/>
          </a:xfrm>
        </p:grpSpPr>
        <p:grpSp>
          <p:nvGrpSpPr>
            <p:cNvPr id="4" name="Group 3"/>
            <p:cNvGrpSpPr/>
            <p:nvPr/>
          </p:nvGrpSpPr>
          <p:grpSpPr>
            <a:xfrm>
              <a:off x="381000" y="3377045"/>
              <a:ext cx="7924800" cy="870375"/>
              <a:chOff x="381000" y="3377045"/>
              <a:chExt cx="7924800" cy="870375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81000" y="3377045"/>
                <a:ext cx="7924800" cy="394855"/>
                <a:chOff x="381000" y="3377045"/>
                <a:chExt cx="7924800" cy="394855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>
                  <a:off x="381000" y="3581400"/>
                  <a:ext cx="7924800" cy="0"/>
                </a:xfrm>
                <a:prstGeom prst="straightConnector1">
                  <a:avLst/>
                </a:prstGeom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810000" y="342900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2971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590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209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828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46482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5056909" y="3377045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5486400" y="3385705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5943600" y="3377045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34290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781800" y="342900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6400800" y="3409950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447800" y="3385705"/>
                  <a:ext cx="0" cy="3429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/>
              <p:cNvSpPr txBox="1"/>
              <p:nvPr/>
            </p:nvSpPr>
            <p:spPr>
              <a:xfrm>
                <a:off x="4424796" y="3785755"/>
                <a:ext cx="495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 rot="5400000">
              <a:off x="600211" y="3460172"/>
              <a:ext cx="7204364" cy="394855"/>
              <a:chOff x="381000" y="3377045"/>
              <a:chExt cx="7924800" cy="394855"/>
            </a:xfrm>
          </p:grpSpPr>
          <p:cxnSp>
            <p:nvCxnSpPr>
              <p:cNvPr id="72" name="Straight Arrow Connector 71"/>
              <p:cNvCxnSpPr/>
              <p:nvPr/>
            </p:nvCxnSpPr>
            <p:spPr>
              <a:xfrm>
                <a:off x="381000" y="3581400"/>
                <a:ext cx="7924800" cy="0"/>
              </a:xfrm>
              <a:prstGeom prst="straightConnector1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3810000" y="342900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971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590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209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1828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46482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5056909" y="3377045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5486400" y="3385705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5943600" y="3377045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4290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781800" y="342900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400800" y="3409950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447800" y="3385705"/>
                <a:ext cx="0" cy="3429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886200" y="3500735"/>
              <a:ext cx="657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0,0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1524000" y="1981200"/>
            <a:ext cx="0" cy="16192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reeform 90"/>
          <p:cNvSpPr/>
          <p:nvPr/>
        </p:nvSpPr>
        <p:spPr>
          <a:xfrm>
            <a:off x="863718" y="838200"/>
            <a:ext cx="4484137" cy="3810000"/>
          </a:xfrm>
          <a:custGeom>
            <a:avLst/>
            <a:gdLst>
              <a:gd name="connsiteX0" fmla="*/ 64537 w 4484137"/>
              <a:gd name="connsiteY0" fmla="*/ 3810000 h 3810000"/>
              <a:gd name="connsiteX1" fmla="*/ 92246 w 4484137"/>
              <a:gd name="connsiteY1" fmla="*/ 1814946 h 3810000"/>
              <a:gd name="connsiteX2" fmla="*/ 951227 w 4484137"/>
              <a:gd name="connsiteY2" fmla="*/ 1191491 h 3810000"/>
              <a:gd name="connsiteX3" fmla="*/ 3625155 w 4484137"/>
              <a:gd name="connsiteY3" fmla="*/ 3158837 h 3810000"/>
              <a:gd name="connsiteX4" fmla="*/ 4484137 w 4484137"/>
              <a:gd name="connsiteY4" fmla="*/ 0 h 3810000"/>
              <a:gd name="connsiteX5" fmla="*/ 4484137 w 4484137"/>
              <a:gd name="connsiteY5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137" h="3810000">
                <a:moveTo>
                  <a:pt x="64537" y="3810000"/>
                </a:moveTo>
                <a:cubicBezTo>
                  <a:pt x="4500" y="3030682"/>
                  <a:pt x="-55536" y="2251364"/>
                  <a:pt x="92246" y="1814946"/>
                </a:cubicBezTo>
                <a:cubicBezTo>
                  <a:pt x="240028" y="1378528"/>
                  <a:pt x="362409" y="967509"/>
                  <a:pt x="951227" y="1191491"/>
                </a:cubicBezTo>
                <a:cubicBezTo>
                  <a:pt x="1540045" y="1415473"/>
                  <a:pt x="3036337" y="3357419"/>
                  <a:pt x="3625155" y="3158837"/>
                </a:cubicBezTo>
                <a:cubicBezTo>
                  <a:pt x="4213973" y="2960255"/>
                  <a:pt x="4484137" y="0"/>
                  <a:pt x="4484137" y="0"/>
                </a:cubicBezTo>
                <a:lnTo>
                  <a:pt x="4484137" y="0"/>
                </a:lnTo>
              </a:path>
            </a:pathLst>
          </a:cu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884753" y="1915923"/>
            <a:ext cx="653102" cy="2697641"/>
          </a:xfrm>
          <a:custGeom>
            <a:avLst/>
            <a:gdLst>
              <a:gd name="connsiteX0" fmla="*/ 43502 w 653102"/>
              <a:gd name="connsiteY0" fmla="*/ 2697641 h 2697641"/>
              <a:gd name="connsiteX1" fmla="*/ 1938 w 653102"/>
              <a:gd name="connsiteY1" fmla="*/ 1076659 h 2697641"/>
              <a:gd name="connsiteX2" fmla="*/ 98920 w 653102"/>
              <a:gd name="connsiteY2" fmla="*/ 564041 h 2697641"/>
              <a:gd name="connsiteX3" fmla="*/ 320592 w 653102"/>
              <a:gd name="connsiteY3" fmla="*/ 189968 h 2697641"/>
              <a:gd name="connsiteX4" fmla="*/ 597683 w 653102"/>
              <a:gd name="connsiteY4" fmla="*/ 9859 h 2697641"/>
              <a:gd name="connsiteX5" fmla="*/ 597683 w 653102"/>
              <a:gd name="connsiteY5" fmla="*/ 23713 h 2697641"/>
              <a:gd name="connsiteX6" fmla="*/ 653102 w 653102"/>
              <a:gd name="connsiteY6" fmla="*/ 23713 h 2697641"/>
              <a:gd name="connsiteX7" fmla="*/ 653102 w 653102"/>
              <a:gd name="connsiteY7" fmla="*/ 23713 h 26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3102" h="2697641">
                <a:moveTo>
                  <a:pt x="43502" y="2697641"/>
                </a:moveTo>
                <a:cubicBezTo>
                  <a:pt x="18102" y="2064950"/>
                  <a:pt x="-7298" y="1432259"/>
                  <a:pt x="1938" y="1076659"/>
                </a:cubicBezTo>
                <a:cubicBezTo>
                  <a:pt x="11174" y="721059"/>
                  <a:pt x="45811" y="711823"/>
                  <a:pt x="98920" y="564041"/>
                </a:cubicBezTo>
                <a:cubicBezTo>
                  <a:pt x="152029" y="416259"/>
                  <a:pt x="237465" y="282332"/>
                  <a:pt x="320592" y="189968"/>
                </a:cubicBezTo>
                <a:cubicBezTo>
                  <a:pt x="403719" y="97604"/>
                  <a:pt x="551501" y="37568"/>
                  <a:pt x="597683" y="9859"/>
                </a:cubicBezTo>
                <a:cubicBezTo>
                  <a:pt x="643865" y="-17850"/>
                  <a:pt x="588447" y="21404"/>
                  <a:pt x="597683" y="23713"/>
                </a:cubicBezTo>
                <a:cubicBezTo>
                  <a:pt x="606919" y="26022"/>
                  <a:pt x="653102" y="23713"/>
                  <a:pt x="653102" y="23713"/>
                </a:cubicBezTo>
                <a:lnTo>
                  <a:pt x="653102" y="23713"/>
                </a:ln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1510145" y="1972733"/>
            <a:ext cx="2854037" cy="2065867"/>
          </a:xfrm>
          <a:custGeom>
            <a:avLst/>
            <a:gdLst>
              <a:gd name="connsiteX0" fmla="*/ 0 w 2854037"/>
              <a:gd name="connsiteY0" fmla="*/ 1540 h 2065867"/>
              <a:gd name="connsiteX1" fmla="*/ 193964 w 2854037"/>
              <a:gd name="connsiteY1" fmla="*/ 15394 h 2065867"/>
              <a:gd name="connsiteX2" fmla="*/ 429491 w 2854037"/>
              <a:gd name="connsiteY2" fmla="*/ 112376 h 2065867"/>
              <a:gd name="connsiteX3" fmla="*/ 789710 w 2854037"/>
              <a:gd name="connsiteY3" fmla="*/ 361758 h 2065867"/>
              <a:gd name="connsiteX4" fmla="*/ 2147455 w 2854037"/>
              <a:gd name="connsiteY4" fmla="*/ 1622522 h 2065867"/>
              <a:gd name="connsiteX5" fmla="*/ 2535382 w 2854037"/>
              <a:gd name="connsiteY5" fmla="*/ 1927322 h 2065867"/>
              <a:gd name="connsiteX6" fmla="*/ 2535382 w 2854037"/>
              <a:gd name="connsiteY6" fmla="*/ 1927322 h 2065867"/>
              <a:gd name="connsiteX7" fmla="*/ 2854037 w 2854037"/>
              <a:gd name="connsiteY7" fmla="*/ 2065867 h 2065867"/>
              <a:gd name="connsiteX8" fmla="*/ 2854037 w 2854037"/>
              <a:gd name="connsiteY8" fmla="*/ 2065867 h 206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037" h="2065867">
                <a:moveTo>
                  <a:pt x="0" y="1540"/>
                </a:moveTo>
                <a:cubicBezTo>
                  <a:pt x="61191" y="-770"/>
                  <a:pt x="122382" y="-3079"/>
                  <a:pt x="193964" y="15394"/>
                </a:cubicBezTo>
                <a:cubicBezTo>
                  <a:pt x="265546" y="33867"/>
                  <a:pt x="330200" y="54649"/>
                  <a:pt x="429491" y="112376"/>
                </a:cubicBezTo>
                <a:cubicBezTo>
                  <a:pt x="528782" y="170103"/>
                  <a:pt x="503383" y="110067"/>
                  <a:pt x="789710" y="361758"/>
                </a:cubicBezTo>
                <a:cubicBezTo>
                  <a:pt x="1076037" y="613449"/>
                  <a:pt x="1856510" y="1361595"/>
                  <a:pt x="2147455" y="1622522"/>
                </a:cubicBezTo>
                <a:cubicBezTo>
                  <a:pt x="2438400" y="1883449"/>
                  <a:pt x="2535382" y="1927322"/>
                  <a:pt x="2535382" y="1927322"/>
                </a:cubicBezTo>
                <a:lnTo>
                  <a:pt x="2535382" y="1927322"/>
                </a:lnTo>
                <a:lnTo>
                  <a:pt x="2854037" y="2065867"/>
                </a:lnTo>
                <a:lnTo>
                  <a:pt x="2854037" y="2065867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4378036" y="845127"/>
            <a:ext cx="969819" cy="3172691"/>
          </a:xfrm>
          <a:custGeom>
            <a:avLst/>
            <a:gdLst>
              <a:gd name="connsiteX0" fmla="*/ 0 w 969819"/>
              <a:gd name="connsiteY0" fmla="*/ 3172691 h 3172691"/>
              <a:gd name="connsiteX1" fmla="*/ 152400 w 969819"/>
              <a:gd name="connsiteY1" fmla="*/ 3172691 h 3172691"/>
              <a:gd name="connsiteX2" fmla="*/ 152400 w 969819"/>
              <a:gd name="connsiteY2" fmla="*/ 3172691 h 3172691"/>
              <a:gd name="connsiteX3" fmla="*/ 429491 w 969819"/>
              <a:gd name="connsiteY3" fmla="*/ 2743200 h 3172691"/>
              <a:gd name="connsiteX4" fmla="*/ 429491 w 969819"/>
              <a:gd name="connsiteY4" fmla="*/ 2743200 h 3172691"/>
              <a:gd name="connsiteX5" fmla="*/ 748146 w 969819"/>
              <a:gd name="connsiteY5" fmla="*/ 1648691 h 3172691"/>
              <a:gd name="connsiteX6" fmla="*/ 748146 w 969819"/>
              <a:gd name="connsiteY6" fmla="*/ 1648691 h 3172691"/>
              <a:gd name="connsiteX7" fmla="*/ 872837 w 969819"/>
              <a:gd name="connsiteY7" fmla="*/ 872837 h 3172691"/>
              <a:gd name="connsiteX8" fmla="*/ 969819 w 969819"/>
              <a:gd name="connsiteY8" fmla="*/ 0 h 3172691"/>
              <a:gd name="connsiteX9" fmla="*/ 969819 w 969819"/>
              <a:gd name="connsiteY9" fmla="*/ 0 h 317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9819" h="3172691">
                <a:moveTo>
                  <a:pt x="0" y="3172691"/>
                </a:moveTo>
                <a:lnTo>
                  <a:pt x="152400" y="3172691"/>
                </a:lnTo>
                <a:lnTo>
                  <a:pt x="152400" y="3172691"/>
                </a:lnTo>
                <a:lnTo>
                  <a:pt x="429491" y="2743200"/>
                </a:lnTo>
                <a:lnTo>
                  <a:pt x="429491" y="2743200"/>
                </a:lnTo>
                <a:lnTo>
                  <a:pt x="748146" y="1648691"/>
                </a:lnTo>
                <a:lnTo>
                  <a:pt x="748146" y="1648691"/>
                </a:lnTo>
                <a:cubicBezTo>
                  <a:pt x="768928" y="1519382"/>
                  <a:pt x="835892" y="1147619"/>
                  <a:pt x="872837" y="872837"/>
                </a:cubicBezTo>
                <a:cubicBezTo>
                  <a:pt x="909782" y="598055"/>
                  <a:pt x="969819" y="0"/>
                  <a:pt x="969819" y="0"/>
                </a:cubicBezTo>
                <a:lnTo>
                  <a:pt x="969819" y="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/>
          <p:cNvCxnSpPr/>
          <p:nvPr/>
        </p:nvCxnSpPr>
        <p:spPr>
          <a:xfrm>
            <a:off x="4419600" y="3581400"/>
            <a:ext cx="0" cy="41190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676400" y="2722418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a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114800" y="35153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b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206" y="62344"/>
            <a:ext cx="320472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Increasing function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5562600" y="46119"/>
            <a:ext cx="331212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Decreasing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function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10402" y="2041358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y=f(x)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368637" y="2193758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y=f(x)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458747" y="2193758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y=f(x)</a:t>
            </a:r>
            <a:endParaRPr lang="en-US" dirty="0"/>
          </a:p>
        </p:txBody>
      </p:sp>
      <p:sp>
        <p:nvSpPr>
          <p:cNvPr id="54" name="Action Button: Home 53">
            <a:hlinkClick r:id="" action="ppaction://hlinkshowjump?jump=firstslide" highlightClick="1"/>
          </p:cNvPr>
          <p:cNvSpPr/>
          <p:nvPr/>
        </p:nvSpPr>
        <p:spPr>
          <a:xfrm>
            <a:off x="3657600" y="6477000"/>
            <a:ext cx="1524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ction Button: Beginning 54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1295400" cy="381000"/>
          </a:xfrm>
          <a:prstGeom prst="actionButtonBeginning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ction Button: End 55">
            <a:hlinkClick r:id="" action="ppaction://hlinkshowjump?jump=nextslide" highlightClick="1"/>
          </p:cNvPr>
          <p:cNvSpPr/>
          <p:nvPr/>
        </p:nvSpPr>
        <p:spPr>
          <a:xfrm>
            <a:off x="7897091" y="6477000"/>
            <a:ext cx="1246909" cy="381000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-76200" y="1074211"/>
                <a:ext cx="3886200" cy="712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  <m:t>𝑑𝑦</m:t>
                        </m:r>
                      </m:num>
                      <m:den>
                        <m: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tan</a:t>
                </a:r>
                <a:r>
                  <a:rPr lang="el-GR" sz="2800" dirty="0" smtClean="0">
                    <a:latin typeface="Times New Roman"/>
                    <a:cs typeface="Times New Roman"/>
                  </a:rPr>
                  <a:t>α</a:t>
                </a:r>
                <a:r>
                  <a:rPr lang="en-US" sz="2800" dirty="0" smtClean="0">
                    <a:latin typeface="Times New Roman"/>
                    <a:cs typeface="Times New Roman"/>
                  </a:rPr>
                  <a:t> &lt;0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যেহেতু </a:t>
                </a:r>
                <a:r>
                  <a:rPr lang="el-GR" sz="2800" dirty="0" smtClean="0">
                    <a:latin typeface="Times New Roman"/>
                    <a:cs typeface="Times New Roman"/>
                  </a:rPr>
                  <a:t>α</a:t>
                </a:r>
                <a:r>
                  <a:rPr lang="bn-BD" sz="2800" dirty="0" smtClean="0">
                    <a:latin typeface="Times New Roman"/>
                    <a:cs typeface="Times New Roman"/>
                  </a:rPr>
                  <a:t>&lt;</a:t>
                </a:r>
                <a:r>
                  <a:rPr lang="en-US" sz="2800" dirty="0" smtClean="0">
                    <a:latin typeface="Times New Roman"/>
                    <a:cs typeface="Times New Roman"/>
                  </a:rPr>
                  <a:t>90</a:t>
                </a:r>
                <a:r>
                  <a:rPr lang="en-US" sz="2800" baseline="30000" dirty="0" smtClean="0">
                    <a:latin typeface="Times New Roman"/>
                    <a:cs typeface="Times New Roman"/>
                  </a:rPr>
                  <a:t>0</a:t>
                </a:r>
                <a:endParaRPr lang="bn-BD" sz="2800" baseline="30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1074211"/>
                <a:ext cx="3886200" cy="712887"/>
              </a:xfrm>
              <a:prstGeom prst="rect">
                <a:avLst/>
              </a:prstGeom>
              <a:blipFill rotWithShape="1">
                <a:blip r:embed="rId4"/>
                <a:stretch>
                  <a:fillRect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583382" y="1169044"/>
            <a:ext cx="2957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X&lt;a, x&gt;b  .:f(x)&gt;0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5944489" y="2651479"/>
            <a:ext cx="2957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a&lt;x&lt;b  .:f(x)&lt;0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590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94" grpId="0" animBg="1"/>
      <p:bldP spid="96" grpId="0" animBg="1"/>
      <p:bldP spid="97" grpId="0" animBg="1"/>
      <p:bldP spid="57" grpId="0"/>
      <p:bldP spid="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666497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" y="914400"/>
            <a:ext cx="8458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VIDEO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3657600" y="6477000"/>
            <a:ext cx="1524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eginning 8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1295400" cy="381000"/>
          </a:xfrm>
          <a:prstGeom prst="actionButtonBeginning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End 9">
            <a:hlinkClick r:id="" action="ppaction://hlinkshowjump?jump=nextslide" highlightClick="1"/>
          </p:cNvPr>
          <p:cNvSpPr/>
          <p:nvPr/>
        </p:nvSpPr>
        <p:spPr>
          <a:xfrm>
            <a:off x="7897091" y="6477000"/>
            <a:ext cx="1246909" cy="381000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47699" y="3620869"/>
            <a:ext cx="7872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5"/>
              </a:rPr>
              <a:t>https://</a:t>
            </a:r>
            <a:r>
              <a:rPr lang="en-US" sz="2800" dirty="0" smtClean="0">
                <a:hlinkClick r:id="rId5"/>
              </a:rPr>
              <a:t>www.youtube.com/watch?v=lpnCIZ5wUCc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887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449</Words>
  <Application>Microsoft Office PowerPoint</Application>
  <PresentationFormat>On-screen Show (4:3)</PresentationFormat>
  <Paragraphs>132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Karim</dc:creator>
  <cp:lastModifiedBy>Karim</cp:lastModifiedBy>
  <cp:revision>112</cp:revision>
  <dcterms:created xsi:type="dcterms:W3CDTF">2006-08-16T00:00:00Z</dcterms:created>
  <dcterms:modified xsi:type="dcterms:W3CDTF">2015-03-21T06:01:45Z</dcterms:modified>
</cp:coreProperties>
</file>