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92" r:id="rId2"/>
    <p:sldId id="284" r:id="rId3"/>
    <p:sldId id="285" r:id="rId4"/>
    <p:sldId id="264" r:id="rId5"/>
    <p:sldId id="283" r:id="rId6"/>
    <p:sldId id="266" r:id="rId7"/>
    <p:sldId id="267" r:id="rId8"/>
    <p:sldId id="265" r:id="rId9"/>
    <p:sldId id="256" r:id="rId10"/>
    <p:sldId id="277" r:id="rId11"/>
    <p:sldId id="270" r:id="rId12"/>
    <p:sldId id="288" r:id="rId13"/>
    <p:sldId id="291" r:id="rId14"/>
    <p:sldId id="289" r:id="rId15"/>
    <p:sldId id="279" r:id="rId16"/>
    <p:sldId id="286" r:id="rId17"/>
    <p:sldId id="271" r:id="rId18"/>
    <p:sldId id="278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785"/>
    <a:srgbClr val="9F12AA"/>
    <a:srgbClr val="9933FF"/>
    <a:srgbClr val="321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6911" autoAdjust="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B7E36-2477-426E-84B6-B096CB31BA0A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23431-008F-4482-9940-A6045B4F6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1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খাতা দেখার পর উত্তর মিলিয়ে নিতে বলা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34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১জন</a:t>
            </a:r>
            <a:r>
              <a:rPr lang="bn-BD" baseline="0" dirty="0" smtClean="0"/>
              <a:t> শিক্ষার্থীকে ১টি </a:t>
            </a:r>
            <a:r>
              <a:rPr lang="bn-IN" baseline="0" dirty="0" smtClean="0"/>
              <a:t> করে </a:t>
            </a:r>
            <a:r>
              <a:rPr lang="bn-BD" baseline="0" dirty="0" smtClean="0"/>
              <a:t>প্রশ্নের উত্তর বোর্ডে লিখতে বলা যেতে পারে। অন্যান্য শিক্ষার্থীদের সহায়তা করতে এবং খাতায় লিখতে বলা যেতে পারে।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09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শিক্ষার্থীদের সহায়তা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mtClean="0"/>
              <a:t>শিক্ষার্থীরা</a:t>
            </a:r>
            <a:r>
              <a:rPr lang="bn-BD" baseline="0" smtClean="0"/>
              <a:t> </a:t>
            </a:r>
            <a:r>
              <a:rPr lang="bn-BD" baseline="0" dirty="0" smtClean="0"/>
              <a:t>শব্দগুলো খাতায় লিখে নিতে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ছকটি বোডে লিখে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স্বাগতম, ক্লাসের প্রতি মনোযোগ আকর্ষণ</a:t>
            </a:r>
            <a:r>
              <a:rPr lang="en-US" baseline="0" dirty="0" smtClean="0"/>
              <a:t> </a:t>
            </a:r>
            <a:r>
              <a:rPr lang="bn-IN" baseline="0" dirty="0" smtClean="0"/>
              <a:t>এবং পাঠে আবহ সৃষ্টির জন্য চিত্রটি দেওয়া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mtClean="0"/>
              <a:t>কন্টেন্টটি </a:t>
            </a:r>
            <a:r>
              <a:rPr lang="bn-BD" dirty="0" smtClean="0"/>
              <a:t>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চার্জের উৎপত্তি</a:t>
            </a:r>
            <a:r>
              <a:rPr lang="en-US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en-US" baseline="0" dirty="0" smtClean="0"/>
              <a:t> </a:t>
            </a:r>
            <a:r>
              <a:rPr lang="bn-IN" baseline="0" dirty="0" smtClean="0"/>
              <a:t>এবং তাদের উত্তরের মাধ্যমে পাঠ ঘোষনা করা যেতে পারে।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সুইচ দিলে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ব্যাটরিী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চালিত খেলনা গাড়ি চলে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উত্তরঃ কারণ</a:t>
            </a:r>
            <a:r>
              <a:rPr lang="en-US" baseline="0" dirty="0" smtClean="0"/>
              <a:t> 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খেলনা </a:t>
            </a:r>
            <a:r>
              <a:rPr lang="bn-IN" sz="1200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গাড়ির</a:t>
            </a:r>
            <a:r>
              <a:rPr lang="bn-IN" sz="1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ব্যাটারীতে চার্জ</a:t>
            </a:r>
            <a:r>
              <a:rPr lang="bn-IN" sz="1200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আছে।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bn-IN" baseline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সুইচ দিলেও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খেলনা গাড়ি চলে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কেন?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baseline="0" dirty="0" smtClean="0"/>
              <a:t> 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খেলনা গাড়ির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ব্যাটারীর চার্জ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শেষ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bn-IN" baseline="0" dirty="0" smtClean="0"/>
              <a:t>আজেকর পাঠের প্রথম শিখনফলের উদেশ্যে চিত্রগুলি দেওয়া 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সৌরজগতের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গঠনের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সঙ্গে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পরমানুর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গঠনের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তুলনা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r>
              <a:rPr lang="bn-IN" baseline="0" dirty="0" smtClean="0"/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সূর্যকে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গ্রহ-উপগ্রহ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ঘুরছে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ঠিক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অনুরুপভাবে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নিউক্লিয়াসকে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ঘুরছে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আজেকর পাঠের প্রথম শিখনফলের উদেশ্যে এ চিত্রটিও দেওয়া হয়েছে</a:t>
            </a:r>
            <a:r>
              <a:rPr lang="en-US" baseline="0" dirty="0" smtClean="0"/>
              <a:t>। </a:t>
            </a:r>
            <a:r>
              <a:rPr lang="bn-IN" baseline="0" dirty="0" smtClean="0"/>
              <a:t>ইলেকট্রন, প্রোটন ও নিউক্লিয়াস নিয়ে </a:t>
            </a:r>
            <a:r>
              <a:rPr lang="en-US" baseline="0" dirty="0" err="1" smtClean="0"/>
              <a:t>পরমানু</a:t>
            </a:r>
            <a:r>
              <a:rPr lang="en-US" baseline="0" dirty="0" smtClean="0"/>
              <a:t> গ</a:t>
            </a:r>
            <a:r>
              <a:rPr lang="bn-IN" baseline="0" dirty="0" smtClean="0"/>
              <a:t>ঠিত, ইলেকট্রন নিউক্লিয়াসের চর্তুদিকে ঘুরে, ইলেকট্রন ঋনাত্বক ও প্রোটন ধনাত্বক এবং প্রোটন ও নিউট্রন নিয়ে নিউক্লিয়াস গঠিত তা ব্যাখ্যা করার পর প্রশ্নগুলির উত্তর খাতায় লিথতে বলা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baseline="0" dirty="0" smtClean="0"/>
              <a:t>আজেকর পাঠের ২য় শিখনফলের উদেশ্যে চিত্রটি দেওয়া হয়েছে</a:t>
            </a:r>
            <a:r>
              <a:rPr lang="en-US" baseline="0" dirty="0" smtClean="0"/>
              <a:t>।</a:t>
            </a:r>
            <a:r>
              <a:rPr lang="bn-IN" baseline="0" dirty="0" smtClean="0"/>
              <a:t> স্বাভাবিক অবস্থায় পরমানুতে সমান সংথ্যক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থাকে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 পরমানু আধান নিরপেক্ষ এবং প্রোটনের তুলনায় ইলেকট্রনের সংখ্যা কম বা বেশি হলে পরমানু চার্জিত হয়।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ইলেকট্রন অন্য পরমানুতে গেলে দাতা পরমানুটি ধনাত্বক চার্জে চার্জিত হবে এবং গ্রাহক পরমানুটি ঋনাত্ক চার্জে চার্জিত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বলপেন মাথায় ঘষে ছোট ছোট কাগজের টুকরার কাজে ধরে বিষয়টি ব্যাখ্যা করা যেতে পারে।</a:t>
            </a:r>
            <a:r>
              <a:rPr lang="bn-IN" dirty="0" smtClean="0"/>
              <a:t>বলপেন</a:t>
            </a:r>
            <a:r>
              <a:rPr lang="bn-IN" baseline="0" dirty="0" smtClean="0"/>
              <a:t> মাথায় ঘষলে বলপেন ইলেকট্রন গ্রহন করে ঋনাত্বক চার্জে চার্জিত হয় ফলে কাগজের টুকরাকে আকর্ষণ করে </a:t>
            </a:r>
            <a:r>
              <a:rPr lang="bn-BD" baseline="0" dirty="0" smtClean="0"/>
              <a:t>(আদ্র আবহাওয়ায় </a:t>
            </a:r>
            <a:r>
              <a:rPr lang="bn-IN" baseline="0" dirty="0" smtClean="0"/>
              <a:t>স্লাইডটি </a:t>
            </a:r>
            <a:r>
              <a:rPr lang="bn-BD" baseline="0" dirty="0" smtClean="0"/>
              <a:t>প্রদর্শণের মাধ্যমে বুঝানো যেতে পারে)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baseline="0" dirty="0" smtClean="0"/>
              <a:t>চিরুনি দুটিকে পশমি কাপড় দ্বারা ঘষলে উভয় চিরুনি ঋণাত্বক চার্জগ্রস্থ হয় ফলে উভয়কে কাছে ধরলে পরস্পর বিকষণ করে</a:t>
            </a:r>
            <a:r>
              <a:rPr lang="bn-BD" baseline="0" dirty="0" smtClean="0"/>
              <a:t>।</a:t>
            </a:r>
            <a:r>
              <a:rPr lang="bn-IN" baseline="0" dirty="0" smtClean="0"/>
              <a:t> আবার পশমি কাপড় ইলেকট্রন দিয়ে ধনাত্বক চার্জগ্রস্ত হয় বলে ঋণাত্বক চার্জে চার্জিত চিরুটিকে আকর্ষণ করে। </a:t>
            </a:r>
            <a:r>
              <a:rPr lang="bn-BD" baseline="0" dirty="0" smtClean="0"/>
              <a:t>(আদ্র আবহাওয়ায় প্রদর্শণের মাধ্যমে বুঝানো যেতে পারে)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PowerPoint_Presentation1.ppt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ফ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থেকে এই পাঠটি ভালভাবে পড়ে নেওয়া যেতে পারে।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743" y="4343400"/>
            <a:ext cx="6858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পূর্বে এই স্লাইডটি ডিলিট করে দেয়া যেতে 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F5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slide show-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তে যেতে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পারেন।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01782"/>
            <a:ext cx="4267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979003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Note Bar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 দেয়া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Notes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অনুসরণ করা যেতে পারে।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5646003"/>
            <a:ext cx="6858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কন্টেন্টটি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চেয়েও ভিন্ন আঙ্গিকে ভাল মানের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শ্রেণি উপযোগী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কন্টেন্ট তৈরি করে ক্লাসে প্রদর্শন করা যেতে পারে।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181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20800" y="2819400"/>
            <a:ext cx="2032000" cy="2209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1600200" y="40386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2099733" y="39624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lus 4"/>
          <p:cNvSpPr/>
          <p:nvPr/>
        </p:nvSpPr>
        <p:spPr>
          <a:xfrm>
            <a:off x="2514600" y="44196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lus 5"/>
          <p:cNvSpPr/>
          <p:nvPr/>
        </p:nvSpPr>
        <p:spPr>
          <a:xfrm>
            <a:off x="2650067" y="3810000"/>
            <a:ext cx="474133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lus 6"/>
          <p:cNvSpPr/>
          <p:nvPr/>
        </p:nvSpPr>
        <p:spPr>
          <a:xfrm>
            <a:off x="2607733" y="30480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lus 7"/>
          <p:cNvSpPr/>
          <p:nvPr/>
        </p:nvSpPr>
        <p:spPr>
          <a:xfrm>
            <a:off x="1930400" y="33528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inus 9"/>
          <p:cNvSpPr/>
          <p:nvPr/>
        </p:nvSpPr>
        <p:spPr>
          <a:xfrm>
            <a:off x="1752600" y="4495800"/>
            <a:ext cx="474133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Minus 10"/>
          <p:cNvSpPr/>
          <p:nvPr/>
        </p:nvSpPr>
        <p:spPr>
          <a:xfrm>
            <a:off x="2057400" y="4724400"/>
            <a:ext cx="474133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Minus 11"/>
          <p:cNvSpPr/>
          <p:nvPr/>
        </p:nvSpPr>
        <p:spPr>
          <a:xfrm>
            <a:off x="1998134" y="3048000"/>
            <a:ext cx="474133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Minus 13"/>
          <p:cNvSpPr/>
          <p:nvPr/>
        </p:nvSpPr>
        <p:spPr>
          <a:xfrm>
            <a:off x="2514600" y="4191000"/>
            <a:ext cx="40640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 rot="19663233">
            <a:off x="4456483" y="2050823"/>
            <a:ext cx="541867" cy="3594533"/>
            <a:chOff x="5372100" y="1066800"/>
            <a:chExt cx="914400" cy="4648200"/>
          </a:xfrm>
        </p:grpSpPr>
        <p:grpSp>
          <p:nvGrpSpPr>
            <p:cNvPr id="24" name="Group 23"/>
            <p:cNvGrpSpPr/>
            <p:nvPr/>
          </p:nvGrpSpPr>
          <p:grpSpPr>
            <a:xfrm>
              <a:off x="5372100" y="1066800"/>
              <a:ext cx="914400" cy="4648200"/>
              <a:chOff x="5372100" y="1066800"/>
              <a:chExt cx="914400" cy="46482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372100" y="1066800"/>
                <a:ext cx="914400" cy="4648200"/>
                <a:chOff x="5372100" y="1066800"/>
                <a:chExt cx="914400" cy="464820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72100" y="1066800"/>
                  <a:ext cx="914400" cy="46482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Plus 15"/>
                <p:cNvSpPr/>
                <p:nvPr/>
              </p:nvSpPr>
              <p:spPr>
                <a:xfrm>
                  <a:off x="5753100" y="12954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Plus 17"/>
                <p:cNvSpPr/>
                <p:nvPr/>
              </p:nvSpPr>
              <p:spPr>
                <a:xfrm>
                  <a:off x="5753100" y="20574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Plus 19"/>
                <p:cNvSpPr/>
                <p:nvPr/>
              </p:nvSpPr>
              <p:spPr>
                <a:xfrm>
                  <a:off x="5633772" y="3750804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Plus 20"/>
                <p:cNvSpPr/>
                <p:nvPr/>
              </p:nvSpPr>
              <p:spPr>
                <a:xfrm>
                  <a:off x="5676900" y="44958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Plus 21"/>
                <p:cNvSpPr/>
                <p:nvPr/>
              </p:nvSpPr>
              <p:spPr>
                <a:xfrm>
                  <a:off x="5676900" y="51816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9" name="Plus 18"/>
              <p:cNvSpPr/>
              <p:nvPr/>
            </p:nvSpPr>
            <p:spPr>
              <a:xfrm>
                <a:off x="5753100" y="2819400"/>
                <a:ext cx="304800" cy="533400"/>
              </a:xfrm>
              <a:prstGeom prst="mathPlus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Minus 24"/>
            <p:cNvSpPr/>
            <p:nvPr/>
          </p:nvSpPr>
          <p:spPr>
            <a:xfrm>
              <a:off x="5676900" y="190500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Minus 25"/>
            <p:cNvSpPr/>
            <p:nvPr/>
          </p:nvSpPr>
          <p:spPr>
            <a:xfrm>
              <a:off x="5753100" y="114300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Minus 26"/>
            <p:cNvSpPr/>
            <p:nvPr/>
          </p:nvSpPr>
          <p:spPr>
            <a:xfrm>
              <a:off x="5676900" y="266700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Minus 27"/>
            <p:cNvSpPr/>
            <p:nvPr/>
          </p:nvSpPr>
          <p:spPr>
            <a:xfrm>
              <a:off x="5559013" y="354015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Minus 28"/>
            <p:cNvSpPr/>
            <p:nvPr/>
          </p:nvSpPr>
          <p:spPr>
            <a:xfrm>
              <a:off x="5610746" y="4346879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Minus 29"/>
            <p:cNvSpPr/>
            <p:nvPr/>
          </p:nvSpPr>
          <p:spPr>
            <a:xfrm>
              <a:off x="5676900" y="502920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Minus 8"/>
          <p:cNvSpPr/>
          <p:nvPr/>
        </p:nvSpPr>
        <p:spPr>
          <a:xfrm>
            <a:off x="1600200" y="3657600"/>
            <a:ext cx="338667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1456267" y="4953000"/>
            <a:ext cx="1422400" cy="1143000"/>
            <a:chOff x="1638300" y="4876800"/>
            <a:chExt cx="1600200" cy="1143000"/>
          </a:xfrm>
        </p:grpSpPr>
        <p:sp>
          <p:nvSpPr>
            <p:cNvPr id="32" name="Rectangle 31"/>
            <p:cNvSpPr/>
            <p:nvPr/>
          </p:nvSpPr>
          <p:spPr>
            <a:xfrm>
              <a:off x="1638300" y="5486400"/>
              <a:ext cx="1600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পশমী কাপড়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2248694" y="5180806"/>
              <a:ext cx="6096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3623733" y="4572000"/>
            <a:ext cx="1422400" cy="1371600"/>
            <a:chOff x="3619500" y="4648200"/>
            <a:chExt cx="1600200" cy="1371600"/>
          </a:xfrm>
        </p:grpSpPr>
        <p:sp>
          <p:nvSpPr>
            <p:cNvPr id="47" name="Rectangle 46"/>
            <p:cNvSpPr/>
            <p:nvPr/>
          </p:nvSpPr>
          <p:spPr>
            <a:xfrm>
              <a:off x="3619500" y="5486400"/>
              <a:ext cx="1600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প্লাষ্টিক দন্ড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 flipH="1" flipV="1">
              <a:off x="4248150" y="4819650"/>
              <a:ext cx="838200" cy="4953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Minus 12"/>
          <p:cNvSpPr/>
          <p:nvPr/>
        </p:nvSpPr>
        <p:spPr>
          <a:xfrm>
            <a:off x="2675467" y="3581400"/>
            <a:ext cx="4064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Plus 49"/>
          <p:cNvSpPr/>
          <p:nvPr/>
        </p:nvSpPr>
        <p:spPr>
          <a:xfrm>
            <a:off x="5477933" y="2057400"/>
            <a:ext cx="5418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333067" y="2514600"/>
            <a:ext cx="1422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333067" y="1981200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Minus 52"/>
          <p:cNvSpPr/>
          <p:nvPr/>
        </p:nvSpPr>
        <p:spPr>
          <a:xfrm>
            <a:off x="5545667" y="2667000"/>
            <a:ext cx="474133" cy="228600"/>
          </a:xfrm>
          <a:prstGeom prst="mathMinus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087533" y="2284412"/>
            <a:ext cx="54186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087533" y="2743200"/>
            <a:ext cx="54186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019800" y="4038600"/>
            <a:ext cx="2396066" cy="1752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ঘর্ষণের ফলে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পশমী কাপড় থেকে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 প্লাষ্টিক দন্ডে চলে যায়।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711200" y="2133600"/>
            <a:ext cx="2489200" cy="685800"/>
            <a:chOff x="800100" y="1371600"/>
            <a:chExt cx="2800350" cy="1066800"/>
          </a:xfrm>
        </p:grpSpPr>
        <p:sp>
          <p:nvSpPr>
            <p:cNvPr id="62" name="Rectangle 61"/>
            <p:cNvSpPr/>
            <p:nvPr/>
          </p:nvSpPr>
          <p:spPr>
            <a:xfrm>
              <a:off x="800100" y="1371600"/>
              <a:ext cx="280035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ইলেকট্রন দিয়ে ধনাত্বক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5" name="Straight Arrow Connector 64"/>
            <p:cNvCxnSpPr>
              <a:stCxn id="62" idx="2"/>
            </p:cNvCxnSpPr>
            <p:nvPr/>
          </p:nvCxnSpPr>
          <p:spPr>
            <a:xfrm rot="16200000" flipH="1">
              <a:off x="1995487" y="2109788"/>
              <a:ext cx="533400" cy="1238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4842933" y="3048000"/>
            <a:ext cx="3386667" cy="533400"/>
            <a:chOff x="5219700" y="2514600"/>
            <a:chExt cx="3352800" cy="533400"/>
          </a:xfrm>
        </p:grpSpPr>
        <p:sp>
          <p:nvSpPr>
            <p:cNvPr id="63" name="Rectangle 62"/>
            <p:cNvSpPr/>
            <p:nvPr/>
          </p:nvSpPr>
          <p:spPr>
            <a:xfrm>
              <a:off x="5981700" y="2514600"/>
              <a:ext cx="2590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ইলেকট্রন নিয়ে ঋনাত্বক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2" name="Straight Arrow Connector 71"/>
            <p:cNvCxnSpPr>
              <a:stCxn id="63" idx="1"/>
            </p:cNvCxnSpPr>
            <p:nvPr/>
          </p:nvCxnSpPr>
          <p:spPr>
            <a:xfrm rot="10800000" flipV="1">
              <a:off x="5219700" y="2781300"/>
              <a:ext cx="762000" cy="381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Down Arrow Callout 68"/>
          <p:cNvSpPr/>
          <p:nvPr/>
        </p:nvSpPr>
        <p:spPr>
          <a:xfrm>
            <a:off x="1591733" y="533400"/>
            <a:ext cx="5486400" cy="7620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ঘর্ষণে ইলেকট্রনের প্রভাব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5 -0.04926 C -0.13607 -0.04256 -0.12928 0.01596 -0.11046 0.08164 C -0.09102 0.14732 -0.06603 0.19449 -0.05631 0.18802 C -0.04551 0.18085 -0.05091 0.12095 -0.07019 0.05573 C -0.08979 -0.00948 -0.11462 -0.05689 -0.1245 -0.04926 Z " pathEditMode="relative" rAng="-1408220" ptsTypes="fffff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118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4 0.00093 L 0.07778 -0.0212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5 -0.04926 L -0.05292 -0.105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28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-0.0222 L 0.14357 -0.067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1200" y="2133600"/>
            <a:ext cx="2895600" cy="1905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১টি চিরুনি সুতায় বেধে </a:t>
            </a:r>
            <a:r>
              <a:rPr lang="bn-IN" sz="2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ঝুলিয়ে </a:t>
            </a:r>
            <a:r>
              <a:rPr lang="bn-BD" sz="2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পশমী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 দিয়ে ঘর্ষণ কর।  ২য় চিরুনিটিও পশমী কাপড় দিয়ে ঘষে ১ম চিরুনীর কাছে ধর। এবার পশমী কাপড় ১ম চিরুনির কাছে ধর এবং নিচের ছকটি পুরণ কর।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4572000"/>
          <a:ext cx="7696200" cy="1545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925"/>
                <a:gridCol w="1998516"/>
                <a:gridCol w="2161848"/>
                <a:gridCol w="198891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ঝুলানো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হাতে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 ঘটছে?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চার্জের</a:t>
                      </a:r>
                      <a:r>
                        <a:rPr lang="bn-BD" sz="24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ধর্ম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/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85800" y="914400"/>
            <a:ext cx="2980267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ার্জের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1524000"/>
            <a:ext cx="4605867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 উপকরণ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 চিরুনি, পশমী কাপড়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78667" y="304800"/>
            <a:ext cx="2980267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01371" y="990600"/>
            <a:ext cx="135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১৫ মিনিটি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38200" y="2264562"/>
            <a:ext cx="2061707" cy="1774038"/>
            <a:chOff x="1062493" y="2264562"/>
            <a:chExt cx="2370813" cy="1947876"/>
          </a:xfrm>
        </p:grpSpPr>
        <p:pic>
          <p:nvPicPr>
            <p:cNvPr id="23" name="Picture 22" descr="violet-comb-2503413.jpg"/>
            <p:cNvPicPr>
              <a:picLocks noChangeAspect="1"/>
            </p:cNvPicPr>
            <p:nvPr/>
          </p:nvPicPr>
          <p:blipFill>
            <a:blip r:embed="rId3" cstate="print"/>
            <a:srcRect l="6923" t="14472" r="6923" b="20742"/>
            <a:stretch>
              <a:fillRect/>
            </a:stretch>
          </p:blipFill>
          <p:spPr>
            <a:xfrm rot="767110">
              <a:off x="1071106" y="2264562"/>
              <a:ext cx="2362200" cy="914400"/>
            </a:xfrm>
            <a:prstGeom prst="rect">
              <a:avLst/>
            </a:prstGeom>
          </p:spPr>
        </p:pic>
        <p:pic>
          <p:nvPicPr>
            <p:cNvPr id="25" name="Picture 24" descr="violet-comb-2503413.jpg"/>
            <p:cNvPicPr>
              <a:picLocks noChangeAspect="1"/>
            </p:cNvPicPr>
            <p:nvPr/>
          </p:nvPicPr>
          <p:blipFill>
            <a:blip r:embed="rId3" cstate="print"/>
            <a:srcRect l="6923" t="14472" r="6923" b="20742"/>
            <a:stretch>
              <a:fillRect/>
            </a:stretch>
          </p:blipFill>
          <p:spPr>
            <a:xfrm rot="767110">
              <a:off x="1062493" y="3298038"/>
              <a:ext cx="2362200" cy="914400"/>
            </a:xfrm>
            <a:prstGeom prst="rect">
              <a:avLst/>
            </a:prstGeom>
          </p:spPr>
        </p:pic>
      </p:grpSp>
      <p:pic>
        <p:nvPicPr>
          <p:cNvPr id="26" name="Picture 25" descr="white-wool-cloth-29136979.jpg"/>
          <p:cNvPicPr>
            <a:picLocks noChangeAspect="1"/>
          </p:cNvPicPr>
          <p:nvPr/>
        </p:nvPicPr>
        <p:blipFill>
          <a:blip r:embed="rId4"/>
          <a:srcRect l="45833" t="28492" b="19436"/>
          <a:stretch>
            <a:fillRect/>
          </a:stretch>
        </p:blipFill>
        <p:spPr>
          <a:xfrm>
            <a:off x="3276600" y="2286000"/>
            <a:ext cx="1905000" cy="16764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1" animBg="1"/>
      <p:bldP spid="14" grpId="0" animBg="1"/>
      <p:bldP spid="15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37546"/>
              </p:ext>
            </p:extLst>
          </p:nvPr>
        </p:nvGraphicFramePr>
        <p:xfrm>
          <a:off x="762000" y="3498668"/>
          <a:ext cx="7543799" cy="1606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292"/>
                <a:gridCol w="1958941"/>
                <a:gridCol w="2119040"/>
                <a:gridCol w="194952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ঝুলানো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হাতে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 ঘটেছে?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চার্জের</a:t>
                      </a:r>
                      <a:r>
                        <a:rPr lang="bn-BD" sz="2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ধর্ম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/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800600" y="4114800"/>
            <a:ext cx="10837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বিকর্ষণ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4648200"/>
            <a:ext cx="10837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1067" y="4114800"/>
            <a:ext cx="10837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সমচার্জ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5467" y="4648200"/>
            <a:ext cx="17441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বিপরীত চার্জ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038600"/>
            <a:ext cx="99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চিরুনি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4114800"/>
            <a:ext cx="15155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চিরুনি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4648200"/>
            <a:ext cx="10583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চিরুনি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4648200"/>
            <a:ext cx="18965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পশমী কাপড়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1447800"/>
            <a:ext cx="36576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ছকটি মিলিয়ে নাও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4800600"/>
            <a:ext cx="72390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চিরুনি এবং পশমী কাপড় পরস্পরকে আকর্ষণ করছে কেন?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514600"/>
            <a:ext cx="72390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উভয় চিরুনি পশমী কাপড় দ্বারা ঘষে কাছে ধরলে বিকর্ষণ করছে কেন?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4800"/>
            <a:ext cx="32004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096000" y="381000"/>
            <a:ext cx="236220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৪মিনিট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309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25146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প্রেটন</a:t>
            </a:r>
            <a:endParaRPr lang="en-US" sz="2000" dirty="0"/>
          </a:p>
        </p:txBody>
      </p:sp>
      <p:sp>
        <p:nvSpPr>
          <p:cNvPr id="65" name="Oval 64"/>
          <p:cNvSpPr/>
          <p:nvPr/>
        </p:nvSpPr>
        <p:spPr>
          <a:xfrm>
            <a:off x="67818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ধনাত্বক আধানের ধারক কোনটি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8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815237" y="24027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229601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ইলেকট্রন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নিউট্রন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25908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পজিট্রন  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1" y="3352800"/>
            <a:ext cx="6781803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স্বাভাবিক অবস্থায় পদার্থের পরমানুতে-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ইলেকট্রন ও নিউট্রন সমান থাকে।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 ও প্রোটন সমান থাকে।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প্রোটন ও নিউট্রন সমান থাকে ।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4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1" y="5105402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81800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382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ii,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886201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5562601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8482236" y="57555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Callout 15"/>
          <p:cNvSpPr/>
          <p:nvPr/>
        </p:nvSpPr>
        <p:spPr>
          <a:xfrm>
            <a:off x="2971800" y="762000"/>
            <a:ext cx="2819400" cy="99060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</a:t>
            </a:r>
            <a:r>
              <a:rPr lang="bn-IN" sz="4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9800" y="2286000"/>
            <a:ext cx="4800600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আধান বা চার্জ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33600" y="5029200"/>
            <a:ext cx="4876800" cy="762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পরমানু চার্জ নিরপেক্ষ কেন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09800" y="3657600"/>
            <a:ext cx="48006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আধান কত প্রকার ও কি কি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52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250613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1333" y="5181600"/>
            <a:ext cx="2294467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09800" y="3200400"/>
            <a:ext cx="22860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ইলেকট্রন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105400" y="3200400"/>
            <a:ext cx="23622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প্রোটন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209800" y="4191000"/>
            <a:ext cx="2277533" cy="762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ধনা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ত্ম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চার্জ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139267" y="2209800"/>
            <a:ext cx="2328333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চার্জ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113867" y="4191000"/>
            <a:ext cx="2353733" cy="762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ঋণা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ত্ম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চার্জ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286000" y="2209800"/>
            <a:ext cx="2218267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পরমা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ণু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5105400" y="5181600"/>
            <a:ext cx="23622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চার্জ নিরপেক্ষ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42"/>
          <p:cNvGrpSpPr/>
          <p:nvPr/>
        </p:nvGrpSpPr>
        <p:grpSpPr>
          <a:xfrm>
            <a:off x="304800" y="381000"/>
            <a:ext cx="8534400" cy="5410200"/>
            <a:chOff x="0" y="381000"/>
            <a:chExt cx="10096499" cy="5638800"/>
          </a:xfrm>
        </p:grpSpPr>
        <p:grpSp>
          <p:nvGrpSpPr>
            <p:cNvPr id="20" name="Group 46"/>
            <p:cNvGrpSpPr/>
            <p:nvPr/>
          </p:nvGrpSpPr>
          <p:grpSpPr>
            <a:xfrm>
              <a:off x="0" y="381000"/>
              <a:ext cx="10096499" cy="5638800"/>
              <a:chOff x="0" y="381000"/>
              <a:chExt cx="10096499" cy="5638800"/>
            </a:xfrm>
          </p:grpSpPr>
          <p:grpSp>
            <p:nvGrpSpPr>
              <p:cNvPr id="26" name="Group 43"/>
              <p:cNvGrpSpPr/>
              <p:nvPr/>
            </p:nvGrpSpPr>
            <p:grpSpPr>
              <a:xfrm>
                <a:off x="0" y="381000"/>
                <a:ext cx="10096499" cy="5638800"/>
                <a:chOff x="0" y="381000"/>
                <a:chExt cx="10096499" cy="5638800"/>
              </a:xfrm>
            </p:grpSpPr>
            <p:grpSp>
              <p:nvGrpSpPr>
                <p:cNvPr id="28" name="Group 4"/>
                <p:cNvGrpSpPr/>
                <p:nvPr/>
              </p:nvGrpSpPr>
              <p:grpSpPr>
                <a:xfrm>
                  <a:off x="0" y="381000"/>
                  <a:ext cx="10096499" cy="4648200"/>
                  <a:chOff x="677779" y="325056"/>
                  <a:chExt cx="6298011" cy="3713544"/>
                </a:xfrm>
                <a:solidFill>
                  <a:srgbClr val="0070C0"/>
                </a:solidFill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1271930" y="1447800"/>
                    <a:ext cx="5228539" cy="259080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Isosceles Triangle 30"/>
                  <p:cNvSpPr/>
                  <p:nvPr/>
                </p:nvSpPr>
                <p:spPr>
                  <a:xfrm>
                    <a:off x="677779" y="325056"/>
                    <a:ext cx="6298011" cy="1157468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Cube 28"/>
                <p:cNvSpPr/>
                <p:nvPr/>
              </p:nvSpPr>
              <p:spPr>
                <a:xfrm>
                  <a:off x="723900" y="5029200"/>
                  <a:ext cx="8610600" cy="990600"/>
                </a:xfrm>
                <a:prstGeom prst="cube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3467099" y="1136914"/>
                <a:ext cx="3047999" cy="673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1826983" y="2922431"/>
              <a:ext cx="1250044" cy="13166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07202" y="2843011"/>
              <a:ext cx="1682749" cy="21861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07942" y="2922431"/>
              <a:ext cx="1250043" cy="13166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21507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30133" y="2743200"/>
          <a:ext cx="14224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133" y="2743200"/>
                        <a:ext cx="1422400" cy="20574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1185334" y="5191780"/>
            <a:ext cx="6620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smtClean="0">
                <a:latin typeface="NikoshBAN" pitchFamily="2" charset="0"/>
                <a:cs typeface="NikoshBAN" pitchFamily="2" charset="0"/>
              </a:rPr>
              <a:t>ভিডিওটির অনুরূপ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পরীক্ষা করে পর্যবেক্ষণ খাতায় ছক আকারে লিখ।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88267" y="2057401"/>
            <a:ext cx="2573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ornado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381000"/>
            <a:ext cx="8331200" cy="61722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828801" y="533400"/>
            <a:ext cx="58674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 কোনো প্রশ্ন ? 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1000" y="5334000"/>
            <a:ext cx="28448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862049"/>
              </p:ext>
            </p:extLst>
          </p:nvPr>
        </p:nvGraphicFramePr>
        <p:xfrm>
          <a:off x="76200" y="152400"/>
          <a:ext cx="90678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Presentation" r:id="rId4" imgW="3689782" imgH="2766134" progId="PowerPoint.Show.12">
                  <p:embed/>
                </p:oleObj>
              </mc:Choice>
              <mc:Fallback>
                <p:oleObj name="Presentation" r:id="rId4" imgW="3689782" imgH="276613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152400"/>
                        <a:ext cx="9067800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4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tatik-elektrik-çarpması-nasıl-önlen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8533" y="990600"/>
            <a:ext cx="663786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3149600" y="762000"/>
            <a:ext cx="2641600" cy="9906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0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667" y="762000"/>
            <a:ext cx="16256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575734" y="3276600"/>
            <a:ext cx="3920066" cy="304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মোজাফফর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উথরাইল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সিদ্দিকীয়া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mozafforict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42@gmail.com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Mob.-01718936920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76800" y="3352800"/>
            <a:ext cx="3691467" cy="297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সপ্তম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দশম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১-২</a:t>
            </a:r>
          </a:p>
        </p:txBody>
      </p:sp>
      <p:pic>
        <p:nvPicPr>
          <p:cNvPr id="18" name="Picture 17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067" y="457201"/>
            <a:ext cx="1989667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ch-light-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71600"/>
            <a:ext cx="3048000" cy="3429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plastic-metal_torch_light_selling_well_in_Africa_market.jpg"/>
          <p:cNvPicPr>
            <a:picLocks noChangeAspect="1"/>
          </p:cNvPicPr>
          <p:nvPr/>
        </p:nvPicPr>
        <p:blipFill>
          <a:blip r:embed="rId4" cstate="print"/>
          <a:srcRect l="20988" r="21728"/>
          <a:stretch>
            <a:fillRect/>
          </a:stretch>
        </p:blipFill>
        <p:spPr>
          <a:xfrm>
            <a:off x="5029201" y="1371600"/>
            <a:ext cx="2971800" cy="3429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914400" y="5257800"/>
            <a:ext cx="3124200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সুইচ দিলে টর্চলাইট জ্বলে কেন?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5257800"/>
            <a:ext cx="36576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সুইচ দিলেও টর্চলাইট জ্বলে না কেন?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2540000" y="381000"/>
            <a:ext cx="4038600" cy="7620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দুটি লক্ষ 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tatic-hair-300x263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3067" y="762000"/>
            <a:ext cx="6366933" cy="4953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2" name="Rectangle 21"/>
          <p:cNvSpPr/>
          <p:nvPr/>
        </p:nvSpPr>
        <p:spPr>
          <a:xfrm>
            <a:off x="1295400" y="2667000"/>
            <a:ext cx="6553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আধান বা চার্জের উৎপত্তি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05000" y="2133600"/>
            <a:ext cx="5596467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গঠন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71136" y="3124200"/>
            <a:ext cx="5596464" cy="6858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ার্জ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62669" y="4267200"/>
            <a:ext cx="5681132" cy="609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চার্জের প্রকৃতি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করেত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62667" y="5334000"/>
            <a:ext cx="5757333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চার্জের ধর্ম প্রদর্শন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1" y="1143000"/>
            <a:ext cx="37338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6600" y="258095"/>
            <a:ext cx="2209800" cy="5321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49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219200"/>
            <a:ext cx="3725333" cy="3810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Down Arrow Callout 4"/>
          <p:cNvSpPr/>
          <p:nvPr/>
        </p:nvSpPr>
        <p:spPr>
          <a:xfrm>
            <a:off x="643467" y="381000"/>
            <a:ext cx="3251200" cy="685800"/>
          </a:xfrm>
          <a:prstGeom prst="downArrowCallou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257800"/>
            <a:ext cx="3657599" cy="838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গ্রহ-উপগ্রহ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ঘুরছে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5257800"/>
            <a:ext cx="3793067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প্রোটন-নিউট্রন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নিউক্লিয়াসকে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ঘুরছে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5113867" y="381000"/>
            <a:ext cx="3251200" cy="685800"/>
          </a:xfrm>
          <a:prstGeom prst="downArrowCallou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atom_animat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934" y="1219200"/>
            <a:ext cx="3733800" cy="37338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5" name="Group 24"/>
          <p:cNvGrpSpPr/>
          <p:nvPr/>
        </p:nvGrpSpPr>
        <p:grpSpPr>
          <a:xfrm>
            <a:off x="2404533" y="1447800"/>
            <a:ext cx="1151467" cy="1295400"/>
            <a:chOff x="2705100" y="1447800"/>
            <a:chExt cx="1295400" cy="1295400"/>
          </a:xfrm>
        </p:grpSpPr>
        <p:sp>
          <p:nvSpPr>
            <p:cNvPr id="13" name="Rectangle 12"/>
            <p:cNvSpPr/>
            <p:nvPr/>
          </p:nvSpPr>
          <p:spPr>
            <a:xfrm>
              <a:off x="3086100" y="1447800"/>
              <a:ext cx="9144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সূর্য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2552700" y="1905000"/>
              <a:ext cx="990600" cy="6858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739466" y="1600200"/>
            <a:ext cx="1490134" cy="1295400"/>
            <a:chOff x="2705100" y="1447800"/>
            <a:chExt cx="1295401" cy="1295400"/>
          </a:xfrm>
        </p:grpSpPr>
        <p:sp>
          <p:nvSpPr>
            <p:cNvPr id="27" name="Rectangle 26"/>
            <p:cNvSpPr/>
            <p:nvPr/>
          </p:nvSpPr>
          <p:spPr>
            <a:xfrm>
              <a:off x="2763983" y="1447800"/>
              <a:ext cx="1236518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2552700" y="1905000"/>
              <a:ext cx="990600" cy="6858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7558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990600" y="914400"/>
            <a:ext cx="7391400" cy="3200400"/>
            <a:chOff x="952500" y="1447800"/>
            <a:chExt cx="8686800" cy="4191000"/>
          </a:xfrm>
        </p:grpSpPr>
        <p:grpSp>
          <p:nvGrpSpPr>
            <p:cNvPr id="47" name="Group 46"/>
            <p:cNvGrpSpPr/>
            <p:nvPr/>
          </p:nvGrpSpPr>
          <p:grpSpPr>
            <a:xfrm>
              <a:off x="952500" y="1447800"/>
              <a:ext cx="8686800" cy="4191000"/>
              <a:chOff x="2171700" y="1295400"/>
              <a:chExt cx="6248400" cy="434340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171700" y="1295400"/>
                <a:ext cx="6248400" cy="4343400"/>
                <a:chOff x="2171700" y="1295400"/>
                <a:chExt cx="6248400" cy="4343400"/>
              </a:xfrm>
            </p:grpSpPr>
            <p:pic>
              <p:nvPicPr>
                <p:cNvPr id="5" name="Picture 4" descr="index.jp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71700" y="1295400"/>
                  <a:ext cx="6248400" cy="4343400"/>
                </a:xfrm>
                <a:prstGeom prst="rect">
                  <a:avLst/>
                </a:prstGeom>
              </p:spPr>
            </p:pic>
            <p:sp>
              <p:nvSpPr>
                <p:cNvPr id="41" name="Rectangle 40"/>
                <p:cNvSpPr/>
                <p:nvPr/>
              </p:nvSpPr>
              <p:spPr>
                <a:xfrm>
                  <a:off x="6362700" y="2971800"/>
                  <a:ext cx="121920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515100" y="3657600"/>
                  <a:ext cx="12954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6591300" y="4953000"/>
                  <a:ext cx="12192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2324100" y="3352800"/>
                <a:ext cx="12192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4381500" y="3048000"/>
              <a:ext cx="12192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87867" y="3352800"/>
            <a:ext cx="2912533" cy="762000"/>
            <a:chOff x="342900" y="3810000"/>
            <a:chExt cx="3276600" cy="7620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3009900" y="3810000"/>
              <a:ext cx="609600" cy="419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42900" y="4038600"/>
              <a:ext cx="2828925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ইলেকট্রন আবর্তনের কক্ষপথ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775201" y="1981200"/>
            <a:ext cx="3759199" cy="457200"/>
            <a:chOff x="5372100" y="2971800"/>
            <a:chExt cx="4229098" cy="457200"/>
          </a:xfrm>
        </p:grpSpPr>
        <p:cxnSp>
          <p:nvCxnSpPr>
            <p:cNvPr id="17" name="Straight Arrow Connector 16"/>
            <p:cNvCxnSpPr/>
            <p:nvPr/>
          </p:nvCxnSpPr>
          <p:spPr>
            <a:xfrm rot="10800000" flipV="1">
              <a:off x="5372100" y="3276600"/>
              <a:ext cx="1752600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7048498" y="2971800"/>
              <a:ext cx="25527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প্রোটন- ধনা</a:t>
              </a:r>
              <a:r>
                <a:rPr lang="bn-IN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ত্ম</a:t>
              </a:r>
              <a:r>
                <a:rPr lang="bn-BD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 আধানযুক্ত</a:t>
              </a:r>
              <a:endPara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775200" y="2514600"/>
            <a:ext cx="3589867" cy="457200"/>
            <a:chOff x="5372100" y="3581400"/>
            <a:chExt cx="4038600" cy="457200"/>
          </a:xfrm>
        </p:grpSpPr>
        <p:sp>
          <p:nvSpPr>
            <p:cNvPr id="11" name="Rectangle 10"/>
            <p:cNvSpPr/>
            <p:nvPr/>
          </p:nvSpPr>
          <p:spPr>
            <a:xfrm>
              <a:off x="6972300" y="3581400"/>
              <a:ext cx="2438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নিউট্রন- আধান নিরপেক্ষ</a:t>
              </a:r>
              <a:endPara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>
              <a:off x="5372100" y="3761096"/>
              <a:ext cx="1600200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953000" y="3429000"/>
            <a:ext cx="3640667" cy="457200"/>
            <a:chOff x="5664200" y="5029200"/>
            <a:chExt cx="3868209" cy="457200"/>
          </a:xfrm>
        </p:grpSpPr>
        <p:sp>
          <p:nvSpPr>
            <p:cNvPr id="12" name="Rectangle 11"/>
            <p:cNvSpPr/>
            <p:nvPr/>
          </p:nvSpPr>
          <p:spPr>
            <a:xfrm>
              <a:off x="6212946" y="5029200"/>
              <a:ext cx="3319463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ইলেকট্রন- ঋণা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ত্ম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 আধানযুক্ত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>
              <a:off x="5664200" y="5091752"/>
              <a:ext cx="850901" cy="1524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Down Arrow Callout 39"/>
          <p:cNvSpPr/>
          <p:nvPr/>
        </p:nvSpPr>
        <p:spPr>
          <a:xfrm>
            <a:off x="2878667" y="228600"/>
            <a:ext cx="3251200" cy="685800"/>
          </a:xfrm>
          <a:prstGeom prst="downArrowCallou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28601" y="2286000"/>
            <a:ext cx="3666065" cy="457200"/>
            <a:chOff x="257176" y="3581400"/>
            <a:chExt cx="4124323" cy="457200"/>
          </a:xfrm>
        </p:grpSpPr>
        <p:cxnSp>
          <p:nvCxnSpPr>
            <p:cNvPr id="31" name="Straight Arrow Connector 30"/>
            <p:cNvCxnSpPr>
              <a:stCxn id="10" idx="3"/>
            </p:cNvCxnSpPr>
            <p:nvPr/>
          </p:nvCxnSpPr>
          <p:spPr>
            <a:xfrm>
              <a:off x="3162301" y="3810000"/>
              <a:ext cx="121919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57176" y="3581400"/>
              <a:ext cx="290512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প্রোটন + নিউট্রন = নিউক্লিয়াস</a:t>
              </a:r>
              <a:endPara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47800" y="4343400"/>
            <a:ext cx="60960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47800" y="5029200"/>
            <a:ext cx="6096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47800" y="5715000"/>
            <a:ext cx="60960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Callout 13"/>
          <p:cNvSpPr/>
          <p:nvPr/>
        </p:nvSpPr>
        <p:spPr>
          <a:xfrm>
            <a:off x="762000" y="304800"/>
            <a:ext cx="7696200" cy="76200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ত্রের পরমাণুটি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এবং নিচের প্রশ্নগুলির উত্তর খাতায় লিখ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433841"/>
              </p:ext>
            </p:extLst>
          </p:nvPr>
        </p:nvGraphicFramePr>
        <p:xfrm>
          <a:off x="304800" y="4114800"/>
          <a:ext cx="82296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7915"/>
                <a:gridCol w="2311685"/>
              </a:tblGrid>
              <a:tr h="47359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701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পরমা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ণু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টিতে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কয়টি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ইলেকট্রন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কয়টি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প্রোটন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পরমা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ণুটি কী আধান নিরপেক্ষ? কেন?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96739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ইলেকট্রন অন্য পরমাণু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তে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গেলে কী ঘটবে?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1066800" y="1219200"/>
            <a:ext cx="6824133" cy="2590801"/>
            <a:chOff x="1066800" y="1219200"/>
            <a:chExt cx="6824133" cy="2590801"/>
          </a:xfrm>
        </p:grpSpPr>
        <p:grpSp>
          <p:nvGrpSpPr>
            <p:cNvPr id="28" name="Group 27"/>
            <p:cNvGrpSpPr/>
            <p:nvPr/>
          </p:nvGrpSpPr>
          <p:grpSpPr>
            <a:xfrm>
              <a:off x="1066800" y="1363362"/>
              <a:ext cx="6824133" cy="2446639"/>
              <a:chOff x="1066800" y="1371600"/>
              <a:chExt cx="6824133" cy="2743201"/>
            </a:xfrm>
          </p:grpSpPr>
          <p:pic>
            <p:nvPicPr>
              <p:cNvPr id="2" name="Picture 1" descr="helium-animation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800" y="1371600"/>
                <a:ext cx="4504267" cy="26670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6062133" y="1916986"/>
                <a:ext cx="1828800" cy="2197815"/>
                <a:chOff x="6819900" y="1981200"/>
                <a:chExt cx="2057400" cy="2694296"/>
              </a:xfrm>
              <a:effectLst/>
            </p:grpSpPr>
            <p:sp>
              <p:nvSpPr>
                <p:cNvPr id="3" name="Oval 2"/>
                <p:cNvSpPr/>
                <p:nvPr/>
              </p:nvSpPr>
              <p:spPr>
                <a:xfrm>
                  <a:off x="6819900" y="1981200"/>
                  <a:ext cx="304800" cy="3048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6819900" y="3200400"/>
                  <a:ext cx="304800" cy="3048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6819900" y="4343400"/>
                  <a:ext cx="304800" cy="3048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7581900" y="4294496"/>
                  <a:ext cx="11430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নিউট্রন</a:t>
                  </a:r>
                  <a:endPara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8" name="Straight Arrow Connector 7"/>
                <p:cNvCxnSpPr/>
                <p:nvPr/>
              </p:nvCxnSpPr>
              <p:spPr>
                <a:xfrm rot="10800000">
                  <a:off x="7124700" y="2133600"/>
                  <a:ext cx="685800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/>
                <p:cNvSpPr/>
                <p:nvPr/>
              </p:nvSpPr>
              <p:spPr>
                <a:xfrm>
                  <a:off x="7581900" y="3173104"/>
                  <a:ext cx="11430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প্রোটন</a:t>
                  </a:r>
                  <a:endPara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7734300" y="1981200"/>
                  <a:ext cx="11430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ইলেকট্রন</a:t>
                  </a:r>
                  <a:endPara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18" name="Straight Arrow Connector 17"/>
                <p:cNvCxnSpPr/>
                <p:nvPr/>
              </p:nvCxnSpPr>
              <p:spPr>
                <a:xfrm rot="10800000">
                  <a:off x="7124700" y="3352800"/>
                  <a:ext cx="685800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rot="10800000">
                  <a:off x="7124701" y="4495800"/>
                  <a:ext cx="685800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Rectangle 29"/>
            <p:cNvSpPr/>
            <p:nvPr/>
          </p:nvSpPr>
          <p:spPr>
            <a:xfrm>
              <a:off x="6324600" y="1219200"/>
              <a:ext cx="1016000" cy="2771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চিত্রে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1836</TotalTime>
  <Words>952</Words>
  <Application>Microsoft Office PowerPoint</Application>
  <PresentationFormat>On-screen Show (4:3)</PresentationFormat>
  <Paragraphs>162</Paragraphs>
  <Slides>19</Slides>
  <Notes>15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Packager Shell Object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Mostafizur</cp:lastModifiedBy>
  <cp:revision>264</cp:revision>
  <dcterms:created xsi:type="dcterms:W3CDTF">2006-08-16T00:00:00Z</dcterms:created>
  <dcterms:modified xsi:type="dcterms:W3CDTF">2016-08-10T03:09:38Z</dcterms:modified>
</cp:coreProperties>
</file>