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96" r:id="rId2"/>
    <p:sldId id="289" r:id="rId3"/>
    <p:sldId id="291" r:id="rId4"/>
    <p:sldId id="264" r:id="rId5"/>
    <p:sldId id="273" r:id="rId6"/>
    <p:sldId id="275" r:id="rId7"/>
    <p:sldId id="271" r:id="rId8"/>
    <p:sldId id="292" r:id="rId9"/>
    <p:sldId id="294" r:id="rId10"/>
    <p:sldId id="287" r:id="rId11"/>
    <p:sldId id="295" r:id="rId12"/>
    <p:sldId id="280" r:id="rId13"/>
    <p:sldId id="293" r:id="rId14"/>
    <p:sldId id="281" r:id="rId15"/>
    <p:sldId id="283" r:id="rId16"/>
    <p:sldId id="272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258"/>
    <a:srgbClr val="C4B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6213" autoAdjust="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380B-C399-4589-B055-B9696F7A2E7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1D687-F0CE-4953-9E65-9A0841621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mtClean="0"/>
              <a:t>প্রশ্নের</a:t>
            </a:r>
            <a:r>
              <a:rPr lang="bn-BD" baseline="0" smtClean="0"/>
              <a:t> উত্তরে শিক্ষার্থীদের সহায়তা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শব্দসমূহ</a:t>
            </a:r>
            <a:r>
              <a:rPr lang="bn-BD" baseline="0" dirty="0" smtClean="0"/>
              <a:t> শিক্ষার্থীরা খাতায় লিখে নিতে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একটি</a:t>
            </a:r>
            <a:r>
              <a:rPr lang="bn-BD" baseline="0" dirty="0" smtClean="0"/>
              <a:t> মডেল।</a:t>
            </a:r>
            <a:r>
              <a:rPr lang="bn-BD" dirty="0" smtClean="0"/>
              <a:t>এর চেয়েও ভিন্ন আঙ্গিকে ভাল মানের কন্টেন্ট তৈরি করে</a:t>
            </a:r>
            <a:r>
              <a:rPr lang="bn-BD" baseline="0" dirty="0" smtClean="0"/>
              <a:t> ক্লাসে প্রদর্শন করা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কন্টেন্টটি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পারে। 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পানি প্রবাহের জন্য কী প্রয়োজন? উত্তরঃ নদী, নালা, নল উত্যাদি।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বিদ্যুৎ কোন পথে প্রবাহিত হয়? উত্তরঃ পরিবাহী দিয়ে।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বিদ্যুৎ প্রবাহিত হয় এরুপ পথকে কী বলে? উত্তরঃ বর্তনী।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চিত্রটি দেওয়া হয়েছে। </a:t>
            </a:r>
            <a:r>
              <a:rPr lang="en-US" dirty="0" err="1" smtClean="0"/>
              <a:t>ব্যাটারীর</a:t>
            </a:r>
            <a:r>
              <a:rPr lang="en-US" dirty="0" smtClean="0"/>
              <a:t> </a:t>
            </a:r>
            <a:r>
              <a:rPr lang="en-US" dirty="0" err="1" smtClean="0"/>
              <a:t>স্থির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বিদ্যু</a:t>
            </a:r>
            <a:r>
              <a:rPr lang="bn-BD" baseline="0" dirty="0" smtClean="0"/>
              <a:t>্ পরিবাহীর</a:t>
            </a:r>
            <a:r>
              <a:rPr lang="bn-IN" baseline="0" dirty="0" smtClean="0"/>
              <a:t> মধ্য দিয়ে বাতি অতিক্রম করলে বাতি চলে।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বর্তনী কী? উত্তরঃ বিদ্যুৎ চলার পথকে বর্তনী বলে।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আজেকর পাঠের দ্বিতীয় শিখনফল সরল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বর্তনী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জানার উদেশ্যে পরীক্ষাটি দেওয়া হয়েছে। </a:t>
            </a:r>
            <a:r>
              <a:rPr lang="bn-BD" dirty="0" smtClean="0"/>
              <a:t>মোবাইলে</a:t>
            </a:r>
            <a:r>
              <a:rPr lang="bn-BD" baseline="0" dirty="0" smtClean="0"/>
              <a:t>র ব্যাটারী, তার, লিড বাতি সংযোগ দিয়ে বিষয়টি বুঝানো যেতে পারে।</a:t>
            </a:r>
            <a:endParaRPr lang="bn-IN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সরল বর্তনী কী? উত্তরঃ একটি মাত্র পথে বিদ্যুৎ প্রবাহিত হলে এরুপ পথকে সরল বর্তনী বলে।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07E1-4F10-4424-89E4-4A2D94AEC5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79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উদেশ্যে চিত্রগুলি দেওয়া হয়েছে।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dirty="0" smtClean="0"/>
              <a:t>টর্চে</a:t>
            </a:r>
            <a:r>
              <a:rPr lang="bn-BD" baseline="0" dirty="0" smtClean="0"/>
              <a:t> সরল বর্তনী</a:t>
            </a:r>
            <a:r>
              <a:rPr lang="en-US" baseline="0" dirty="0" smtClean="0"/>
              <a:t> </a:t>
            </a:r>
            <a:r>
              <a:rPr lang="bn-BD" baseline="0" dirty="0" smtClean="0"/>
              <a:t>কিভাবে ব্যবহৃত হচ্ছে তা প্রদর্শনের মাধ্যমে ব্যাখ্যা দেয়া যেতে পারে।</a:t>
            </a:r>
            <a:endParaRPr lang="en-US" baseline="0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উপরের টর্চের বডি পরিবাহী পদার্থ হওয়ায় ব্যাটরীর ঋণাত্বক প্রান্ত থেকে ইলেকট্রন পরিবাহী বেয়ে বাল্ব অতিক্রম করে ব্যাটারীর ধনাত্বক প্রান্তে পৌছায় বাল্ব জ্বলে।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নিচের টর্চটির বডি অপরিবাহী হওয়ায় সরল বর্তনী হিসাবে পরিবাহী তার ব্যবহৃত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D687-F0CE-4953-9E65-9A0841621B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646003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70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00" y="990602"/>
            <a:ext cx="7112000" cy="2514598"/>
            <a:chOff x="1028700" y="685800"/>
            <a:chExt cx="8001000" cy="2514598"/>
          </a:xfrm>
        </p:grpSpPr>
        <p:grpSp>
          <p:nvGrpSpPr>
            <p:cNvPr id="31" name="Group 30"/>
            <p:cNvGrpSpPr/>
            <p:nvPr/>
          </p:nvGrpSpPr>
          <p:grpSpPr>
            <a:xfrm>
              <a:off x="1028700" y="685800"/>
              <a:ext cx="7848600" cy="2514598"/>
              <a:chOff x="1028700" y="685800"/>
              <a:chExt cx="7848600" cy="251459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028700" y="685800"/>
                <a:ext cx="7848600" cy="2514598"/>
                <a:chOff x="1790700" y="685800"/>
                <a:chExt cx="7086600" cy="3310232"/>
              </a:xfrm>
            </p:grpSpPr>
            <p:pic>
              <p:nvPicPr>
                <p:cNvPr id="7" name="Picture 6" descr="current_animation1.g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90700" y="685800"/>
                  <a:ext cx="7086600" cy="3209924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1790700" y="685800"/>
                  <a:ext cx="70866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790700" y="3200398"/>
                  <a:ext cx="7086600" cy="7956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848100" y="2667000"/>
                <a:ext cx="1600200" cy="457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রল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বর্তনী</a:t>
                </a:r>
                <a:endPara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4381500" y="2666206"/>
                <a:ext cx="4572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1028700" y="1205552"/>
              <a:ext cx="685800" cy="1461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43900" y="1143000"/>
              <a:ext cx="685800" cy="1461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49867" y="3657600"/>
            <a:ext cx="7450668" cy="2514600"/>
            <a:chOff x="1181100" y="3429000"/>
            <a:chExt cx="8382002" cy="2514600"/>
          </a:xfrm>
        </p:grpSpPr>
        <p:pic>
          <p:nvPicPr>
            <p:cNvPr id="6" name="Picture 5" descr="FTLI2XAHMVJGKD1.MEDIUM.jpg"/>
            <p:cNvPicPr>
              <a:picLocks noChangeAspect="1"/>
            </p:cNvPicPr>
            <p:nvPr/>
          </p:nvPicPr>
          <p:blipFill>
            <a:blip r:embed="rId4"/>
            <a:srcRect l="7664" r="68065"/>
            <a:stretch>
              <a:fillRect/>
            </a:stretch>
          </p:blipFill>
          <p:spPr>
            <a:xfrm rot="5400000">
              <a:off x="4267201" y="342899"/>
              <a:ext cx="2209800" cy="838200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143500" y="5410200"/>
              <a:ext cx="188595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টর্চে স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রল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বর্তনী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5982494" y="5257006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543300" y="3429000"/>
              <a:ext cx="182880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ব্যাটার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5029200" y="4229100"/>
              <a:ext cx="533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3353594" y="4228306"/>
              <a:ext cx="533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3695700" y="5486400"/>
              <a:ext cx="762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সুইচ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4381500" y="5334000"/>
              <a:ext cx="3048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8648700" y="4267200"/>
              <a:ext cx="914400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বাল্ব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0800000">
              <a:off x="7886700" y="46482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Down Arrow Callout 42"/>
          <p:cNvSpPr/>
          <p:nvPr/>
        </p:nvSpPr>
        <p:spPr>
          <a:xfrm>
            <a:off x="3124200" y="533400"/>
            <a:ext cx="3581400" cy="9144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টর্চে সরল বর্তনীর ব্যবহার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828800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বৈদুৎতিক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চলাচলের পথকে কী বলে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845732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পরিবাহী তার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সংযোগী তার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বিদ্যুৎ প্রবাহ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1" y="3352800"/>
            <a:ext cx="6781803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2971800" y="609600"/>
            <a:ext cx="2819400" cy="990600"/>
          </a:xfrm>
          <a:prstGeom prst="down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2209800"/>
            <a:ext cx="3733800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676400" y="2209800"/>
            <a:ext cx="1219200" cy="7620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676400" y="5105400"/>
            <a:ext cx="1143000" cy="762000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0" y="5105400"/>
            <a:ext cx="3886200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কিরুপ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600200" y="3657600"/>
            <a:ext cx="1219200" cy="76200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0" y="3657600"/>
            <a:ext cx="38100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5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2506133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7467" y="4343400"/>
            <a:ext cx="2785533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বিদ্যুৎ উৎস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133601" y="3200400"/>
            <a:ext cx="28194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সরল বর্তনী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201332" y="1981200"/>
            <a:ext cx="2751667" cy="76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সম্পূর্ণ পথ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6"/>
          <p:cNvGrpSpPr/>
          <p:nvPr/>
        </p:nvGrpSpPr>
        <p:grpSpPr>
          <a:xfrm>
            <a:off x="304800" y="381000"/>
            <a:ext cx="8534400" cy="5410200"/>
            <a:chOff x="0" y="381000"/>
            <a:chExt cx="10096499" cy="5638800"/>
          </a:xfrm>
        </p:grpSpPr>
        <p:grpSp>
          <p:nvGrpSpPr>
            <p:cNvPr id="6" name="Group 43"/>
            <p:cNvGrpSpPr/>
            <p:nvPr/>
          </p:nvGrpSpPr>
          <p:grpSpPr>
            <a:xfrm>
              <a:off x="0" y="381000"/>
              <a:ext cx="10096499" cy="5638800"/>
              <a:chOff x="0" y="381000"/>
              <a:chExt cx="10096499" cy="5638800"/>
            </a:xfrm>
          </p:grpSpPr>
          <p:grpSp>
            <p:nvGrpSpPr>
              <p:cNvPr id="7" name="Group 4"/>
              <p:cNvGrpSpPr/>
              <p:nvPr/>
            </p:nvGrpSpPr>
            <p:grpSpPr>
              <a:xfrm>
                <a:off x="0" y="381000"/>
                <a:ext cx="10096499" cy="4648200"/>
                <a:chOff x="677779" y="325056"/>
                <a:chExt cx="6298011" cy="3713544"/>
              </a:xfrm>
              <a:solidFill>
                <a:srgbClr val="0070C0"/>
              </a:solidFill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271930" y="1447800"/>
                  <a:ext cx="5228539" cy="25908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Isosceles Triangle 30"/>
                <p:cNvSpPr/>
                <p:nvPr/>
              </p:nvSpPr>
              <p:spPr>
                <a:xfrm>
                  <a:off x="677779" y="325056"/>
                  <a:ext cx="6298011" cy="1157468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Cube 28"/>
              <p:cNvSpPr/>
              <p:nvPr/>
            </p:nvSpPr>
            <p:spPr>
              <a:xfrm>
                <a:off x="723900" y="5029200"/>
                <a:ext cx="8610600" cy="990600"/>
              </a:xfrm>
              <a:prstGeom prst="cube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467099" y="1136914"/>
              <a:ext cx="3047999" cy="6736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91734" y="2590803"/>
            <a:ext cx="1693333" cy="1491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59201" y="2590803"/>
            <a:ext cx="1761067" cy="22499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ব্যাটার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</a:t>
            </a:r>
            <a:r>
              <a:rPr lang="bn-IN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62133" y="2667000"/>
            <a:ext cx="1761067" cy="152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ul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609600"/>
            <a:ext cx="7857067" cy="5715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46667" y="4267200"/>
            <a:ext cx="7382933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park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457201"/>
            <a:ext cx="8128000" cy="5943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26667" y="5029200"/>
            <a:ext cx="2844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42933" y="1447800"/>
            <a:ext cx="3793067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হতে সাবধান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553640"/>
              </p:ext>
            </p:extLst>
          </p:nvPr>
        </p:nvGraphicFramePr>
        <p:xfrm>
          <a:off x="76200" y="1524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5" name="Presentation" r:id="rId4" imgW="3796298" imgH="2846854" progId="PowerPoint.Show.12">
                  <p:embed/>
                </p:oleObj>
              </mc:Choice>
              <mc:Fallback>
                <p:oleObj name="Presentation" r:id="rId4" imgW="3796298" imgH="284685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524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2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vue3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6267" y="1371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149600" y="762000"/>
            <a:ext cx="2641600" cy="9906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667" y="762000"/>
            <a:ext cx="1625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304800" y="3276600"/>
            <a:ext cx="3886200" cy="30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70168" y="3352800"/>
            <a:ext cx="3498099" cy="29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সপ্তম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দশম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67" y="457201"/>
            <a:ext cx="1989667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419600" y="1219200"/>
            <a:ext cx="4724400" cy="3200400"/>
            <a:chOff x="257175" y="1447801"/>
            <a:chExt cx="10029825" cy="3352800"/>
          </a:xfrm>
        </p:grpSpPr>
        <p:pic>
          <p:nvPicPr>
            <p:cNvPr id="39" name="Picture 38" descr="grid-tie(animated)[h]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175" y="1447801"/>
              <a:ext cx="10029825" cy="335280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171700" y="4419600"/>
              <a:ext cx="2819400" cy="304800"/>
            </a:xfrm>
            <a:prstGeom prst="rect">
              <a:avLst/>
            </a:prstGeom>
            <a:solidFill>
              <a:srgbClr val="C4B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00600" y="4572000"/>
            <a:ext cx="39624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চলাচলের জন্য প্রয়োজন...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5562600"/>
            <a:ext cx="51816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চলাচলের পথকে বলে ...।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0600" y="4572000"/>
            <a:ext cx="3962400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 তারের।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laying-gas-water-pipes-25994635.jpg"/>
          <p:cNvPicPr>
            <a:picLocks noChangeAspect="1"/>
          </p:cNvPicPr>
          <p:nvPr/>
        </p:nvPicPr>
        <p:blipFill>
          <a:blip r:embed="rId4"/>
          <a:srcRect r="20370"/>
          <a:stretch>
            <a:fillRect/>
          </a:stretch>
        </p:blipFill>
        <p:spPr>
          <a:xfrm>
            <a:off x="381000" y="1219200"/>
            <a:ext cx="4114800" cy="3200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1000" y="4572000"/>
            <a:ext cx="40386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প্রবাহের 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...।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4572000"/>
            <a:ext cx="40386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নদী, নালা ও নলের।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600" y="304800"/>
            <a:ext cx="35052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চিত্রটি লক্ষ 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253067" y="1600200"/>
            <a:ext cx="6773333" cy="4038600"/>
            <a:chOff x="3238234" y="2181050"/>
            <a:chExt cx="3810532" cy="2495899"/>
          </a:xfrm>
        </p:grpSpPr>
        <p:pic>
          <p:nvPicPr>
            <p:cNvPr id="20" name="Picture 19" descr="381_Introduction of Electric Circuit.png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38234" y="2181050"/>
              <a:ext cx="3810532" cy="249589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848100" y="3048000"/>
              <a:ext cx="2514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117600" y="2590800"/>
            <a:ext cx="704426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49868" y="2362200"/>
            <a:ext cx="748453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বর্তনী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ধারনা বর্ণনা করতে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9868" y="3581400"/>
            <a:ext cx="7247469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সরল বর্তনী 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 তৈর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যায় তা ব্যাখ্যা করতে পারবে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9868" y="4953000"/>
            <a:ext cx="7255935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সরল বর্তনীর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3936" y="1189705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34846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9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1600200" y="1905000"/>
            <a:ext cx="1016000" cy="2438400"/>
            <a:chOff x="2781300" y="1905000"/>
            <a:chExt cx="1143000" cy="2438400"/>
          </a:xfrm>
        </p:grpSpPr>
        <p:sp>
          <p:nvSpPr>
            <p:cNvPr id="32" name="Can 31"/>
            <p:cNvSpPr/>
            <p:nvPr/>
          </p:nvSpPr>
          <p:spPr>
            <a:xfrm>
              <a:off x="2781300" y="1981200"/>
              <a:ext cx="1143000" cy="2362200"/>
            </a:xfrm>
            <a:prstGeom prst="ca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47"/>
            <p:cNvSpPr/>
            <p:nvPr/>
          </p:nvSpPr>
          <p:spPr>
            <a:xfrm>
              <a:off x="3314700" y="1905000"/>
              <a:ext cx="152400" cy="228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Down Arrow Callout 26"/>
          <p:cNvSpPr/>
          <p:nvPr/>
        </p:nvSpPr>
        <p:spPr>
          <a:xfrm>
            <a:off x="2946400" y="533400"/>
            <a:ext cx="4199467" cy="762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চিত্রটি লক্ষ 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46400" y="5791200"/>
            <a:ext cx="4267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বর্তনী কী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Smiley Face 48"/>
          <p:cNvSpPr/>
          <p:nvPr/>
        </p:nvSpPr>
        <p:spPr>
          <a:xfrm>
            <a:off x="7145867" y="3020704"/>
            <a:ext cx="745067" cy="457200"/>
          </a:xfrm>
          <a:prstGeom prst="smileyFac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45867" y="3048000"/>
            <a:ext cx="745067" cy="42990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122565" y="1676400"/>
            <a:ext cx="4955570" cy="1448594"/>
            <a:chOff x="3450241" y="1676400"/>
            <a:chExt cx="4512659" cy="1448594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3317685" y="1809750"/>
              <a:ext cx="2667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460290" y="1676400"/>
              <a:ext cx="450261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238206" y="2400300"/>
              <a:ext cx="1447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 rot="10800000">
            <a:off x="2133600" y="3352800"/>
            <a:ext cx="4878211" cy="1438555"/>
            <a:chOff x="3390900" y="1667947"/>
            <a:chExt cx="4497388" cy="1438555"/>
          </a:xfrm>
        </p:grpSpPr>
        <p:cxnSp>
          <p:nvCxnSpPr>
            <p:cNvPr id="71" name="Straight Connector 70"/>
            <p:cNvCxnSpPr/>
            <p:nvPr/>
          </p:nvCxnSpPr>
          <p:spPr>
            <a:xfrm rot="16200000" flipH="1" flipV="1">
              <a:off x="2673211" y="2387224"/>
              <a:ext cx="1438555" cy="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390900" y="1676400"/>
              <a:ext cx="44958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 flipV="1">
              <a:off x="7658894" y="1904206"/>
              <a:ext cx="457200" cy="158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n 77"/>
          <p:cNvSpPr/>
          <p:nvPr/>
        </p:nvSpPr>
        <p:spPr>
          <a:xfrm>
            <a:off x="6942667" y="3124200"/>
            <a:ext cx="270933" cy="304800"/>
          </a:xfrm>
          <a:prstGeom prst="ca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4233334" y="1752600"/>
            <a:ext cx="1896533" cy="2896394"/>
            <a:chOff x="4762500" y="1752600"/>
            <a:chExt cx="2133600" cy="2896394"/>
          </a:xfrm>
        </p:grpSpPr>
        <p:sp>
          <p:nvSpPr>
            <p:cNvPr id="36" name="Rectangle 35"/>
            <p:cNvSpPr/>
            <p:nvPr/>
          </p:nvSpPr>
          <p:spPr>
            <a:xfrm>
              <a:off x="4762500" y="2971800"/>
              <a:ext cx="21336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বিদ্যুৎ প্রবাহের পথ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rot="5400000" flipH="1" flipV="1">
              <a:off x="5182394" y="2323306"/>
              <a:ext cx="1142206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5104209" y="4000103"/>
              <a:ext cx="129619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Minus 91"/>
          <p:cNvSpPr/>
          <p:nvPr/>
        </p:nvSpPr>
        <p:spPr>
          <a:xfrm>
            <a:off x="1981200" y="2362200"/>
            <a:ext cx="270933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213600" y="1981200"/>
            <a:ext cx="812800" cy="991394"/>
            <a:chOff x="8343900" y="1981200"/>
            <a:chExt cx="914400" cy="991394"/>
          </a:xfrm>
        </p:grpSpPr>
        <p:sp>
          <p:nvSpPr>
            <p:cNvPr id="35" name="Rectangle 34"/>
            <p:cNvSpPr/>
            <p:nvPr/>
          </p:nvSpPr>
          <p:spPr>
            <a:xfrm>
              <a:off x="8343900" y="1981200"/>
              <a:ext cx="9144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বাতি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9" name="Straight Arrow Connector 38"/>
            <p:cNvCxnSpPr>
              <a:stCxn id="35" idx="2"/>
            </p:cNvCxnSpPr>
            <p:nvPr/>
          </p:nvCxnSpPr>
          <p:spPr>
            <a:xfrm rot="5400000">
              <a:off x="8496300" y="2667000"/>
              <a:ext cx="6096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2971800" y="5029200"/>
            <a:ext cx="4267200" cy="533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দাও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11101 L 0.54358 -0.11101 L 0.54358 0.34412 L 0.00313 0.34412 L 0.00313 -0.11101 Z " pathEditMode="relative" rAng="0" ptsTypes="FFFFF">
                                      <p:cBhvr>
                                        <p:cTn id="23" dur="20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22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8" grpId="0" animBg="1"/>
      <p:bldP spid="9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600" y="304800"/>
            <a:ext cx="2980267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667" y="1676400"/>
            <a:ext cx="5020733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বাল্ব, ব্যাটারি, তার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990600"/>
            <a:ext cx="3928533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সরল বর্তনী তৈরি কর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47355"/>
              </p:ext>
            </p:extLst>
          </p:nvPr>
        </p:nvGraphicFramePr>
        <p:xfrm>
          <a:off x="1600200" y="4678680"/>
          <a:ext cx="601980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3009900"/>
              </a:tblGrid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দিলে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বিছিন্ন করলে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807200" y="1066800"/>
            <a:ext cx="2032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2621340"/>
            <a:ext cx="2438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 মত করে তার দিয়ে বাল্ব, ব্যাটার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সংযোগ কর এবং নিচের ছকটি পুর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53067" y="2590800"/>
            <a:ext cx="3623733" cy="1600200"/>
            <a:chOff x="3238234" y="2181050"/>
            <a:chExt cx="3810532" cy="2495899"/>
          </a:xfrm>
        </p:grpSpPr>
        <p:pic>
          <p:nvPicPr>
            <p:cNvPr id="22" name="Picture 21" descr="381_Introduction of Electric Circui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8234" y="2181050"/>
              <a:ext cx="3810532" cy="249589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848100" y="3048000"/>
              <a:ext cx="2514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7800" y="2819400"/>
          <a:ext cx="601980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3009900"/>
              </a:tblGrid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দিলে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বিছিন্ন করলে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47800" y="5638800"/>
            <a:ext cx="62992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সরল বিদ্যুৎ বর্তনী কাকে বলে? ব্যাখ্যা কর।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3200" y="3429000"/>
            <a:ext cx="1422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 জ্বলে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1667" y="4038600"/>
            <a:ext cx="149013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বাতি জ্বলে 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81000"/>
            <a:ext cx="70866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 এবং তোমার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মিলিও নাও।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800600"/>
            <a:ext cx="6299200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প্রশ্নের উত্তর 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7042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19400" y="1295400"/>
          <a:ext cx="3454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3454400" cy="12954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696</Words>
  <Application>Microsoft Office PowerPoint</Application>
  <PresentationFormat>On-screen Show (4:3)</PresentationFormat>
  <Paragraphs>126</Paragraphs>
  <Slides>17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Mostafizur</cp:lastModifiedBy>
  <cp:revision>220</cp:revision>
  <dcterms:created xsi:type="dcterms:W3CDTF">2006-08-16T00:00:00Z</dcterms:created>
  <dcterms:modified xsi:type="dcterms:W3CDTF">2016-08-10T03:08:17Z</dcterms:modified>
</cp:coreProperties>
</file>