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8" r:id="rId2"/>
    <p:sldId id="283" r:id="rId3"/>
    <p:sldId id="285" r:id="rId4"/>
    <p:sldId id="259" r:id="rId5"/>
    <p:sldId id="260" r:id="rId6"/>
    <p:sldId id="262" r:id="rId7"/>
    <p:sldId id="281" r:id="rId8"/>
    <p:sldId id="264" r:id="rId9"/>
    <p:sldId id="267" r:id="rId10"/>
    <p:sldId id="269" r:id="rId11"/>
    <p:sldId id="268" r:id="rId12"/>
    <p:sldId id="270" r:id="rId13"/>
    <p:sldId id="263" r:id="rId14"/>
    <p:sldId id="287" r:id="rId15"/>
    <p:sldId id="277" r:id="rId16"/>
    <p:sldId id="286" r:id="rId17"/>
    <p:sldId id="278" r:id="rId18"/>
    <p:sldId id="282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1D1D1D"/>
    <a:srgbClr val="1F1F1F"/>
    <a:srgbClr val="282828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82373" autoAdjust="0"/>
  </p:normalViewPr>
  <p:slideViewPr>
    <p:cSldViewPr>
      <p:cViewPr varScale="1">
        <p:scale>
          <a:sx n="61" d="100"/>
          <a:sy n="61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A8B17-E1E0-4A98-9693-25D09C421117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CC99E-04AB-4FD4-B5E6-79CC63CB4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6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তৃতীয়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শিখনফলের উদেশ্যে 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টিও দেওয়া হয়েছে।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চিত্রগুলির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সাহায়্যে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হিটারের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গঠন ব্যাখ্যা করা যেতে পারে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শক্তির রুপান্তর সমন্ধে ধারনা দেওয়া যেতে পারে।</a:t>
            </a:r>
            <a:endParaRPr lang="bn-IN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ইস্ত্রি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শক্তিকে কোন শক্তিতে রুপান্তরিত করে? উত্তরঃ চলবিদ্যুৎ শক্তি তাপ শক্তিতে রুপান্তরিত হয়।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তৃতীয়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শিখনফলের উদেশ্যে 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চিত্রগুলি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দেওয়া হয়েছে।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চিত্রগুলির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সাহায়্যে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ফটোকপি মেশিনে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গঠন ব্যাখ্যা করা যেতে পারে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শক্তির রুপান্তর সমন্ধে ধারনা দেওয়া যেতে পারে।</a:t>
            </a:r>
            <a:endParaRPr lang="bn-IN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চিরুনিতে যেমন স্থির</a:t>
            </a:r>
            <a:r>
              <a:rPr lang="bn-BD" baseline="0" dirty="0" smtClean="0"/>
              <a:t> বিদ্যুৎ উৎপ</a:t>
            </a:r>
            <a:r>
              <a:rPr lang="bn-IN" baseline="0" dirty="0" smtClean="0"/>
              <a:t>ত্তি</a:t>
            </a:r>
            <a:r>
              <a:rPr lang="bn-BD" baseline="0" dirty="0" smtClean="0"/>
              <a:t> হলে ক্ষুদ্র কণাকে আকর্ষণ করে অনুরুপ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ড্রাম</a:t>
            </a:r>
            <a:r>
              <a:rPr lang="bn-BD" baseline="0" dirty="0" smtClean="0"/>
              <a:t> </a:t>
            </a:r>
            <a:r>
              <a:rPr lang="bn-IN" baseline="0" dirty="0" smtClean="0"/>
              <a:t>চার্জিত হয়ে কালি কনাকে আকর্ষণ করে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প্রশ্নের</a:t>
            </a:r>
            <a:r>
              <a:rPr lang="bn-BD" baseline="0" smtClean="0"/>
              <a:t> উত্তরে শিক্ষার্থীদের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শব্দসমূহ</a:t>
            </a:r>
            <a:r>
              <a:rPr lang="bn-BD" baseline="0" dirty="0" smtClean="0"/>
              <a:t> শিক্ষার্থীরা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 এবং পাঠে আবহ সৃষ্টির জন্য চিত্রটি দেওয়া হয়েছে।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কন্টেন্টটি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সকল বৈদ্যুতিক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যন্ত্র কি একই রকম বিদ্যুৎ দিয়ে চলে?  উত্তরঃ না।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মোবাইল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ফোন কোন তড়িতের কারণে জ্বলে? উত্তরঃ মোবাইলের ব্যাটারীতে সঞ্চিত স্থির বিদ্যুৎ-এর কারণে।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সিলিং ফ্যানটি কোন তড়িতের কারনে চলে? উত্তরঃ বিদ্যুৎ লাইনে প্রবাহিত চল বিদ্যুৎ-এর কারণে।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ভিডিওটি দেওয়া হয়েছে। </a:t>
            </a:r>
            <a:endParaRPr lang="bn-IN" baseline="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শক্তির রুপান্তর কী? উত্তরঃ এক শক্তি অন্য শক্তিতে পরিবর্তন করাই শক্তির রুপান্তর।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বৈদ্যুতিক বাল্ব দ্বারা শক্তির রুপান্তর ঘটে কী? উত্তরঃ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বাল্ব বিদুৎ শক্তিকে তাপ ও আলোক শক্তিতে রুপান্তর করে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তৃতীয়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শিখনফলের উদেশ্যে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 দেওয়া হয়েছে। 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dirty="0" smtClean="0"/>
              <a:t>সম্ভব হলে</a:t>
            </a:r>
            <a:r>
              <a:rPr lang="bn-IN" dirty="0" smtClean="0"/>
              <a:t> একটি</a:t>
            </a:r>
            <a:r>
              <a:rPr lang="bn-IN" baseline="0" dirty="0" smtClean="0"/>
              <a:t> ক্লিয়ার</a:t>
            </a:r>
            <a:r>
              <a:rPr lang="bn-BD" dirty="0" smtClean="0"/>
              <a:t> বাল্ব দে</a:t>
            </a:r>
            <a:r>
              <a:rPr lang="bn-IN" dirty="0" smtClean="0"/>
              <a:t>খিয়ে</a:t>
            </a:r>
            <a:r>
              <a:rPr lang="bn-BD" dirty="0" smtClean="0"/>
              <a:t> </a:t>
            </a:r>
            <a:r>
              <a:rPr lang="bn-IN" dirty="0" smtClean="0"/>
              <a:t>বাল্বটির</a:t>
            </a:r>
            <a:r>
              <a:rPr lang="bn-IN" baseline="0" dirty="0" smtClean="0"/>
              <a:t> প্রত্যেকটির অংশের</a:t>
            </a:r>
            <a:r>
              <a:rPr lang="bn-BD" dirty="0" smtClean="0"/>
              <a:t> ব্যাখ্যা</a:t>
            </a:r>
            <a:r>
              <a:rPr lang="bn-BD" baseline="0" dirty="0" smtClean="0"/>
              <a:t> </a:t>
            </a:r>
            <a:r>
              <a:rPr lang="bn-IN" baseline="0" dirty="0" smtClean="0"/>
              <a:t>দেওয়া</a:t>
            </a:r>
            <a:r>
              <a:rPr lang="bn-BD" baseline="0" dirty="0" smtClean="0"/>
              <a:t> যেতে পারে।</a:t>
            </a:r>
            <a:endParaRPr lang="bn-IN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বাল্বের ফিলামেন্ট আলো ছড়ায় কেন? উত্তরঃ বাল্বের ফিলামেন্ট টাংস্টেন তারের কুন্ডলী যার রোধ খুব বেশী হওয়ায় এর মধ্য দিয়ে বিদ্যুৎ প্রবাহিত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 তাপে ফিলামেন্ট লাল হয়ে জ্বলে উঠে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120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Font typeface="Wingdings" pitchFamily="2" charset="2"/>
              <a:buNone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তৃতীয়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শিখনফলের উদেশ্যে 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টিও দেওয়া হয়েছে।</a:t>
            </a:r>
            <a:endParaRPr lang="bn-IN" dirty="0" smtClean="0"/>
          </a:p>
          <a:p>
            <a:pPr marL="171450" indent="-171450" algn="l">
              <a:buFont typeface="Wingdings" pitchFamily="2" charset="2"/>
              <a:buChar char="§"/>
            </a:pPr>
            <a:r>
              <a:rPr lang="bn-BD" dirty="0" smtClean="0"/>
              <a:t>সম্বব</a:t>
            </a:r>
            <a:r>
              <a:rPr lang="bn-BD" baseline="0" dirty="0" smtClean="0"/>
              <a:t> হলে টর্চ খুলে বিষয়টি ব্যাখ্যা করা যেতে পারে।</a:t>
            </a:r>
            <a:endParaRPr lang="en-US" baseline="0" dirty="0" smtClean="0"/>
          </a:p>
          <a:p>
            <a:pPr marL="171450" indent="-171450" algn="l">
              <a:buFont typeface="Wingdings" pitchFamily="2" charset="2"/>
              <a:buChar char="§"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 লাইটে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্যাটারীর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তৃতীয়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শিখনফলের উদেশ্যে 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টিও দেওয়া হয়েছে।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চিত্রগুলির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সাহায়্যে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পা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গঠন ব্যাখ্যা করা যেতে পারে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শক্তির রুপান্তর সমন্ধে ধারনা দেওয়া যেতে পারে।</a:t>
            </a:r>
            <a:endParaRPr lang="bn-IN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পাখায়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শক্তি কোন শক্তিতে রুপান্তরিত হয়? উত্তরঃ চলবিদ্যুৎ শক্তি যান্তিক শক্তিতে রুপান্তরিত হয়।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তৃতীয়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শিখনফলের উদেশ্যে 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টিও দেওয়া হয়েছে।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চিত্রগুলির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সাহায়্যে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হিটারের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গঠন ব্যাখ্যা করা যেতে পারে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শক্তির রুপান্তর সমন্ধে ধারনা দেওয়া যেতে পারে।</a:t>
            </a:r>
            <a:endParaRPr lang="bn-IN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হিটারে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শক্তি কোন শক্তিতে রুপান্তরিত হয়? উত্তরঃ চলবিদ্যুৎ শক্তি তাপ শক্তিতে রুপান্তরিত হয়।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CC99E-04AB-4FD4-B5E6-79CC63CB4A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6460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8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0-08-20_082356_ceiling_fan_windmill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33" y="1981200"/>
            <a:ext cx="3793067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Why does a fan make noise while running on an inver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371600"/>
            <a:ext cx="3588512" cy="2209800"/>
          </a:xfrm>
          <a:prstGeom prst="rect">
            <a:avLst/>
          </a:prstGeom>
          <a:ln w="28575">
            <a:noFill/>
          </a:ln>
        </p:spPr>
      </p:pic>
      <p:sp>
        <p:nvSpPr>
          <p:cNvPr id="4" name="Down Arrow Callout 3"/>
          <p:cNvSpPr/>
          <p:nvPr/>
        </p:nvSpPr>
        <p:spPr>
          <a:xfrm>
            <a:off x="2133600" y="304800"/>
            <a:ext cx="5486400" cy="8382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পা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চল বিদ্যুতের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07733" y="2590800"/>
            <a:ext cx="2777067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1219200"/>
            <a:ext cx="2548467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তড়িৎ সংযোগ তার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336594" y="1866194"/>
            <a:ext cx="533400" cy="14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7000" y="2667000"/>
            <a:ext cx="19812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শক্তিকে যান্ত্রিক শক্তিতে রুপান্তর করে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295400"/>
            <a:ext cx="171026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পাখা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an-Regulator1.jpg"/>
          <p:cNvPicPr>
            <a:picLocks noChangeAspect="1"/>
          </p:cNvPicPr>
          <p:nvPr/>
        </p:nvPicPr>
        <p:blipFill>
          <a:blip r:embed="rId5"/>
          <a:srcRect l="4630" t="7447" r="62963" b="16312"/>
          <a:stretch>
            <a:fillRect/>
          </a:stretch>
        </p:blipFill>
        <p:spPr>
          <a:xfrm>
            <a:off x="1524000" y="4038600"/>
            <a:ext cx="2235200" cy="2438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000" y="4343400"/>
            <a:ext cx="1447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 তার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27200" y="4495800"/>
            <a:ext cx="440267" cy="38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33334" y="5638800"/>
            <a:ext cx="3386666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রেগুলেটর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পাখার গতি নিয়ন্ত্রণ করে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>
            <a:off x="3488268" y="5829300"/>
            <a:ext cx="745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 animBg="1"/>
      <p:bldP spid="18" grpId="0" animBg="1"/>
      <p:bldP spid="14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5867" y="1524000"/>
            <a:ext cx="5892800" cy="3429000"/>
            <a:chOff x="495300" y="1219201"/>
            <a:chExt cx="8458200" cy="5410202"/>
          </a:xfrm>
        </p:grpSpPr>
        <p:pic>
          <p:nvPicPr>
            <p:cNvPr id="2" name="Picture 1" descr="442768392_27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" y="1219201"/>
              <a:ext cx="8458200" cy="54102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 rot="21167964">
              <a:off x="5106378" y="5076300"/>
              <a:ext cx="2091060" cy="985646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বৈদ্যুতিক হিটার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9466" y="3733800"/>
            <a:ext cx="1964267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বিদ্যুতের লাইন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968067" y="2269067"/>
            <a:ext cx="1066800" cy="338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81200" y="1371600"/>
            <a:ext cx="2590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নাইক্রোম তারের কুন্ডলী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3462098" y="2294467"/>
            <a:ext cx="914400" cy="1354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600640" y="2048935"/>
            <a:ext cx="914400" cy="4741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96001" y="1219200"/>
            <a:ext cx="2540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অপরিবাহী গোল চাকতি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274006" y="3542594"/>
            <a:ext cx="533400" cy="14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Callout 23"/>
          <p:cNvSpPr/>
          <p:nvPr/>
        </p:nvSpPr>
        <p:spPr>
          <a:xfrm>
            <a:off x="2133600" y="381000"/>
            <a:ext cx="5486400" cy="7620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হিটারে চল বিদ্যুতের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72267" y="5257800"/>
            <a:ext cx="4944533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শক্তিকে তাপ শক্তিতে রুপান্তর করে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1" grpId="0" animBg="1"/>
      <p:bldP spid="2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097867" y="1371600"/>
            <a:ext cx="4809067" cy="4114800"/>
            <a:chOff x="4610100" y="1371600"/>
            <a:chExt cx="5410200" cy="4953000"/>
          </a:xfrm>
        </p:grpSpPr>
        <p:pic>
          <p:nvPicPr>
            <p:cNvPr id="2" name="Picture 1" descr="DSCN7273.JPG"/>
            <p:cNvPicPr>
              <a:picLocks noChangeAspect="1"/>
            </p:cNvPicPr>
            <p:nvPr/>
          </p:nvPicPr>
          <p:blipFill>
            <a:blip r:embed="rId3"/>
            <a:srcRect l="7368" t="5556"/>
            <a:stretch>
              <a:fillRect/>
            </a:stretch>
          </p:blipFill>
          <p:spPr>
            <a:xfrm>
              <a:off x="4762500" y="1905000"/>
              <a:ext cx="5105400" cy="3657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191500" y="2209800"/>
              <a:ext cx="13716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মুল যন্ত্র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8305800" y="2933700"/>
              <a:ext cx="9144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372349" y="5791200"/>
              <a:ext cx="2647951" cy="5334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বৈদ্যুতিক সংযোগ তার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8838406" y="5600700"/>
              <a:ext cx="6865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353300" y="1371600"/>
              <a:ext cx="1990724" cy="4572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ভিতরের কভার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7239000" y="1943100"/>
              <a:ext cx="10668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610100" y="5715000"/>
              <a:ext cx="1904999" cy="533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বাইরের কভার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952206" y="5218906"/>
              <a:ext cx="1143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753100" y="1371600"/>
              <a:ext cx="1295400" cy="457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রেগুলেটর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5638006" y="2475706"/>
              <a:ext cx="1447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Down Arrow Callout 30"/>
          <p:cNvSpPr/>
          <p:nvPr/>
        </p:nvSpPr>
        <p:spPr>
          <a:xfrm>
            <a:off x="2133600" y="381000"/>
            <a:ext cx="5486400" cy="7620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ইস্ত্রিতে চল বিদ্যুতের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0267" y="1295400"/>
            <a:ext cx="3589867" cy="4114800"/>
            <a:chOff x="495300" y="1280746"/>
            <a:chExt cx="4038600" cy="4906108"/>
          </a:xfrm>
        </p:grpSpPr>
        <p:grpSp>
          <p:nvGrpSpPr>
            <p:cNvPr id="53" name="Group 52"/>
            <p:cNvGrpSpPr/>
            <p:nvPr/>
          </p:nvGrpSpPr>
          <p:grpSpPr>
            <a:xfrm>
              <a:off x="495300" y="1981200"/>
              <a:ext cx="4038600" cy="3505200"/>
              <a:chOff x="495300" y="1981200"/>
              <a:chExt cx="4038600" cy="3505200"/>
            </a:xfrm>
          </p:grpSpPr>
          <p:pic>
            <p:nvPicPr>
              <p:cNvPr id="33" name="Picture 32" descr="$(KGrHqR,!joE-loJJYm2BPqbEH,J+g~~60_35.JPG"/>
              <p:cNvPicPr>
                <a:picLocks noChangeAspect="1"/>
              </p:cNvPicPr>
              <p:nvPr/>
            </p:nvPicPr>
            <p:blipFill>
              <a:blip r:embed="rId4"/>
              <a:srcRect b="15909"/>
              <a:stretch>
                <a:fillRect/>
              </a:stretch>
            </p:blipFill>
            <p:spPr>
              <a:xfrm>
                <a:off x="495300" y="1981200"/>
                <a:ext cx="4038600" cy="3505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cxnSp>
            <p:nvCxnSpPr>
              <p:cNvPr id="52" name="Straight Connector 51"/>
              <p:cNvCxnSpPr/>
              <p:nvPr/>
            </p:nvCxnSpPr>
            <p:spPr>
              <a:xfrm flipV="1">
                <a:off x="1790700" y="4572000"/>
                <a:ext cx="685800" cy="15240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952499" y="1280746"/>
              <a:ext cx="3076574" cy="54512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বৈদ্যুতিক সংযোগ তার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933700" y="1676400"/>
              <a:ext cx="68580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562100" y="5715001"/>
              <a:ext cx="1905000" cy="47185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বৈদ্যুতিক ইস্ত্রি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/>
          </p:nvCxnSpPr>
          <p:spPr>
            <a:xfrm rot="5400000" flipH="1" flipV="1">
              <a:off x="2228852" y="5391153"/>
              <a:ext cx="609596" cy="381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2472267" y="5638800"/>
            <a:ext cx="4944533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শক্তিকে তাপ শক্তিতে রুপান্তর করে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ner_Ciano_160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1752601"/>
            <a:ext cx="5418667" cy="2743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575733" y="1752600"/>
            <a:ext cx="2167467" cy="3429000"/>
            <a:chOff x="647700" y="1752600"/>
            <a:chExt cx="2438400" cy="3714750"/>
          </a:xfrm>
        </p:grpSpPr>
        <p:pic>
          <p:nvPicPr>
            <p:cNvPr id="2" name="Picture 1" descr="copy-cent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" y="1752600"/>
              <a:ext cx="2438400" cy="30543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647700" y="4933950"/>
              <a:ext cx="2362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ফটোকপি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মেশিন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76600" y="4800600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ড্রামের কাজ কী?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563533" y="3962488"/>
            <a:ext cx="1371600" cy="14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53200" y="4800600"/>
            <a:ext cx="2015067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টোনারে কী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539964" y="4381191"/>
            <a:ext cx="837406" cy="14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81867" y="1066800"/>
            <a:ext cx="5283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ফটোকপি মেশিনের প্রধান অংশ ড্রাম ও টোনার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329767" y="1790788"/>
            <a:ext cx="381000" cy="14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76600" y="4648200"/>
            <a:ext cx="2895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চার্জিত হয়ে টোনারের কালি কণা আকর্ষণ করে।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4800600"/>
            <a:ext cx="2015067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 কণা থাকে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2133600" y="304800"/>
            <a:ext cx="5486400" cy="6096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ফটোকপি মেশিনে চল বিদ্যুতের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3467" y="5638800"/>
            <a:ext cx="7857067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অথাৎ ড্রাম চল বিদ্যুতের দ্বারা চার্জিত হয়ে টোনারের কালি কণাকে আকর্ষণ করে।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22" grpId="0" animBg="1"/>
      <p:bldP spid="23" grpId="0" animBg="1"/>
      <p:bldP spid="13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বৈদ্যুতিক পাখা 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কোনটিতে বিদ্যুৎ শক্তি যান্ত্রিক শক্তিতে রুপান্তরিত হয়?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বৈদ্যুতিক বাল্ব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বৈদ্যুতিক হিটার 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বৈদ্যুতিক ইস্ত্রি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ইস্ত্রি ব্যবহৃত হয়-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তাপ উৎপন্ন করতে।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 আলোকিত করতে।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কাপড় ইস্ত্রি করতে ।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3124200" y="685800"/>
            <a:ext cx="2819400" cy="990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2286000"/>
            <a:ext cx="58674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 লাইটে কোন বিদ্যুৎ ব্যবহৃত হয়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5029200"/>
            <a:ext cx="5943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ফটোকপি মেসিনে কিরুপ ধরনের ঘটনা ঘটে?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3657600"/>
            <a:ext cx="59182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চলবিদ্যুৎ ব্যবহৃত হয় এরুপ যন্ত্রের নাম বল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250613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4867" y="2209800"/>
            <a:ext cx="25823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নাইক্রোম তার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3657600"/>
            <a:ext cx="25908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রেগুলেটর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05000" y="2209800"/>
            <a:ext cx="2514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ফিলামেন্ট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05000" y="5105400"/>
            <a:ext cx="25908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টোনার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444067" y="3733800"/>
            <a:ext cx="2633133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কুন্ডলী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444067" y="5105400"/>
            <a:ext cx="2709333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ড্রাম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6" grpId="0" animBg="1"/>
      <p:bldP spid="7" grpId="1" animBg="1"/>
      <p:bldP spid="8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/>
          <p:nvPr/>
        </p:nvGrpSpPr>
        <p:grpSpPr>
          <a:xfrm>
            <a:off x="304800" y="381000"/>
            <a:ext cx="8534400" cy="5410200"/>
            <a:chOff x="0" y="381000"/>
            <a:chExt cx="10096499" cy="5638800"/>
          </a:xfrm>
        </p:grpSpPr>
        <p:grpSp>
          <p:nvGrpSpPr>
            <p:cNvPr id="5" name="Group 46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6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7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Cube 28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467099" y="1136914"/>
                <a:ext cx="3047999" cy="673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826983" y="3081270"/>
              <a:ext cx="2099433" cy="131669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8120" y="3081270"/>
              <a:ext cx="1682749" cy="194792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81199" y="1981200"/>
            <a:ext cx="556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জানা স্থির ও চল বিদ্যুৎ ব্যবহৃত হয় এরুপ যন্ত্রের একটি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7770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" y="381000"/>
            <a:ext cx="8466667" cy="609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2200" y="762000"/>
            <a:ext cx="523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533" y="3962400"/>
            <a:ext cx="3589867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7911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Presentation" r:id="rId4" imgW="3672812" imgH="2753881" progId="PowerPoint.Show.12">
                  <p:embed/>
                </p:oleObj>
              </mc:Choice>
              <mc:Fallback>
                <p:oleObj name="Presentation" r:id="rId4" imgW="3672812" imgH="275388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2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ising-sun-and-flying-gull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33400"/>
            <a:ext cx="67818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149600" y="762000"/>
            <a:ext cx="2641600" cy="9906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67" y="685800"/>
            <a:ext cx="1625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575734" y="3276600"/>
            <a:ext cx="3920066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00600" y="3352800"/>
            <a:ext cx="3767667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7-8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7" y="457201"/>
            <a:ext cx="198966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p Arrow Callout 21"/>
          <p:cNvSpPr/>
          <p:nvPr/>
        </p:nvSpPr>
        <p:spPr>
          <a:xfrm>
            <a:off x="4572000" y="5257800"/>
            <a:ext cx="4343400" cy="91440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ফ্যানটি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ঘুরছে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438400" y="381000"/>
            <a:ext cx="4038600" cy="7620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78400" y="1371600"/>
            <a:ext cx="3632200" cy="3657600"/>
            <a:chOff x="4621734" y="1371600"/>
            <a:chExt cx="3784600" cy="4191000"/>
          </a:xfrm>
        </p:grpSpPr>
        <p:pic>
          <p:nvPicPr>
            <p:cNvPr id="18" name="Picture 17" descr="Chill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1734" y="1371600"/>
              <a:ext cx="3784600" cy="4191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Block Arc 12"/>
            <p:cNvSpPr/>
            <p:nvPr/>
          </p:nvSpPr>
          <p:spPr>
            <a:xfrm>
              <a:off x="4904035" y="1371600"/>
              <a:ext cx="3317039" cy="2706688"/>
            </a:xfrm>
            <a:prstGeom prst="blockArc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 descr="torch-light-copy.jpg"/>
          <p:cNvPicPr>
            <a:picLocks noChangeAspect="1"/>
          </p:cNvPicPr>
          <p:nvPr/>
        </p:nvPicPr>
        <p:blipFill>
          <a:blip r:embed="rId4"/>
          <a:srcRect t="41460" b="8333"/>
          <a:stretch>
            <a:fillRect/>
          </a:stretch>
        </p:blipFill>
        <p:spPr>
          <a:xfrm>
            <a:off x="457200" y="1371600"/>
            <a:ext cx="3657600" cy="3657600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Up Arrow Callout 15"/>
          <p:cNvSpPr/>
          <p:nvPr/>
        </p:nvSpPr>
        <p:spPr>
          <a:xfrm>
            <a:off x="76200" y="5257800"/>
            <a:ext cx="4229100" cy="91440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টর্চটি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জ্বলছে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count-electronics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1600" y="76200"/>
            <a:ext cx="8906933" cy="6629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117600" y="2667000"/>
            <a:ext cx="6976533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8200" y="2438400"/>
            <a:ext cx="56388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শক্তির রুপান্তর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ধারনা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3733800"/>
            <a:ext cx="6832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বৈদ্যুতিক যন্ত্রে বিদ্যুৎ শক্তির রুপান্তর ব্যাখ্যা 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4876800"/>
            <a:ext cx="7772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দৈনন্দিন জীবনে স্থির ও চল বিদ্যুতের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933" y="1219200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524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1794933" y="609600"/>
            <a:ext cx="5486400" cy="11430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ভিডিওটি লক্ষ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1733" y="4800600"/>
            <a:ext cx="62992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বাল্বে শক্তির কিরুপ রুপান্তর ঘটে?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4800600"/>
            <a:ext cx="8077199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বৈদ্যুতিক বাল্ব বি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দ্যুৎ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শক্তিকে তাপ ও আলোক শক্তিতে রুপান্তর করে।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45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35727"/>
              </p:ext>
            </p:extLst>
          </p:nvPr>
        </p:nvGraphicFramePr>
        <p:xfrm>
          <a:off x="2878667" y="2514600"/>
          <a:ext cx="3454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67" y="2514600"/>
                        <a:ext cx="3454400" cy="17526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prstDash val="dash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472267" y="5486400"/>
            <a:ext cx="149013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1049867" y="1280224"/>
            <a:ext cx="5350933" cy="4815776"/>
            <a:chOff x="2247900" y="1127824"/>
            <a:chExt cx="6019800" cy="5349176"/>
          </a:xfrm>
        </p:grpSpPr>
        <p:grpSp>
          <p:nvGrpSpPr>
            <p:cNvPr id="116" name="Group 115"/>
            <p:cNvGrpSpPr/>
            <p:nvPr/>
          </p:nvGrpSpPr>
          <p:grpSpPr>
            <a:xfrm>
              <a:off x="2247900" y="1127824"/>
              <a:ext cx="6019800" cy="5349176"/>
              <a:chOff x="2019300" y="990600"/>
              <a:chExt cx="6019800" cy="5349176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390900" y="5882576"/>
                <a:ext cx="2133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চল বিদ্যুৎ সংযোগ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2019300" y="990600"/>
                <a:ext cx="6019800" cy="4800600"/>
                <a:chOff x="2019300" y="990600"/>
                <a:chExt cx="6019800" cy="4800600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2019300" y="990600"/>
                  <a:ext cx="6019800" cy="4800600"/>
                  <a:chOff x="2019300" y="990600"/>
                  <a:chExt cx="6019800" cy="4800600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2019300" y="990600"/>
                    <a:ext cx="6019800" cy="4800600"/>
                    <a:chOff x="952500" y="1066800"/>
                    <a:chExt cx="6019800" cy="4800600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952500" y="1066800"/>
                      <a:ext cx="6019800" cy="4800600"/>
                      <a:chOff x="952500" y="1066800"/>
                      <a:chExt cx="6019800" cy="4800600"/>
                    </a:xfrm>
                  </p:grpSpPr>
                  <p:grpSp>
                    <p:nvGrpSpPr>
                      <p:cNvPr id="43" name="Group 42"/>
                      <p:cNvGrpSpPr/>
                      <p:nvPr/>
                    </p:nvGrpSpPr>
                    <p:grpSpPr>
                      <a:xfrm>
                        <a:off x="952500" y="1066800"/>
                        <a:ext cx="4533900" cy="4800600"/>
                        <a:chOff x="952500" y="1066800"/>
                        <a:chExt cx="4533900" cy="4800600"/>
                      </a:xfrm>
                    </p:grpSpPr>
                    <p:pic>
                      <p:nvPicPr>
                        <p:cNvPr id="5" name="Picture 4" descr="Lightbulb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52500" y="1066800"/>
                          <a:ext cx="4533900" cy="480060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33" name="Minus 32"/>
                        <p:cNvSpPr/>
                        <p:nvPr/>
                      </p:nvSpPr>
                      <p:spPr>
                        <a:xfrm>
                          <a:off x="1562100" y="5105400"/>
                          <a:ext cx="304800" cy="457200"/>
                        </a:xfrm>
                        <a:prstGeom prst="mathMinus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4" name="Minus 33"/>
                        <p:cNvSpPr/>
                        <p:nvPr/>
                      </p:nvSpPr>
                      <p:spPr>
                        <a:xfrm>
                          <a:off x="2996045" y="5105400"/>
                          <a:ext cx="304800" cy="457200"/>
                        </a:xfrm>
                        <a:prstGeom prst="mathMinus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 rot="5400000">
                          <a:off x="2629694" y="5257006"/>
                          <a:ext cx="762000" cy="1588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Straight Connector 41"/>
                        <p:cNvCxnSpPr/>
                        <p:nvPr/>
                      </p:nvCxnSpPr>
                      <p:spPr>
                        <a:xfrm rot="5400000">
                          <a:off x="1458984" y="5257006"/>
                          <a:ext cx="762000" cy="1588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" name="Rectangle 5"/>
                      <p:cNvSpPr/>
                      <p:nvPr/>
                    </p:nvSpPr>
                    <p:spPr>
                      <a:xfrm>
                        <a:off x="3238500" y="1066800"/>
                        <a:ext cx="22098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বায় শুন্য</a:t>
                        </a:r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13" name="Rectangle 12"/>
                      <p:cNvSpPr/>
                      <p:nvPr/>
                    </p:nvSpPr>
                    <p:spPr>
                      <a:xfrm>
                        <a:off x="3924300" y="1676400"/>
                        <a:ext cx="30480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টাংস্টেন</a:t>
                        </a:r>
                        <a:r>
                          <a: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তারের</a:t>
                        </a:r>
                        <a:r>
                          <a: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কুন্ডলী</a:t>
                        </a:r>
                        <a:r>
                          <a: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বা</a:t>
                        </a:r>
                        <a:r>
                          <a: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ফিলামেন্ট</a:t>
                        </a:r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3848100" y="3886200"/>
                        <a:ext cx="22098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কাচের</a:t>
                        </a:r>
                        <a:r>
                          <a: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মন্ড</a:t>
                        </a:r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15" name="Rectangle 14"/>
                      <p:cNvSpPr/>
                      <p:nvPr/>
                    </p:nvSpPr>
                    <p:spPr>
                      <a:xfrm>
                        <a:off x="3086100" y="4953000"/>
                        <a:ext cx="25908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2857500" y="1905000"/>
                        <a:ext cx="838200" cy="2286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1700645" y="1676400"/>
                        <a:ext cx="1219200" cy="228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bn-BD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স</a:t>
                        </a:r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হায়ক</a:t>
                        </a:r>
                        <a:r>
                          <a:rPr lang="en-US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dirty="0" err="1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তার</a:t>
                        </a:r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924300" y="2743200"/>
                        <a:ext cx="2209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bn-BD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মোটা সংযোগ তার</a:t>
                        </a:r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cxnSp>
                    <p:nvCxnSpPr>
                      <p:cNvPr id="21" name="Straight Arrow Connector 20"/>
                      <p:cNvCxnSpPr>
                        <a:stCxn id="19" idx="1"/>
                      </p:cNvCxnSpPr>
                      <p:nvPr/>
                    </p:nvCxnSpPr>
                    <p:spPr>
                      <a:xfrm rot="10800000" flipV="1">
                        <a:off x="2095500" y="3009900"/>
                        <a:ext cx="1828800" cy="11430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Arrow Connector 25"/>
                      <p:cNvCxnSpPr>
                        <a:stCxn id="19" idx="1"/>
                      </p:cNvCxnSpPr>
                      <p:nvPr/>
                    </p:nvCxnSpPr>
                    <p:spPr>
                      <a:xfrm rot="10800000">
                        <a:off x="3162300" y="2743200"/>
                        <a:ext cx="762000" cy="26670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Arrow Connector 27"/>
                      <p:cNvCxnSpPr>
                        <a:stCxn id="13" idx="1"/>
                      </p:cNvCxnSpPr>
                      <p:nvPr/>
                    </p:nvCxnSpPr>
                    <p:spPr>
                      <a:xfrm rot="10800000" flipV="1">
                        <a:off x="3086100" y="2171700"/>
                        <a:ext cx="838200" cy="3810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" name="Rectangle 15"/>
                      <p:cNvSpPr/>
                      <p:nvPr/>
                    </p:nvSpPr>
                    <p:spPr>
                      <a:xfrm>
                        <a:off x="3314700" y="5105400"/>
                        <a:ext cx="2209800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bn-BD" sz="2000" dirty="0" smtClean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a:t>অপরিবাহী মন্ড</a:t>
                        </a:r>
                        <a:endPara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</p:grp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 rot="10800000" flipV="1">
                      <a:off x="3086100" y="1295400"/>
                      <a:ext cx="533400" cy="49530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3352800" y="5247409"/>
                    <a:ext cx="457201" cy="2078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3640280" y="5029200"/>
                  <a:ext cx="1198420" cy="381000"/>
                  <a:chOff x="3640280" y="5029200"/>
                  <a:chExt cx="1198420" cy="3810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3640280" y="5029200"/>
                    <a:ext cx="228600" cy="381000"/>
                  </a:xfrm>
                  <a:prstGeom prst="rect">
                    <a:avLst/>
                  </a:prstGeom>
                  <a:solidFill>
                    <a:srgbClr val="CC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7" name="Straight Arrow Connector 96"/>
                  <p:cNvCxnSpPr/>
                  <p:nvPr/>
                </p:nvCxnSpPr>
                <p:spPr>
                  <a:xfrm rot="10800000">
                    <a:off x="3754580" y="5375565"/>
                    <a:ext cx="1084120" cy="158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18" name="Straight Connector 117"/>
            <p:cNvCxnSpPr/>
            <p:nvPr/>
          </p:nvCxnSpPr>
          <p:spPr>
            <a:xfrm rot="5400000">
              <a:off x="4380706" y="5853545"/>
              <a:ext cx="304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Down Arrow Callout 119"/>
          <p:cNvSpPr/>
          <p:nvPr/>
        </p:nvSpPr>
        <p:spPr>
          <a:xfrm>
            <a:off x="1286933" y="304800"/>
            <a:ext cx="6773333" cy="7620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বাল্বের গঠন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এর মাধ্যমে শক্তির রুপান্তর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55734" y="3886200"/>
            <a:ext cx="2709333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55734" y="3124200"/>
            <a:ext cx="2709333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 বিদ্যুতের সাথে সংযোগ করলে তাপে ফিলামেন্ট লাল হয়ে জ্বলে উঠে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52" grpId="0" animBg="1"/>
      <p:bldP spid="52" grpId="1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914400" y="1447800"/>
            <a:ext cx="7044267" cy="4114800"/>
            <a:chOff x="1028700" y="1828800"/>
            <a:chExt cx="7924800" cy="4114800"/>
          </a:xfrm>
        </p:grpSpPr>
        <p:pic>
          <p:nvPicPr>
            <p:cNvPr id="3" name="Picture 2" descr="electricity flow in a torch - sm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700" y="1828800"/>
              <a:ext cx="7459677" cy="4038600"/>
            </a:xfrm>
            <a:prstGeom prst="rect">
              <a:avLst/>
            </a:prstGeom>
          </p:spPr>
        </p:pic>
        <p:cxnSp>
          <p:nvCxnSpPr>
            <p:cNvPr id="5" name="Straight Connector 4"/>
            <p:cNvCxnSpPr>
              <a:endCxn id="8" idx="0"/>
            </p:cNvCxnSpPr>
            <p:nvPr/>
          </p:nvCxnSpPr>
          <p:spPr>
            <a:xfrm flipV="1">
              <a:off x="7275307" y="2590800"/>
              <a:ext cx="1584960" cy="6306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8" idx="4"/>
            </p:cNvCxnSpPr>
            <p:nvPr/>
          </p:nvCxnSpPr>
          <p:spPr>
            <a:xfrm>
              <a:off x="7283786" y="4727982"/>
              <a:ext cx="1576481" cy="4431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767034" y="2590800"/>
              <a:ext cx="186466" cy="25802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57700" y="1905000"/>
              <a:ext cx="2057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সুইজ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48500" y="5486400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বাল্ব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00300" y="5486400"/>
              <a:ext cx="2819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ব্যাটারী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5295106" y="27432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7390605" y="4990306"/>
              <a:ext cx="990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3657600" y="4686300"/>
              <a:ext cx="12192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67000" y="4610100"/>
              <a:ext cx="12954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181100" y="2590800"/>
              <a:ext cx="2819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ইলেকট্রনের প্রবাহ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2362994" y="31615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472267" y="1371600"/>
            <a:ext cx="284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Down Arrow Callout 59"/>
          <p:cNvSpPr/>
          <p:nvPr/>
        </p:nvSpPr>
        <p:spPr>
          <a:xfrm>
            <a:off x="2133600" y="381000"/>
            <a:ext cx="5486400" cy="6858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 লাইটে স্থির বিদ্যুতের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5638800"/>
            <a:ext cx="7924799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 লাইটে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্যাটার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1008</Words>
  <Application>Microsoft Office PowerPoint</Application>
  <PresentationFormat>On-screen Show (4:3)</PresentationFormat>
  <Paragraphs>153</Paragraphs>
  <Slides>19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194</cp:revision>
  <dcterms:created xsi:type="dcterms:W3CDTF">2006-08-16T00:00:00Z</dcterms:created>
  <dcterms:modified xsi:type="dcterms:W3CDTF">2016-08-10T04:51:49Z</dcterms:modified>
</cp:coreProperties>
</file>