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62" r:id="rId5"/>
    <p:sldId id="263" r:id="rId6"/>
    <p:sldId id="264" r:id="rId7"/>
    <p:sldId id="261" r:id="rId8"/>
    <p:sldId id="259" r:id="rId9"/>
    <p:sldId id="265" r:id="rId10"/>
    <p:sldId id="27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CC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-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0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1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1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1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6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5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3172-7EFF-451E-B865-D2F22986AC2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4BDE-7AF9-4609-AE8A-8FA1572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1588" y="2028827"/>
            <a:ext cx="985837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b="1" dirty="0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800" b="1" dirty="0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800" b="1" dirty="0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ln w="0"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633787" y="731672"/>
            <a:ext cx="6097884" cy="1392391"/>
            <a:chOff x="3633787" y="674520"/>
            <a:chExt cx="6097884" cy="139239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3787" y="674520"/>
              <a:ext cx="1909763" cy="139239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pic>
        <p:sp>
          <p:nvSpPr>
            <p:cNvPr id="2" name="TextBox 1"/>
            <p:cNvSpPr txBox="1"/>
            <p:nvPr/>
          </p:nvSpPr>
          <p:spPr>
            <a:xfrm>
              <a:off x="4694976" y="850706"/>
              <a:ext cx="5036695" cy="1200329"/>
            </a:xfrm>
            <a:prstGeom prst="rect">
              <a:avLst/>
            </a:prstGeom>
            <a:noFill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7200" b="1" dirty="0" smtClean="0">
                  <a:solidFill>
                    <a:schemeClr val="accent6"/>
                  </a:solidFill>
                  <a:effectLst/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 </a:t>
              </a:r>
              <a:endParaRPr lang="en-US" sz="7200" b="1" dirty="0">
                <a:solidFill>
                  <a:schemeClr val="accent6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90764" y="4386261"/>
            <a:ext cx="80391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1720" y="3452814"/>
            <a:ext cx="80391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পায়ের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8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185" y="2037345"/>
            <a:ext cx="5448872" cy="352611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10"/>
          <p:cNvGrpSpPr/>
          <p:nvPr/>
        </p:nvGrpSpPr>
        <p:grpSpPr>
          <a:xfrm>
            <a:off x="6472237" y="2037345"/>
            <a:ext cx="5373676" cy="3526114"/>
            <a:chOff x="6834049" y="3151773"/>
            <a:chExt cx="5254752" cy="3526114"/>
          </a:xfrm>
        </p:grpSpPr>
        <p:sp>
          <p:nvSpPr>
            <p:cNvPr id="5" name="Freeform 4"/>
            <p:cNvSpPr/>
            <p:nvPr/>
          </p:nvSpPr>
          <p:spPr>
            <a:xfrm>
              <a:off x="7225819" y="3543207"/>
              <a:ext cx="4440326" cy="2742711"/>
            </a:xfrm>
            <a:custGeom>
              <a:avLst/>
              <a:gdLst>
                <a:gd name="connsiteX0" fmla="*/ 0 w 4440326"/>
                <a:gd name="connsiteY0" fmla="*/ 0 h 2742711"/>
                <a:gd name="connsiteX1" fmla="*/ 4440326 w 4440326"/>
                <a:gd name="connsiteY1" fmla="*/ 0 h 2742711"/>
                <a:gd name="connsiteX2" fmla="*/ 4440326 w 4440326"/>
                <a:gd name="connsiteY2" fmla="*/ 2742711 h 2742711"/>
                <a:gd name="connsiteX3" fmla="*/ 0 w 4440326"/>
                <a:gd name="connsiteY3" fmla="*/ 2742711 h 2742711"/>
                <a:gd name="connsiteX4" fmla="*/ 0 w 4440326"/>
                <a:gd name="connsiteY4" fmla="*/ 0 h 274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0326" h="2742711">
                  <a:moveTo>
                    <a:pt x="0" y="0"/>
                  </a:moveTo>
                  <a:lnTo>
                    <a:pt x="4440326" y="0"/>
                  </a:lnTo>
                  <a:lnTo>
                    <a:pt x="4440326" y="2742711"/>
                  </a:lnTo>
                  <a:lnTo>
                    <a:pt x="0" y="2742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800" b="1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১। চিৎ সাঁতার পানিতে নেমে হাতল ধরে আরম্ভ করতে হয়। </a:t>
              </a:r>
              <a:endParaRPr lang="en-US" sz="4800" b="1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>
              <a:off x="6834049" y="3151774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alf Frame 6"/>
            <p:cNvSpPr/>
            <p:nvPr/>
          </p:nvSpPr>
          <p:spPr>
            <a:xfrm rot="5400000">
              <a:off x="11022270" y="3151911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alf Frame 7"/>
            <p:cNvSpPr/>
            <p:nvPr/>
          </p:nvSpPr>
          <p:spPr>
            <a:xfrm rot="16200000">
              <a:off x="6833912" y="5611356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alf Frame 8"/>
            <p:cNvSpPr/>
            <p:nvPr/>
          </p:nvSpPr>
          <p:spPr>
            <a:xfrm rot="10800000">
              <a:off x="11022408" y="5611218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0" name="Rectangular Callout 9"/>
          <p:cNvSpPr/>
          <p:nvPr/>
        </p:nvSpPr>
        <p:spPr>
          <a:xfrm>
            <a:off x="6472237" y="457203"/>
            <a:ext cx="5272095" cy="845426"/>
          </a:xfrm>
          <a:prstGeom prst="wedgeRectCallout">
            <a:avLst>
              <a:gd name="adj1" fmla="val 20133"/>
              <a:gd name="adj2" fmla="val 161056"/>
            </a:avLst>
          </a:prstGeom>
          <a:solidFill>
            <a:srgbClr val="FFFF0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সাঁতারের নিয়মাবলি </a:t>
            </a:r>
            <a:endParaRPr lang="en-US" sz="54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00055" y="455117"/>
            <a:ext cx="5214958" cy="842963"/>
          </a:xfrm>
          <a:prstGeom prst="wedgeRoundRectCallout">
            <a:avLst>
              <a:gd name="adj1" fmla="val 21478"/>
              <a:gd name="adj2" fmla="val 131991"/>
              <a:gd name="adj3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দেখে বল কী ধরে আছে?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8854" y="4755557"/>
            <a:ext cx="3400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হাতল ধরে আছে। </a:t>
            </a:r>
            <a:endParaRPr lang="en-US" sz="4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66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897" y="2151643"/>
            <a:ext cx="5600700" cy="352611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10"/>
          <p:cNvGrpSpPr/>
          <p:nvPr/>
        </p:nvGrpSpPr>
        <p:grpSpPr>
          <a:xfrm>
            <a:off x="6372222" y="2151643"/>
            <a:ext cx="5402243" cy="3526114"/>
            <a:chOff x="3390753" y="2980326"/>
            <a:chExt cx="5254752" cy="3526114"/>
          </a:xfrm>
        </p:grpSpPr>
        <p:sp>
          <p:nvSpPr>
            <p:cNvPr id="5" name="Freeform 4"/>
            <p:cNvSpPr/>
            <p:nvPr/>
          </p:nvSpPr>
          <p:spPr>
            <a:xfrm>
              <a:off x="3782523" y="3371760"/>
              <a:ext cx="4440326" cy="2742711"/>
            </a:xfrm>
            <a:custGeom>
              <a:avLst/>
              <a:gdLst>
                <a:gd name="connsiteX0" fmla="*/ 0 w 4440326"/>
                <a:gd name="connsiteY0" fmla="*/ 0 h 2742711"/>
                <a:gd name="connsiteX1" fmla="*/ 4440326 w 4440326"/>
                <a:gd name="connsiteY1" fmla="*/ 0 h 2742711"/>
                <a:gd name="connsiteX2" fmla="*/ 4440326 w 4440326"/>
                <a:gd name="connsiteY2" fmla="*/ 2742711 h 2742711"/>
                <a:gd name="connsiteX3" fmla="*/ 0 w 4440326"/>
                <a:gd name="connsiteY3" fmla="*/ 2742711 h 2742711"/>
                <a:gd name="connsiteX4" fmla="*/ 0 w 4440326"/>
                <a:gd name="connsiteY4" fmla="*/ 0 h 274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0326" h="2742711">
                  <a:moveTo>
                    <a:pt x="0" y="0"/>
                  </a:moveTo>
                  <a:lnTo>
                    <a:pt x="4440326" y="0"/>
                  </a:lnTo>
                  <a:lnTo>
                    <a:pt x="4440326" y="2742711"/>
                  </a:lnTo>
                  <a:lnTo>
                    <a:pt x="0" y="2742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4310" tIns="194310" rIns="194310" bIns="194310" numCol="1" spcCol="1270" anchor="ctr" anchorCtr="0">
              <a:noAutofit/>
            </a:bodyPr>
            <a:lstStyle/>
            <a:p>
              <a:pPr lvl="0" algn="ctr" defTabSz="2266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5100" b="1" kern="1200" dirty="0" smtClean="0"/>
                <a:t>২। চিৎ সাঁতার চিৎ হয়ে কাটতে হয়। </a:t>
              </a:r>
              <a:endParaRPr lang="en-US" sz="5100" b="1" kern="1200" dirty="0"/>
            </a:p>
          </p:txBody>
        </p:sp>
        <p:sp>
          <p:nvSpPr>
            <p:cNvPr id="6" name="Half Frame 5"/>
            <p:cNvSpPr/>
            <p:nvPr/>
          </p:nvSpPr>
          <p:spPr>
            <a:xfrm>
              <a:off x="3390753" y="2980327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alf Frame 6"/>
            <p:cNvSpPr/>
            <p:nvPr/>
          </p:nvSpPr>
          <p:spPr>
            <a:xfrm rot="5400000">
              <a:off x="7578974" y="2980464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alf Frame 7"/>
            <p:cNvSpPr/>
            <p:nvPr/>
          </p:nvSpPr>
          <p:spPr>
            <a:xfrm rot="16200000">
              <a:off x="3390616" y="5439909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alf Frame 8"/>
            <p:cNvSpPr/>
            <p:nvPr/>
          </p:nvSpPr>
          <p:spPr>
            <a:xfrm rot="10800000">
              <a:off x="7579112" y="5439771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0" name="Rectangular Callout 9"/>
          <p:cNvSpPr/>
          <p:nvPr/>
        </p:nvSpPr>
        <p:spPr>
          <a:xfrm>
            <a:off x="5766222" y="585796"/>
            <a:ext cx="5963817" cy="845426"/>
          </a:xfrm>
          <a:prstGeom prst="wedgeRectCallout">
            <a:avLst>
              <a:gd name="adj1" fmla="val 18696"/>
              <a:gd name="adj2" fmla="val 176265"/>
            </a:avLst>
          </a:prstGeom>
          <a:solidFill>
            <a:srgbClr val="FFFF0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সাঁতারের নিয়মাবলি </a:t>
            </a:r>
            <a:endParaRPr lang="en-US" sz="5400" b="1" dirty="0"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71487" y="612280"/>
            <a:ext cx="5129212" cy="842963"/>
          </a:xfrm>
          <a:prstGeom prst="wedgeRoundRectCallout">
            <a:avLst>
              <a:gd name="adj1" fmla="val -13435"/>
              <a:gd name="adj2" fmla="val 120127"/>
              <a:gd name="adj3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দেখে বল কী অবস্থায় আছে?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6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5550019" y="784521"/>
            <a:ext cx="5963817" cy="845426"/>
          </a:xfrm>
          <a:prstGeom prst="wedgeRectCallout">
            <a:avLst>
              <a:gd name="adj1" fmla="val 17259"/>
              <a:gd name="adj2" fmla="val 193164"/>
            </a:avLst>
          </a:prstGeom>
          <a:solidFill>
            <a:srgbClr val="FFFF00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সাঁতারের নিয়মাবলি </a:t>
            </a:r>
            <a:endParaRPr lang="en-US" sz="54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57421"/>
            <a:ext cx="5359538" cy="3648929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9000" r="-9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10"/>
          <p:cNvGrpSpPr/>
          <p:nvPr/>
        </p:nvGrpSpPr>
        <p:grpSpPr>
          <a:xfrm>
            <a:off x="6029685" y="2257421"/>
            <a:ext cx="5571764" cy="3648929"/>
            <a:chOff x="3447922" y="2951743"/>
            <a:chExt cx="5254752" cy="3526114"/>
          </a:xfrm>
        </p:grpSpPr>
        <p:sp>
          <p:nvSpPr>
            <p:cNvPr id="6" name="Freeform 5"/>
            <p:cNvSpPr/>
            <p:nvPr/>
          </p:nvSpPr>
          <p:spPr>
            <a:xfrm>
              <a:off x="3839692" y="3357466"/>
              <a:ext cx="4440326" cy="2742711"/>
            </a:xfrm>
            <a:custGeom>
              <a:avLst/>
              <a:gdLst>
                <a:gd name="connsiteX0" fmla="*/ 0 w 4440326"/>
                <a:gd name="connsiteY0" fmla="*/ 0 h 2742711"/>
                <a:gd name="connsiteX1" fmla="*/ 4440326 w 4440326"/>
                <a:gd name="connsiteY1" fmla="*/ 0 h 2742711"/>
                <a:gd name="connsiteX2" fmla="*/ 4440326 w 4440326"/>
                <a:gd name="connsiteY2" fmla="*/ 2742711 h 2742711"/>
                <a:gd name="connsiteX3" fmla="*/ 0 w 4440326"/>
                <a:gd name="connsiteY3" fmla="*/ 2742711 h 2742711"/>
                <a:gd name="connsiteX4" fmla="*/ 0 w 4440326"/>
                <a:gd name="connsiteY4" fmla="*/ 0 h 274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0326" h="2742711">
                  <a:moveTo>
                    <a:pt x="0" y="0"/>
                  </a:moveTo>
                  <a:lnTo>
                    <a:pt x="4440326" y="0"/>
                  </a:lnTo>
                  <a:lnTo>
                    <a:pt x="4440326" y="2742711"/>
                  </a:lnTo>
                  <a:lnTo>
                    <a:pt x="0" y="2742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800" b="1" kern="1200" dirty="0" smtClean="0"/>
                <a:t>৩। পা পানির নিচে সাধারণত ১৮-২৪ ইঞ্চি পরিমাণ যায়। </a:t>
              </a:r>
              <a:endParaRPr lang="en-US" sz="4800" b="1" kern="1200" dirty="0"/>
            </a:p>
          </p:txBody>
        </p:sp>
        <p:sp>
          <p:nvSpPr>
            <p:cNvPr id="7" name="Half Frame 6"/>
            <p:cNvSpPr/>
            <p:nvPr/>
          </p:nvSpPr>
          <p:spPr>
            <a:xfrm>
              <a:off x="3447922" y="2951744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alf Frame 7"/>
            <p:cNvSpPr/>
            <p:nvPr/>
          </p:nvSpPr>
          <p:spPr>
            <a:xfrm rot="5400000">
              <a:off x="7636143" y="2951881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alf Frame 8"/>
            <p:cNvSpPr/>
            <p:nvPr/>
          </p:nvSpPr>
          <p:spPr>
            <a:xfrm rot="16200000">
              <a:off x="3447785" y="5411326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alf Frame 9"/>
            <p:cNvSpPr/>
            <p:nvPr/>
          </p:nvSpPr>
          <p:spPr>
            <a:xfrm rot="10800000">
              <a:off x="7636281" y="5411188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2" name="Rounded Rectangular Callout 11"/>
          <p:cNvSpPr/>
          <p:nvPr/>
        </p:nvSpPr>
        <p:spPr>
          <a:xfrm>
            <a:off x="600062" y="814390"/>
            <a:ext cx="4757753" cy="842963"/>
          </a:xfrm>
          <a:prstGeom prst="wedgeRoundRectCallout">
            <a:avLst>
              <a:gd name="adj1" fmla="val -12306"/>
              <a:gd name="adj2" fmla="val 138771"/>
              <a:gd name="adj3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দেখে বল কী করছে?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1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01" y="1894465"/>
            <a:ext cx="5329247" cy="352611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6105398" y="1894465"/>
            <a:ext cx="5254752" cy="3526114"/>
            <a:chOff x="4905247" y="2580268"/>
            <a:chExt cx="5254752" cy="3526114"/>
          </a:xfrm>
        </p:grpSpPr>
        <p:sp>
          <p:nvSpPr>
            <p:cNvPr id="5" name="Freeform 4"/>
            <p:cNvSpPr/>
            <p:nvPr/>
          </p:nvSpPr>
          <p:spPr>
            <a:xfrm>
              <a:off x="5297017" y="2971702"/>
              <a:ext cx="4440326" cy="2742711"/>
            </a:xfrm>
            <a:custGeom>
              <a:avLst/>
              <a:gdLst>
                <a:gd name="connsiteX0" fmla="*/ 0 w 4440326"/>
                <a:gd name="connsiteY0" fmla="*/ 0 h 2742711"/>
                <a:gd name="connsiteX1" fmla="*/ 4440326 w 4440326"/>
                <a:gd name="connsiteY1" fmla="*/ 0 h 2742711"/>
                <a:gd name="connsiteX2" fmla="*/ 4440326 w 4440326"/>
                <a:gd name="connsiteY2" fmla="*/ 2742711 h 2742711"/>
                <a:gd name="connsiteX3" fmla="*/ 0 w 4440326"/>
                <a:gd name="connsiteY3" fmla="*/ 2742711 h 2742711"/>
                <a:gd name="connsiteX4" fmla="*/ 0 w 4440326"/>
                <a:gd name="connsiteY4" fmla="*/ 0 h 274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0326" h="2742711">
                  <a:moveTo>
                    <a:pt x="0" y="0"/>
                  </a:moveTo>
                  <a:lnTo>
                    <a:pt x="4440326" y="0"/>
                  </a:lnTo>
                  <a:lnTo>
                    <a:pt x="4440326" y="2742711"/>
                  </a:lnTo>
                  <a:lnTo>
                    <a:pt x="0" y="2742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900" kern="1200" dirty="0" smtClean="0"/>
                <a:t>৪। সাঁতারের সময় অন্যের লেনে যাওয়া যাবেনা। </a:t>
              </a:r>
              <a:endParaRPr lang="en-US" sz="4900" kern="1200" dirty="0"/>
            </a:p>
          </p:txBody>
        </p:sp>
        <p:sp>
          <p:nvSpPr>
            <p:cNvPr id="6" name="Half Frame 5"/>
            <p:cNvSpPr/>
            <p:nvPr/>
          </p:nvSpPr>
          <p:spPr>
            <a:xfrm>
              <a:off x="4905247" y="2580269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alf Frame 6"/>
            <p:cNvSpPr/>
            <p:nvPr/>
          </p:nvSpPr>
          <p:spPr>
            <a:xfrm rot="5400000">
              <a:off x="9093468" y="2580406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alf Frame 7"/>
            <p:cNvSpPr/>
            <p:nvPr/>
          </p:nvSpPr>
          <p:spPr>
            <a:xfrm rot="16200000">
              <a:off x="4905110" y="5039851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alf Frame 8"/>
            <p:cNvSpPr/>
            <p:nvPr/>
          </p:nvSpPr>
          <p:spPr>
            <a:xfrm rot="10800000">
              <a:off x="9093606" y="5039713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1" name="Rectangular Callout 10"/>
          <p:cNvSpPr/>
          <p:nvPr/>
        </p:nvSpPr>
        <p:spPr>
          <a:xfrm>
            <a:off x="6105399" y="814395"/>
            <a:ext cx="5254752" cy="845426"/>
          </a:xfrm>
          <a:prstGeom prst="wedgeRectCallout">
            <a:avLst>
              <a:gd name="adj1" fmla="val 12707"/>
              <a:gd name="adj2" fmla="val 150915"/>
            </a:avLst>
          </a:prstGeom>
          <a:solidFill>
            <a:srgbClr val="FFFF0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সাঁতারের নিয়মাবলি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00062" y="814390"/>
            <a:ext cx="4757753" cy="842963"/>
          </a:xfrm>
          <a:prstGeom prst="wedgeRoundRectCallout">
            <a:avLst>
              <a:gd name="adj1" fmla="val -12306"/>
              <a:gd name="adj2" fmla="val 138771"/>
              <a:gd name="adj3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দেখে বল কী করছে?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5905379" y="885833"/>
            <a:ext cx="5353176" cy="845426"/>
          </a:xfrm>
          <a:prstGeom prst="wedgeRectCallout">
            <a:avLst>
              <a:gd name="adj1" fmla="val 12707"/>
              <a:gd name="adj2" fmla="val 150915"/>
            </a:avLst>
          </a:prstGeom>
          <a:solidFill>
            <a:srgbClr val="FFFF00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সাঁতারের নিয়মাবলি </a:t>
            </a:r>
            <a:endParaRPr lang="en-US" sz="5400" b="1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93" y="2180209"/>
            <a:ext cx="5088680" cy="352611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9000" r="-9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10"/>
          <p:cNvGrpSpPr/>
          <p:nvPr/>
        </p:nvGrpSpPr>
        <p:grpSpPr>
          <a:xfrm>
            <a:off x="5905379" y="2180209"/>
            <a:ext cx="5254752" cy="3526114"/>
            <a:chOff x="4905247" y="2951743"/>
            <a:chExt cx="5254752" cy="352611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" name="Freeform 5"/>
            <p:cNvSpPr/>
            <p:nvPr/>
          </p:nvSpPr>
          <p:spPr>
            <a:xfrm>
              <a:off x="5297017" y="3343177"/>
              <a:ext cx="4440326" cy="2742711"/>
            </a:xfrm>
            <a:custGeom>
              <a:avLst/>
              <a:gdLst>
                <a:gd name="connsiteX0" fmla="*/ 0 w 4440326"/>
                <a:gd name="connsiteY0" fmla="*/ 0 h 2742711"/>
                <a:gd name="connsiteX1" fmla="*/ 4440326 w 4440326"/>
                <a:gd name="connsiteY1" fmla="*/ 0 h 2742711"/>
                <a:gd name="connsiteX2" fmla="*/ 4440326 w 4440326"/>
                <a:gd name="connsiteY2" fmla="*/ 2742711 h 2742711"/>
                <a:gd name="connsiteX3" fmla="*/ 0 w 4440326"/>
                <a:gd name="connsiteY3" fmla="*/ 2742711 h 2742711"/>
                <a:gd name="connsiteX4" fmla="*/ 0 w 4440326"/>
                <a:gd name="connsiteY4" fmla="*/ 0 h 274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0326" h="2742711">
                  <a:moveTo>
                    <a:pt x="0" y="0"/>
                  </a:moveTo>
                  <a:lnTo>
                    <a:pt x="4440326" y="0"/>
                  </a:lnTo>
                  <a:lnTo>
                    <a:pt x="4440326" y="2742711"/>
                  </a:lnTo>
                  <a:lnTo>
                    <a:pt x="0" y="2742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4310" tIns="194310" rIns="194310" bIns="194310" numCol="1" spcCol="1270" anchor="ctr" anchorCtr="0">
              <a:noAutofit/>
            </a:bodyPr>
            <a:lstStyle/>
            <a:p>
              <a:pPr lvl="0" algn="ctr" defTabSz="2266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5100" kern="1200" dirty="0" smtClean="0"/>
                <a:t>৫। চিৎ সাঁতারে পায়ের কিক হবে কোমর থেকে। </a:t>
              </a:r>
              <a:endParaRPr lang="en-US" sz="5100" kern="1200" dirty="0"/>
            </a:p>
          </p:txBody>
        </p:sp>
        <p:sp>
          <p:nvSpPr>
            <p:cNvPr id="7" name="Half Frame 6"/>
            <p:cNvSpPr/>
            <p:nvPr/>
          </p:nvSpPr>
          <p:spPr>
            <a:xfrm>
              <a:off x="4905247" y="2951744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alf Frame 7"/>
            <p:cNvSpPr/>
            <p:nvPr/>
          </p:nvSpPr>
          <p:spPr>
            <a:xfrm rot="5400000">
              <a:off x="9093468" y="2951881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alf Frame 8"/>
            <p:cNvSpPr/>
            <p:nvPr/>
          </p:nvSpPr>
          <p:spPr>
            <a:xfrm rot="16200000">
              <a:off x="4905110" y="5411326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alf Frame 9"/>
            <p:cNvSpPr/>
            <p:nvPr/>
          </p:nvSpPr>
          <p:spPr>
            <a:xfrm rot="10800000">
              <a:off x="9093606" y="5411188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2" name="Rounded Rectangular Callout 11"/>
          <p:cNvSpPr/>
          <p:nvPr/>
        </p:nvSpPr>
        <p:spPr>
          <a:xfrm>
            <a:off x="600062" y="842966"/>
            <a:ext cx="4757753" cy="842963"/>
          </a:xfrm>
          <a:prstGeom prst="wedgeRoundRectCallout">
            <a:avLst>
              <a:gd name="adj1" fmla="val -12306"/>
              <a:gd name="adj2" fmla="val 138771"/>
              <a:gd name="adj3" fmla="val 16667"/>
            </a:avLst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দেখে বল কী করছে?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6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6291144" y="814395"/>
            <a:ext cx="5153150" cy="845426"/>
          </a:xfrm>
          <a:prstGeom prst="wedgeRectCallout">
            <a:avLst>
              <a:gd name="adj1" fmla="val 12707"/>
              <a:gd name="adj2" fmla="val 150915"/>
            </a:avLst>
          </a:prstGeom>
          <a:solidFill>
            <a:srgbClr val="FFFF0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সাঁতারের নিয়মাবলি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3239" y="2566136"/>
            <a:ext cx="5140339" cy="3540246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10"/>
          <p:cNvGrpSpPr/>
          <p:nvPr/>
        </p:nvGrpSpPr>
        <p:grpSpPr>
          <a:xfrm>
            <a:off x="6291144" y="2580268"/>
            <a:ext cx="5254752" cy="3526114"/>
            <a:chOff x="4905247" y="2580268"/>
            <a:chExt cx="5254752" cy="3526114"/>
          </a:xfrm>
        </p:grpSpPr>
        <p:sp>
          <p:nvSpPr>
            <p:cNvPr id="6" name="Freeform 5"/>
            <p:cNvSpPr/>
            <p:nvPr/>
          </p:nvSpPr>
          <p:spPr>
            <a:xfrm>
              <a:off x="5297017" y="2971702"/>
              <a:ext cx="4440326" cy="2742711"/>
            </a:xfrm>
            <a:custGeom>
              <a:avLst/>
              <a:gdLst>
                <a:gd name="connsiteX0" fmla="*/ 0 w 4440326"/>
                <a:gd name="connsiteY0" fmla="*/ 0 h 2742711"/>
                <a:gd name="connsiteX1" fmla="*/ 4440326 w 4440326"/>
                <a:gd name="connsiteY1" fmla="*/ 0 h 2742711"/>
                <a:gd name="connsiteX2" fmla="*/ 4440326 w 4440326"/>
                <a:gd name="connsiteY2" fmla="*/ 2742711 h 2742711"/>
                <a:gd name="connsiteX3" fmla="*/ 0 w 4440326"/>
                <a:gd name="connsiteY3" fmla="*/ 2742711 h 2742711"/>
                <a:gd name="connsiteX4" fmla="*/ 0 w 4440326"/>
                <a:gd name="connsiteY4" fmla="*/ 0 h 274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0326" h="2742711">
                  <a:moveTo>
                    <a:pt x="0" y="0"/>
                  </a:moveTo>
                  <a:lnTo>
                    <a:pt x="4440326" y="0"/>
                  </a:lnTo>
                  <a:lnTo>
                    <a:pt x="4440326" y="2742711"/>
                  </a:lnTo>
                  <a:lnTo>
                    <a:pt x="0" y="2742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/>
                <a:t>৬। এই সাঁতারে শরীরের যে কোন অংশ দিয়ে ঘুর্ণন করা যাবে। তবে চিৎ অবস্থায়। </a:t>
              </a:r>
              <a:endParaRPr lang="en-US" sz="4000" kern="1200" dirty="0"/>
            </a:p>
          </p:txBody>
        </p:sp>
        <p:sp>
          <p:nvSpPr>
            <p:cNvPr id="7" name="Half Frame 6"/>
            <p:cNvSpPr/>
            <p:nvPr/>
          </p:nvSpPr>
          <p:spPr>
            <a:xfrm>
              <a:off x="4905247" y="2580269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alf Frame 7"/>
            <p:cNvSpPr/>
            <p:nvPr/>
          </p:nvSpPr>
          <p:spPr>
            <a:xfrm rot="5400000">
              <a:off x="9093468" y="2580406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alf Frame 8"/>
            <p:cNvSpPr/>
            <p:nvPr/>
          </p:nvSpPr>
          <p:spPr>
            <a:xfrm rot="16200000">
              <a:off x="4905110" y="5039851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alf Frame 9"/>
            <p:cNvSpPr/>
            <p:nvPr/>
          </p:nvSpPr>
          <p:spPr>
            <a:xfrm rot="10800000">
              <a:off x="9093606" y="5039713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2" name="Rounded Rectangular Callout 11"/>
          <p:cNvSpPr/>
          <p:nvPr/>
        </p:nvSpPr>
        <p:spPr>
          <a:xfrm>
            <a:off x="600062" y="814390"/>
            <a:ext cx="4757753" cy="842963"/>
          </a:xfrm>
          <a:prstGeom prst="wedgeRoundRectCallout">
            <a:avLst>
              <a:gd name="adj1" fmla="val -12306"/>
              <a:gd name="adj2" fmla="val 138771"/>
              <a:gd name="adj3" fmla="val 16667"/>
            </a:avLst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দেখে বল কী করছে? 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0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062" y="2594718"/>
            <a:ext cx="4908987" cy="351166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9000" r="-9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5876796" y="2580268"/>
            <a:ext cx="5254752" cy="3526114"/>
            <a:chOff x="4905247" y="2580268"/>
            <a:chExt cx="5254752" cy="3526114"/>
          </a:xfrm>
        </p:grpSpPr>
        <p:sp>
          <p:nvSpPr>
            <p:cNvPr id="5" name="Freeform 4"/>
            <p:cNvSpPr/>
            <p:nvPr/>
          </p:nvSpPr>
          <p:spPr>
            <a:xfrm>
              <a:off x="5297017" y="2971702"/>
              <a:ext cx="4440326" cy="2742711"/>
            </a:xfrm>
            <a:custGeom>
              <a:avLst/>
              <a:gdLst>
                <a:gd name="connsiteX0" fmla="*/ 0 w 4440326"/>
                <a:gd name="connsiteY0" fmla="*/ 0 h 2742711"/>
                <a:gd name="connsiteX1" fmla="*/ 4440326 w 4440326"/>
                <a:gd name="connsiteY1" fmla="*/ 0 h 2742711"/>
                <a:gd name="connsiteX2" fmla="*/ 4440326 w 4440326"/>
                <a:gd name="connsiteY2" fmla="*/ 2742711 h 2742711"/>
                <a:gd name="connsiteX3" fmla="*/ 0 w 4440326"/>
                <a:gd name="connsiteY3" fmla="*/ 2742711 h 2742711"/>
                <a:gd name="connsiteX4" fmla="*/ 0 w 4440326"/>
                <a:gd name="connsiteY4" fmla="*/ 0 h 274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0326" h="2742711">
                  <a:moveTo>
                    <a:pt x="0" y="0"/>
                  </a:moveTo>
                  <a:lnTo>
                    <a:pt x="4440326" y="0"/>
                  </a:lnTo>
                  <a:lnTo>
                    <a:pt x="4440326" y="2742711"/>
                  </a:lnTo>
                  <a:lnTo>
                    <a:pt x="0" y="2742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700" kern="1200" dirty="0" smtClean="0"/>
                <a:t>৭। এই সাঁতারে শরীরের যে কোন অংশ স্পর্শ করে সাঁতার সমাপ্ত করা যাবে। তবে চিৎ অবস্থায়। </a:t>
              </a:r>
              <a:endParaRPr lang="en-US" sz="3700" kern="1200" dirty="0"/>
            </a:p>
          </p:txBody>
        </p:sp>
        <p:sp>
          <p:nvSpPr>
            <p:cNvPr id="6" name="Half Frame 5"/>
            <p:cNvSpPr/>
            <p:nvPr/>
          </p:nvSpPr>
          <p:spPr>
            <a:xfrm>
              <a:off x="4905247" y="2580269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alf Frame 6"/>
            <p:cNvSpPr/>
            <p:nvPr/>
          </p:nvSpPr>
          <p:spPr>
            <a:xfrm rot="5400000">
              <a:off x="9093468" y="2580406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alf Frame 7"/>
            <p:cNvSpPr/>
            <p:nvPr/>
          </p:nvSpPr>
          <p:spPr>
            <a:xfrm rot="16200000">
              <a:off x="4905110" y="5039851"/>
              <a:ext cx="1066669" cy="1066393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alf Frame 8"/>
            <p:cNvSpPr/>
            <p:nvPr/>
          </p:nvSpPr>
          <p:spPr>
            <a:xfrm rot="10800000">
              <a:off x="9093606" y="5039713"/>
              <a:ext cx="1066393" cy="1066669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1" name="Rectangular Callout 10"/>
          <p:cNvSpPr/>
          <p:nvPr/>
        </p:nvSpPr>
        <p:spPr>
          <a:xfrm>
            <a:off x="5423321" y="842972"/>
            <a:ext cx="5963817" cy="845426"/>
          </a:xfrm>
          <a:prstGeom prst="wedgeRectCallout">
            <a:avLst>
              <a:gd name="adj1" fmla="val 12707"/>
              <a:gd name="adj2" fmla="val 150915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সাঁতারের নিয়মাবলি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00062" y="814390"/>
            <a:ext cx="4757753" cy="842963"/>
          </a:xfrm>
          <a:prstGeom prst="wedgeRoundRectCallout">
            <a:avLst>
              <a:gd name="adj1" fmla="val -12306"/>
              <a:gd name="adj2" fmla="val 138771"/>
              <a:gd name="adj3" fmla="val 16667"/>
            </a:avLst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দেখে বল কী করছে?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64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4987" y="3141629"/>
            <a:ext cx="6581776" cy="769441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৪টি নিয়ম লিখ।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86082" y="428625"/>
            <a:ext cx="6786555" cy="1612892"/>
            <a:chOff x="2886082" y="428625"/>
            <a:chExt cx="6786555" cy="161289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91" r="13420" b="18644"/>
            <a:stretch/>
          </p:blipFill>
          <p:spPr>
            <a:xfrm>
              <a:off x="2886082" y="428625"/>
              <a:ext cx="2252547" cy="161289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300662" y="514354"/>
              <a:ext cx="437197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8000" b="1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দলিয় কাজ </a:t>
              </a:r>
              <a:endParaRPr lang="en-US" sz="8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804987" y="4041757"/>
            <a:ext cx="8924928" cy="769441"/>
          </a:xfrm>
          <a:prstGeom prst="rect">
            <a:avLst/>
          </a:prstGeom>
          <a:solidFill>
            <a:srgbClr val="CCFF66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শরীরের অবস্থান কেমন হবে লিখ।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4987" y="4899002"/>
            <a:ext cx="8924928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পায়ের কাজ কেমন হবে লিখ।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57197" y="2041517"/>
            <a:ext cx="1300162" cy="973151"/>
          </a:xfrm>
          <a:prstGeom prst="wedgeEllipseCallout">
            <a:avLst>
              <a:gd name="adj1" fmla="val 56090"/>
              <a:gd name="adj2" fmla="val 83928"/>
            </a:avLst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23846" y="4535531"/>
            <a:ext cx="1300162" cy="988980"/>
          </a:xfrm>
          <a:prstGeom prst="wedgeEllipseCallout">
            <a:avLst>
              <a:gd name="adj1" fmla="val 60485"/>
              <a:gd name="adj2" fmla="val 27586"/>
            </a:avLst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9063036" y="2414585"/>
            <a:ext cx="1300162" cy="1033472"/>
          </a:xfrm>
          <a:prstGeom prst="wedgeEllipseCallout">
            <a:avLst>
              <a:gd name="adj1" fmla="val 8838"/>
              <a:gd name="adj2" fmla="val 96370"/>
            </a:avLst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2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81" y="289263"/>
            <a:ext cx="4086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মূল্যায়ন </a:t>
            </a:r>
            <a:endParaRPr lang="en-US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343025" y="1397259"/>
            <a:ext cx="3957638" cy="931604"/>
          </a:xfrm>
          <a:prstGeom prst="wedgeRoundRectCallout">
            <a:avLst>
              <a:gd name="adj1" fmla="val -19389"/>
              <a:gd name="adj2" fmla="val 111576"/>
              <a:gd name="adj3" fmla="val 16667"/>
            </a:avLst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 কী কী শিখলাম?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5743" y="3001008"/>
            <a:ext cx="7228262" cy="7571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 কাটতে হয়?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4566" y="3824928"/>
            <a:ext cx="9690473" cy="775597"/>
          </a:xfrm>
          <a:prstGeom prst="rect">
            <a:avLst/>
          </a:prstGeom>
          <a:solidFill>
            <a:srgbClr val="CCFF66"/>
          </a:solidFill>
        </p:spPr>
        <p:txBody>
          <a:bodyPr wrap="none">
            <a:spAutoFit/>
          </a:bodyPr>
          <a:lstStyle/>
          <a:p>
            <a:pPr lvl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চিৎ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সাঁতারে পা পানির ভিতরে কী পরিমাণ যায়?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9533" y="4686934"/>
            <a:ext cx="7018268" cy="757130"/>
          </a:xfrm>
          <a:prstGeom prst="rect">
            <a:avLst/>
          </a:prstGeom>
          <a:solidFill>
            <a:srgbClr val="FF00FF"/>
          </a:solidFill>
        </p:spPr>
        <p:txBody>
          <a:bodyPr wrap="none">
            <a:spAutoFit/>
          </a:bodyPr>
          <a:lstStyle/>
          <a:p>
            <a:pPr lvl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চিৎ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সাঁতারে ঘুর্ণন কীভাবে হয়?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48328" y="58211"/>
            <a:ext cx="28953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71712" y="1651126"/>
            <a:ext cx="3143270" cy="4184882"/>
            <a:chOff x="928668" y="536692"/>
            <a:chExt cx="3143270" cy="418488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668" y="536692"/>
              <a:ext cx="3143270" cy="412019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" name="Rectangle 2"/>
            <p:cNvSpPr/>
            <p:nvPr/>
          </p:nvSpPr>
          <p:spPr>
            <a:xfrm>
              <a:off x="928668" y="3428912"/>
              <a:ext cx="3143270" cy="12926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bn-BD" b="1" dirty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 শহীদুল ইসলাম</a:t>
              </a:r>
            </a:p>
            <a:p>
              <a:pPr algn="ctr"/>
              <a:r>
                <a:rPr lang="bn-BD" b="1" dirty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সহকারী শিক্ষক (শারীরিক শিক্ষা)</a:t>
              </a:r>
            </a:p>
            <a:p>
              <a:pPr algn="ctr"/>
              <a:r>
                <a:rPr lang="bn-BD" sz="2400" b="1" dirty="0">
                  <a:ln w="0"/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হাজিগাঁও বরুমচড়া উচ্চ </a:t>
              </a:r>
              <a:r>
                <a:rPr lang="bn-BD" sz="2400" b="1" dirty="0" smtClean="0">
                  <a:ln w="0"/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</a:p>
            <a:p>
              <a:pPr algn="ctr"/>
              <a:r>
                <a:rPr lang="en-US" b="1" dirty="0" smtClean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shahidislam</a:t>
              </a:r>
              <a:r>
                <a:rPr lang="en-US" b="1" dirty="0" smtClean="0">
                  <a:ln w="0"/>
                  <a:latin typeface="Times New Roman" panose="02020603050405020304" pitchFamily="18" charset="0"/>
                  <a:cs typeface="Times New Roman" panose="02020603050405020304" pitchFamily="18" charset="0"/>
                </a:rPr>
                <a:t>001@gmail.com</a:t>
              </a:r>
              <a:r>
                <a:rPr lang="bn-BD" b="1" dirty="0" smtClean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BD" b="1" dirty="0">
                <a:ln w="0"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547948" y="2852644"/>
            <a:ext cx="4510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07893" y="1651127"/>
            <a:ext cx="3184577" cy="4092548"/>
            <a:chOff x="5707893" y="1651127"/>
            <a:chExt cx="3184577" cy="409254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7893" y="1651127"/>
              <a:ext cx="3184577" cy="40925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6015031" y="3438438"/>
              <a:ext cx="2600468" cy="18158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৮ম শ্রেণি</a:t>
              </a:r>
            </a:p>
            <a:p>
              <a:pPr algn="ctr"/>
              <a:r>
                <a:rPr lang="bn-BD" sz="2800" dirty="0" smtClean="0"/>
                <a:t>ছাত্র সংখ্যা ৭০</a:t>
              </a:r>
            </a:p>
            <a:p>
              <a:pPr algn="ctr"/>
              <a:r>
                <a:rPr lang="bn-BD" sz="2800" dirty="0" smtClean="0"/>
                <a:t>সময়- ৪৫ মিনিট </a:t>
              </a:r>
            </a:p>
            <a:p>
              <a:pPr algn="ctr"/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6829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66064" y="339644"/>
            <a:ext cx="4375454" cy="1224335"/>
            <a:chOff x="3266000" y="53889"/>
            <a:chExt cx="4375454" cy="1224335"/>
          </a:xfrm>
        </p:grpSpPr>
        <p:sp>
          <p:nvSpPr>
            <p:cNvPr id="2" name="Rectangle 1"/>
            <p:cNvSpPr/>
            <p:nvPr/>
          </p:nvSpPr>
          <p:spPr>
            <a:xfrm>
              <a:off x="4550543" y="158226"/>
              <a:ext cx="3090911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bn-BD" sz="6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 </a:t>
              </a:r>
              <a:endPara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6000" y="53889"/>
              <a:ext cx="1179293" cy="122433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042988" y="2686052"/>
            <a:ext cx="10458450" cy="1938992"/>
          </a:xfrm>
          <a:prstGeom prst="rect">
            <a:avLst/>
          </a:prstGeom>
          <a:solidFill>
            <a:srgbClr val="CC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সাঁতারের নিয়মাবলি বাড়ি থেকে শিখে ও লিখে আনবে।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8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6088" y="2586038"/>
            <a:ext cx="6929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8800" b="1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5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72562" y="2235653"/>
            <a:ext cx="4729994" cy="3453249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angle 13"/>
          <p:cNvSpPr/>
          <p:nvPr/>
        </p:nvSpPr>
        <p:spPr>
          <a:xfrm>
            <a:off x="6229170" y="2235653"/>
            <a:ext cx="4729994" cy="3453249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TextBox 15"/>
          <p:cNvSpPr txBox="1"/>
          <p:nvPr/>
        </p:nvSpPr>
        <p:spPr>
          <a:xfrm>
            <a:off x="2643188" y="328612"/>
            <a:ext cx="6657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 কোন সাঁতার?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0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488" y="114297"/>
            <a:ext cx="41433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63" y="2114555"/>
            <a:ext cx="7200900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endParaRPr lang="en-US" sz="16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5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8790" y="1335880"/>
            <a:ext cx="3957840" cy="6274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শিক্ষার্থী-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1628790" y="28571"/>
            <a:ext cx="4271962" cy="657233"/>
          </a:xfrm>
          <a:prstGeom prst="wedgeRectCallout">
            <a:avLst>
              <a:gd name="adj1" fmla="val -31201"/>
              <a:gd name="adj2" fmla="val 125090"/>
            </a:avLst>
          </a:prstGeom>
          <a:solidFill>
            <a:srgbClr val="00B05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228974" y="2406207"/>
            <a:ext cx="7134222" cy="937072"/>
          </a:xfrm>
          <a:prstGeom prst="roundRect">
            <a:avLst/>
          </a:prstGeom>
          <a:solidFill>
            <a:srgbClr val="7030A0">
              <a:alpha val="90000"/>
            </a:srgb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536" tIns="184536" rIns="184536" bIns="18453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পায়ের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পারবে। </a:t>
            </a:r>
            <a:endParaRPr lang="en-US" sz="3600" b="1" kern="1200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28974" y="3849244"/>
            <a:ext cx="7134222" cy="937072"/>
          </a:xfrm>
          <a:prstGeom prst="roundRect">
            <a:avLst/>
          </a:prstGeom>
          <a:solidFill>
            <a:srgbClr val="002060">
              <a:alpha val="90000"/>
            </a:srgb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536" tIns="184536" rIns="184536" bIns="18453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সাঁতারে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পারবে। </a:t>
            </a:r>
            <a:endParaRPr lang="en-US" sz="3600" b="1" kern="12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28974" y="5292282"/>
            <a:ext cx="7134222" cy="937072"/>
          </a:xfrm>
          <a:prstGeom prst="roundRect">
            <a:avLst/>
          </a:prstGeom>
          <a:solidFill>
            <a:schemeClr val="accent4">
              <a:lumMod val="50000"/>
              <a:alpha val="9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536" tIns="184536" rIns="184536" bIns="18453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b="1" kern="1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bn-BD" sz="3600" b="1" kern="1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সাঁতারের নিয়ম বলতে পারবে।</a:t>
            </a:r>
            <a:endParaRPr lang="en-US" sz="3600" b="1" kern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38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2773" y="2612140"/>
            <a:ext cx="193257" cy="3576784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ame 4"/>
          <p:cNvSpPr/>
          <p:nvPr/>
        </p:nvSpPr>
        <p:spPr>
          <a:xfrm>
            <a:off x="2229226" y="2612140"/>
            <a:ext cx="5026318" cy="3576784"/>
          </a:xfrm>
          <a:prstGeom prst="frame">
            <a:avLst>
              <a:gd name="adj1" fmla="val 545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5"/>
          <p:cNvSpPr/>
          <p:nvPr/>
        </p:nvSpPr>
        <p:spPr>
          <a:xfrm>
            <a:off x="2035968" y="2183567"/>
            <a:ext cx="4833061" cy="338332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" r="-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425731" y="5568095"/>
            <a:ext cx="4636555" cy="424567"/>
          </a:xfrm>
          <a:custGeom>
            <a:avLst/>
            <a:gdLst>
              <a:gd name="connsiteX0" fmla="*/ 0 w 4636555"/>
              <a:gd name="connsiteY0" fmla="*/ 0 h 424567"/>
              <a:gd name="connsiteX1" fmla="*/ 4636555 w 4636555"/>
              <a:gd name="connsiteY1" fmla="*/ 0 h 424567"/>
              <a:gd name="connsiteX2" fmla="*/ 4636555 w 4636555"/>
              <a:gd name="connsiteY2" fmla="*/ 424567 h 424567"/>
              <a:gd name="connsiteX3" fmla="*/ 0 w 4636555"/>
              <a:gd name="connsiteY3" fmla="*/ 424567 h 424567"/>
              <a:gd name="connsiteX4" fmla="*/ 0 w 4636555"/>
              <a:gd name="connsiteY4" fmla="*/ 0 h 42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555" h="424567">
                <a:moveTo>
                  <a:pt x="0" y="0"/>
                </a:moveTo>
                <a:lnTo>
                  <a:pt x="4636555" y="0"/>
                </a:lnTo>
                <a:lnTo>
                  <a:pt x="4636555" y="424567"/>
                </a:lnTo>
                <a:lnTo>
                  <a:pt x="0" y="42456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5120" tIns="121920" rIns="3251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endParaRPr lang="en-US" sz="32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448802" y="2612139"/>
            <a:ext cx="2395286" cy="3576785"/>
          </a:xfrm>
          <a:custGeom>
            <a:avLst/>
            <a:gdLst>
              <a:gd name="connsiteX0" fmla="*/ 0 w 2297977"/>
              <a:gd name="connsiteY0" fmla="*/ 0 h 3576784"/>
              <a:gd name="connsiteX1" fmla="*/ 2297977 w 2297977"/>
              <a:gd name="connsiteY1" fmla="*/ 0 h 3576784"/>
              <a:gd name="connsiteX2" fmla="*/ 2297977 w 2297977"/>
              <a:gd name="connsiteY2" fmla="*/ 3576784 h 3576784"/>
              <a:gd name="connsiteX3" fmla="*/ 0 w 2297977"/>
              <a:gd name="connsiteY3" fmla="*/ 3576784 h 3576784"/>
              <a:gd name="connsiteX4" fmla="*/ 0 w 2297977"/>
              <a:gd name="connsiteY4" fmla="*/ 0 h 35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7977" h="3576784">
                <a:moveTo>
                  <a:pt x="0" y="0"/>
                </a:moveTo>
                <a:lnTo>
                  <a:pt x="2297977" y="0"/>
                </a:lnTo>
                <a:lnTo>
                  <a:pt x="2297977" y="3576784"/>
                </a:lnTo>
                <a:lnTo>
                  <a:pt x="0" y="35767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4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 শরীর চিৎ করে রাখতে হবে। সাধারণত মাথাটাকে পানির ভিতরে রাখতে হয়। যাতে সম্পূর্ণ শরীরটা পানির উপর সমান্তরাল থাকে। যেন মাথাটা বালিশে রাখা আছে। দৃষ্টি পায়ের গোড়ালির দিকে রাখতে হবে। </a:t>
            </a:r>
            <a:endParaRPr lang="en-US" sz="24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41977" y="995514"/>
            <a:ext cx="5559280" cy="751762"/>
          </a:xfrm>
          <a:custGeom>
            <a:avLst/>
            <a:gdLst>
              <a:gd name="connsiteX0" fmla="*/ 0 w 4636555"/>
              <a:gd name="connsiteY0" fmla="*/ 0 h 424567"/>
              <a:gd name="connsiteX1" fmla="*/ 4636555 w 4636555"/>
              <a:gd name="connsiteY1" fmla="*/ 0 h 424567"/>
              <a:gd name="connsiteX2" fmla="*/ 4636555 w 4636555"/>
              <a:gd name="connsiteY2" fmla="*/ 424567 h 424567"/>
              <a:gd name="connsiteX3" fmla="*/ 0 w 4636555"/>
              <a:gd name="connsiteY3" fmla="*/ 424567 h 424567"/>
              <a:gd name="connsiteX4" fmla="*/ 0 w 4636555"/>
              <a:gd name="connsiteY4" fmla="*/ 0 h 42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555" h="424567">
                <a:moveTo>
                  <a:pt x="0" y="0"/>
                </a:moveTo>
                <a:lnTo>
                  <a:pt x="4636555" y="0"/>
                </a:lnTo>
                <a:lnTo>
                  <a:pt x="4636555" y="424567"/>
                </a:lnTo>
                <a:lnTo>
                  <a:pt x="0" y="42456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5120" tIns="121920" rIns="3251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 শরীরের অবস্থান </a:t>
            </a:r>
            <a:endParaRPr lang="en-US" sz="44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114543" y="998050"/>
            <a:ext cx="2114564" cy="842963"/>
          </a:xfrm>
          <a:prstGeom prst="wedgeRoundRectCallout">
            <a:avLst>
              <a:gd name="adj1" fmla="val 21478"/>
              <a:gd name="adj2" fmla="val 131991"/>
              <a:gd name="adj3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8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62773" y="2397823"/>
            <a:ext cx="193257" cy="3576784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rame 3"/>
          <p:cNvSpPr/>
          <p:nvPr/>
        </p:nvSpPr>
        <p:spPr>
          <a:xfrm>
            <a:off x="2229226" y="2397823"/>
            <a:ext cx="5026318" cy="3576784"/>
          </a:xfrm>
          <a:prstGeom prst="frame">
            <a:avLst>
              <a:gd name="adj1" fmla="val 545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Rectangle 4"/>
          <p:cNvSpPr/>
          <p:nvPr/>
        </p:nvSpPr>
        <p:spPr>
          <a:xfrm>
            <a:off x="2035968" y="1969250"/>
            <a:ext cx="4833061" cy="338332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" r="-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425731" y="5353778"/>
            <a:ext cx="4636555" cy="424567"/>
          </a:xfrm>
          <a:custGeom>
            <a:avLst/>
            <a:gdLst>
              <a:gd name="connsiteX0" fmla="*/ 0 w 4636555"/>
              <a:gd name="connsiteY0" fmla="*/ 0 h 424567"/>
              <a:gd name="connsiteX1" fmla="*/ 4636555 w 4636555"/>
              <a:gd name="connsiteY1" fmla="*/ 0 h 424567"/>
              <a:gd name="connsiteX2" fmla="*/ 4636555 w 4636555"/>
              <a:gd name="connsiteY2" fmla="*/ 424567 h 424567"/>
              <a:gd name="connsiteX3" fmla="*/ 0 w 4636555"/>
              <a:gd name="connsiteY3" fmla="*/ 424567 h 424567"/>
              <a:gd name="connsiteX4" fmla="*/ 0 w 4636555"/>
              <a:gd name="connsiteY4" fmla="*/ 0 h 42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555" h="424567">
                <a:moveTo>
                  <a:pt x="0" y="0"/>
                </a:moveTo>
                <a:lnTo>
                  <a:pt x="4636555" y="0"/>
                </a:lnTo>
                <a:lnTo>
                  <a:pt x="4636555" y="424567"/>
                </a:lnTo>
                <a:lnTo>
                  <a:pt x="0" y="424567"/>
                </a:lnTo>
                <a:lnTo>
                  <a:pt x="0" y="0"/>
                </a:lnTo>
                <a:close/>
              </a:path>
            </a:pathLst>
          </a:custGeom>
          <a:solidFill>
            <a:srgbClr val="CCFF66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60" tIns="137160" rIns="3657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endParaRPr lang="en-US" sz="36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460170" y="2397823"/>
            <a:ext cx="2297977" cy="3576784"/>
          </a:xfrm>
          <a:custGeom>
            <a:avLst/>
            <a:gdLst>
              <a:gd name="connsiteX0" fmla="*/ 0 w 2297977"/>
              <a:gd name="connsiteY0" fmla="*/ 0 h 3576784"/>
              <a:gd name="connsiteX1" fmla="*/ 2297977 w 2297977"/>
              <a:gd name="connsiteY1" fmla="*/ 0 h 3576784"/>
              <a:gd name="connsiteX2" fmla="*/ 2297977 w 2297977"/>
              <a:gd name="connsiteY2" fmla="*/ 3576784 h 3576784"/>
              <a:gd name="connsiteX3" fmla="*/ 0 w 2297977"/>
              <a:gd name="connsiteY3" fmla="*/ 3576784 h 3576784"/>
              <a:gd name="connsiteX4" fmla="*/ 0 w 2297977"/>
              <a:gd name="connsiteY4" fmla="*/ 0 h 35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7977" h="3576784">
                <a:moveTo>
                  <a:pt x="0" y="0"/>
                </a:moveTo>
                <a:lnTo>
                  <a:pt x="2297977" y="0"/>
                </a:lnTo>
                <a:lnTo>
                  <a:pt x="2297977" y="3576784"/>
                </a:lnTo>
                <a:lnTo>
                  <a:pt x="0" y="3576784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দুটো সোজাসোজি মাথার কাছাকাছি নিয়ে যেতে হবে। চিৎ সাঁতারে হাতের অবস্থান হবে একের পর এক। এক হাত পানিতে পড়বে অপর হাত উপরে উঠবে। </a:t>
            </a:r>
            <a:endParaRPr lang="en-US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8889" y="514351"/>
            <a:ext cx="4389534" cy="769441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 হাতের কাজ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257417" y="455117"/>
            <a:ext cx="2114564" cy="842963"/>
          </a:xfrm>
          <a:prstGeom prst="wedgeRoundRectCallout">
            <a:avLst>
              <a:gd name="adj1" fmla="val 21478"/>
              <a:gd name="adj2" fmla="val 131991"/>
              <a:gd name="adj3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9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2773" y="2169224"/>
            <a:ext cx="193257" cy="3576784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ame 4"/>
          <p:cNvSpPr/>
          <p:nvPr/>
        </p:nvSpPr>
        <p:spPr>
          <a:xfrm>
            <a:off x="2229226" y="2169224"/>
            <a:ext cx="5026318" cy="3576784"/>
          </a:xfrm>
          <a:prstGeom prst="frame">
            <a:avLst>
              <a:gd name="adj1" fmla="val 545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5"/>
          <p:cNvSpPr/>
          <p:nvPr/>
        </p:nvSpPr>
        <p:spPr>
          <a:xfrm>
            <a:off x="2035968" y="1740651"/>
            <a:ext cx="4833061" cy="338332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" r="-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425731" y="5125179"/>
            <a:ext cx="4636555" cy="424567"/>
          </a:xfrm>
          <a:custGeom>
            <a:avLst/>
            <a:gdLst>
              <a:gd name="connsiteX0" fmla="*/ 0 w 4636555"/>
              <a:gd name="connsiteY0" fmla="*/ 0 h 424567"/>
              <a:gd name="connsiteX1" fmla="*/ 4636555 w 4636555"/>
              <a:gd name="connsiteY1" fmla="*/ 0 h 424567"/>
              <a:gd name="connsiteX2" fmla="*/ 4636555 w 4636555"/>
              <a:gd name="connsiteY2" fmla="*/ 424567 h 424567"/>
              <a:gd name="connsiteX3" fmla="*/ 0 w 4636555"/>
              <a:gd name="connsiteY3" fmla="*/ 424567 h 424567"/>
              <a:gd name="connsiteX4" fmla="*/ 0 w 4636555"/>
              <a:gd name="connsiteY4" fmla="*/ 0 h 42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555" h="424567">
                <a:moveTo>
                  <a:pt x="0" y="0"/>
                </a:moveTo>
                <a:lnTo>
                  <a:pt x="4636555" y="0"/>
                </a:lnTo>
                <a:lnTo>
                  <a:pt x="4636555" y="424567"/>
                </a:lnTo>
                <a:lnTo>
                  <a:pt x="0" y="424567"/>
                </a:lnTo>
                <a:lnTo>
                  <a:pt x="0" y="0"/>
                </a:lnTo>
                <a:close/>
              </a:path>
            </a:pathLst>
          </a:custGeom>
          <a:solidFill>
            <a:srgbClr val="CCFF66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60" tIns="137160" rIns="3657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endParaRPr lang="en-US" sz="36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317075" y="2169224"/>
            <a:ext cx="2584167" cy="3576784"/>
          </a:xfrm>
          <a:custGeom>
            <a:avLst/>
            <a:gdLst>
              <a:gd name="connsiteX0" fmla="*/ 0 w 2584167"/>
              <a:gd name="connsiteY0" fmla="*/ 0 h 3576784"/>
              <a:gd name="connsiteX1" fmla="*/ 2584167 w 2584167"/>
              <a:gd name="connsiteY1" fmla="*/ 0 h 3576784"/>
              <a:gd name="connsiteX2" fmla="*/ 2584167 w 2584167"/>
              <a:gd name="connsiteY2" fmla="*/ 3576784 h 3576784"/>
              <a:gd name="connsiteX3" fmla="*/ 0 w 2584167"/>
              <a:gd name="connsiteY3" fmla="*/ 3576784 h 3576784"/>
              <a:gd name="connsiteX4" fmla="*/ 0 w 2584167"/>
              <a:gd name="connsiteY4" fmla="*/ 0 h 35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167" h="3576784">
                <a:moveTo>
                  <a:pt x="0" y="0"/>
                </a:moveTo>
                <a:lnTo>
                  <a:pt x="2584167" y="0"/>
                </a:lnTo>
                <a:lnTo>
                  <a:pt x="2584167" y="3576784"/>
                </a:lnTo>
                <a:lnTo>
                  <a:pt x="0" y="3576784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 সাঁতারের মতই অনেকটা পায়ের প্রক্রিয়া হয়। সাধারণত চিৎ হয়ে ফুটবল কিক মারার মতই পায়ের প্রক্রিয়া। </a:t>
            </a:r>
            <a:endParaRPr lang="en-US" sz="36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0321" y="514350"/>
            <a:ext cx="5415709" cy="769441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 পায়ের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257417" y="512269"/>
            <a:ext cx="2114564" cy="842963"/>
          </a:xfrm>
          <a:prstGeom prst="wedgeRoundRectCallout">
            <a:avLst>
              <a:gd name="adj1" fmla="val 21478"/>
              <a:gd name="adj2" fmla="val 131991"/>
              <a:gd name="adj3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2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2773" y="2240663"/>
            <a:ext cx="193257" cy="3576784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ame 4"/>
          <p:cNvSpPr/>
          <p:nvPr/>
        </p:nvSpPr>
        <p:spPr>
          <a:xfrm>
            <a:off x="2229226" y="2240663"/>
            <a:ext cx="5026318" cy="3576784"/>
          </a:xfrm>
          <a:prstGeom prst="frame">
            <a:avLst>
              <a:gd name="adj1" fmla="val 545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5"/>
          <p:cNvSpPr/>
          <p:nvPr/>
        </p:nvSpPr>
        <p:spPr>
          <a:xfrm>
            <a:off x="2035968" y="1812090"/>
            <a:ext cx="4833061" cy="338332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000" b="-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425731" y="5196618"/>
            <a:ext cx="4636555" cy="424567"/>
          </a:xfrm>
          <a:custGeom>
            <a:avLst/>
            <a:gdLst>
              <a:gd name="connsiteX0" fmla="*/ 0 w 4636555"/>
              <a:gd name="connsiteY0" fmla="*/ 0 h 424567"/>
              <a:gd name="connsiteX1" fmla="*/ 4636555 w 4636555"/>
              <a:gd name="connsiteY1" fmla="*/ 0 h 424567"/>
              <a:gd name="connsiteX2" fmla="*/ 4636555 w 4636555"/>
              <a:gd name="connsiteY2" fmla="*/ 424567 h 424567"/>
              <a:gd name="connsiteX3" fmla="*/ 0 w 4636555"/>
              <a:gd name="connsiteY3" fmla="*/ 424567 h 424567"/>
              <a:gd name="connsiteX4" fmla="*/ 0 w 4636555"/>
              <a:gd name="connsiteY4" fmla="*/ 0 h 42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555" h="424567">
                <a:moveTo>
                  <a:pt x="0" y="0"/>
                </a:moveTo>
                <a:lnTo>
                  <a:pt x="4636555" y="0"/>
                </a:lnTo>
                <a:lnTo>
                  <a:pt x="4636555" y="424567"/>
                </a:lnTo>
                <a:lnTo>
                  <a:pt x="0" y="4245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5760" tIns="137160" rIns="3657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kern="1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 </a:t>
            </a:r>
            <a:endParaRPr lang="en-US" sz="3600" b="1" kern="1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460170" y="2240663"/>
            <a:ext cx="2297977" cy="3576784"/>
          </a:xfrm>
          <a:custGeom>
            <a:avLst/>
            <a:gdLst>
              <a:gd name="connsiteX0" fmla="*/ 0 w 2297977"/>
              <a:gd name="connsiteY0" fmla="*/ 0 h 3576784"/>
              <a:gd name="connsiteX1" fmla="*/ 2297977 w 2297977"/>
              <a:gd name="connsiteY1" fmla="*/ 0 h 3576784"/>
              <a:gd name="connsiteX2" fmla="*/ 2297977 w 2297977"/>
              <a:gd name="connsiteY2" fmla="*/ 3576784 h 3576784"/>
              <a:gd name="connsiteX3" fmla="*/ 0 w 2297977"/>
              <a:gd name="connsiteY3" fmla="*/ 3576784 h 3576784"/>
              <a:gd name="connsiteX4" fmla="*/ 0 w 2297977"/>
              <a:gd name="connsiteY4" fmla="*/ 0 h 357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7977" h="3576784">
                <a:moveTo>
                  <a:pt x="0" y="0"/>
                </a:moveTo>
                <a:lnTo>
                  <a:pt x="2297977" y="0"/>
                </a:lnTo>
                <a:lnTo>
                  <a:pt x="2297977" y="3576784"/>
                </a:lnTo>
                <a:lnTo>
                  <a:pt x="0" y="3576784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 শ্বাস- প্রশ্বাস স্বাভাবিক ভাবে নিতে হয়। </a:t>
            </a:r>
            <a:endParaRPr lang="en-US" sz="48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4581" y="485775"/>
            <a:ext cx="5601450" cy="769441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চিৎ সাঁতারে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শ্বাস-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প্রশ্বাস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100249" y="455117"/>
            <a:ext cx="2114564" cy="842963"/>
          </a:xfrm>
          <a:prstGeom prst="wedgeRoundRectCallout">
            <a:avLst>
              <a:gd name="adj1" fmla="val 21478"/>
              <a:gd name="adj2" fmla="val 131991"/>
              <a:gd name="adj3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দেখ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7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445</Words>
  <Application>Microsoft Office PowerPoint</Application>
  <PresentationFormat>Widescreen</PresentationFormat>
  <Paragraphs>74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66</cp:revision>
  <dcterms:created xsi:type="dcterms:W3CDTF">2016-09-23T09:58:50Z</dcterms:created>
  <dcterms:modified xsi:type="dcterms:W3CDTF">2016-10-09T14:18:45Z</dcterms:modified>
</cp:coreProperties>
</file>