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sldIdLst>
    <p:sldId id="278" r:id="rId3"/>
    <p:sldId id="282" r:id="rId4"/>
    <p:sldId id="281" r:id="rId5"/>
    <p:sldId id="280" r:id="rId6"/>
    <p:sldId id="299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4" r:id="rId19"/>
    <p:sldId id="295" r:id="rId20"/>
    <p:sldId id="296" r:id="rId21"/>
    <p:sldId id="297" r:id="rId22"/>
    <p:sldId id="2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E71B1-3EA0-41A6-A58C-88A7E3FD9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1D1E18-3710-416B-A5B3-E0AFDD85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174A0-8E0E-452F-B7E5-7E61CD301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F097-5C06-4B97-89D4-A46E161D1A84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65FC20-11A8-4ECA-8679-83ADBBDB1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CAAB4-279B-4905-98A4-409B95603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9D36-E249-4628-B348-03A56E41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915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382CE-BD75-4DC4-A1D2-D263BAC0C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BEE0A1-28DC-4EAA-BA16-39FBE3C7E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1D79F-A68E-4695-9013-1503B8ECC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F097-5C06-4B97-89D4-A46E161D1A84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C2F6A-F547-459E-8E6B-D3ED32C5A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C9E78-0FD9-481B-8147-ACB750F11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9D36-E249-4628-B348-03A56E41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52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FE8556-4FA1-438C-B7EF-9CD9E30040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B1E2E2-075F-48A3-B1EB-C17B987B8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D1808-3C3B-452F-BA7D-F55ABEB72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F097-5C06-4B97-89D4-A46E161D1A84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47745-476B-4E09-AB10-7768756B9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F9C60-4FD9-428F-AF46-B52E6B2C0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9D36-E249-4628-B348-03A56E41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45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DE314C-0D93-4A20-A7D3-7F59684B831D}"/>
              </a:ext>
            </a:extLst>
          </p:cNvPr>
          <p:cNvSpPr/>
          <p:nvPr userDrawn="1"/>
        </p:nvSpPr>
        <p:spPr>
          <a:xfrm>
            <a:off x="14069" y="-19930"/>
            <a:ext cx="12177932" cy="6877930"/>
          </a:xfrm>
          <a:prstGeom prst="roundRect">
            <a:avLst>
              <a:gd name="adj" fmla="val 0"/>
            </a:avLst>
          </a:prstGeom>
          <a:gradFill flip="none" rotWithShape="1">
            <a:gsLst>
              <a:gs pos="2000">
                <a:srgbClr val="FF3300"/>
              </a:gs>
              <a:gs pos="21000">
                <a:srgbClr val="1DFF1D"/>
              </a:gs>
              <a:gs pos="88000">
                <a:srgbClr val="99FF66">
                  <a:lumMod val="90000"/>
                  <a:lumOff val="10000"/>
                  <a:alpha val="81000"/>
                </a:srgb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0" y="6356351"/>
            <a:ext cx="82296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  <a:effectLst/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r>
              <a:rPr lang="bn-BD"/>
              <a:t>মোহাম্মাদ ফয়েজুর রহমান,</a:t>
            </a:r>
            <a:r>
              <a:rPr lang="en-US"/>
              <a:t> </a:t>
            </a:r>
            <a:r>
              <a:rPr lang="as-IN"/>
              <a:t>ভ</a:t>
            </a:r>
            <a:r>
              <a:rPr lang="en-US"/>
              <a:t>ান</a:t>
            </a:r>
            <a:r>
              <a:rPr lang="as-IN"/>
              <a:t>্</a:t>
            </a:r>
            <a:r>
              <a:rPr lang="en-US"/>
              <a:t>ড</a:t>
            </a:r>
            <a:r>
              <a:rPr lang="as-IN"/>
              <a:t>া</a:t>
            </a:r>
            <a:r>
              <a:rPr lang="en-US"/>
              <a:t>র</a:t>
            </a:r>
            <a:r>
              <a:rPr lang="as-IN"/>
              <a:t>ি</a:t>
            </a:r>
            <a:r>
              <a:rPr lang="en-US"/>
              <a:t>য়</a:t>
            </a:r>
            <a:r>
              <a:rPr lang="as-IN"/>
              <a:t>া</a:t>
            </a:r>
            <a:r>
              <a:rPr lang="en-US"/>
              <a:t> </a:t>
            </a:r>
            <a:r>
              <a:rPr lang="as-IN"/>
              <a:t>স</a:t>
            </a:r>
            <a:r>
              <a:rPr lang="en-US"/>
              <a:t>ি</a:t>
            </a:r>
            <a:r>
              <a:rPr lang="as-IN"/>
              <a:t>দ</a:t>
            </a:r>
            <a:r>
              <a:rPr lang="en-US"/>
              <a:t>্</a:t>
            </a:r>
            <a:r>
              <a:rPr lang="as-IN"/>
              <a:t>দ</a:t>
            </a:r>
            <a:r>
              <a:rPr lang="en-US"/>
              <a:t>ি</a:t>
            </a:r>
            <a:r>
              <a:rPr lang="as-IN"/>
              <a:t>ক</a:t>
            </a:r>
            <a:r>
              <a:rPr lang="en-US"/>
              <a:t>ী</a:t>
            </a:r>
            <a:r>
              <a:rPr lang="as-IN"/>
              <a:t>য়</a:t>
            </a:r>
            <a:r>
              <a:rPr lang="en-US"/>
              <a:t>া </a:t>
            </a:r>
            <a:r>
              <a:rPr lang="as-IN"/>
              <a:t>ক</a:t>
            </a:r>
            <a:r>
              <a:rPr lang="en-US"/>
              <a:t>া</a:t>
            </a:r>
            <a:r>
              <a:rPr lang="as-IN"/>
              <a:t>ম</a:t>
            </a:r>
            <a:r>
              <a:rPr lang="en-US"/>
              <a:t>ি</a:t>
            </a:r>
            <a:r>
              <a:rPr lang="as-IN"/>
              <a:t>ল</a:t>
            </a:r>
            <a:r>
              <a:rPr lang="en-US"/>
              <a:t> </a:t>
            </a:r>
            <a:r>
              <a:rPr lang="as-IN"/>
              <a:t>ম</a:t>
            </a:r>
            <a:r>
              <a:rPr lang="en-US"/>
              <a:t>া</a:t>
            </a:r>
            <a:r>
              <a:rPr lang="as-IN"/>
              <a:t>দ</a:t>
            </a:r>
            <a:r>
              <a:rPr lang="en-US"/>
              <a:t>র</a:t>
            </a:r>
            <a:r>
              <a:rPr lang="as-IN"/>
              <a:t>া</a:t>
            </a:r>
            <a:r>
              <a:rPr lang="en-US"/>
              <a:t>স</a:t>
            </a:r>
            <a:r>
              <a:rPr lang="as-IN"/>
              <a:t>া</a:t>
            </a:r>
            <a:r>
              <a:rPr lang="en-US"/>
              <a:t>, </a:t>
            </a:r>
            <a:r>
              <a:rPr lang="as-IN"/>
              <a:t>র</a:t>
            </a:r>
            <a:r>
              <a:rPr lang="en-US"/>
              <a:t>া</a:t>
            </a:r>
            <a:r>
              <a:rPr lang="as-IN"/>
              <a:t>জ</a:t>
            </a:r>
            <a:r>
              <a:rPr lang="en-US"/>
              <a:t>ব</a:t>
            </a:r>
            <a:r>
              <a:rPr lang="as-IN"/>
              <a:t>া</a:t>
            </a:r>
            <a:r>
              <a:rPr lang="en-US"/>
              <a:t>ড়</a:t>
            </a:r>
            <a:r>
              <a:rPr lang="as-IN"/>
              <a:t>ী</a:t>
            </a:r>
            <a:r>
              <a:rPr lang="en-US"/>
              <a:t>।</a:t>
            </a:r>
            <a:r>
              <a:rPr lang="bn-BD"/>
              <a:t> ০১৭২৪৯৪৬০৫৯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5600" y="6356351"/>
            <a:ext cx="842852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  <a:effectLst/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EB4B32-5184-4CA5-8618-00362DDCF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800" y="6140453"/>
            <a:ext cx="842851" cy="796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28A32E-E677-4256-B3DA-8AA12E3FD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" y="4747388"/>
            <a:ext cx="2047293" cy="211061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5096" y="6356351"/>
            <a:ext cx="1474704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  <a:effectLst/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fld id="{5B5D57D6-754A-49F0-ACE6-6C678DF472CB}" type="datetime1">
              <a:rPr lang="en-US" smtClean="0"/>
              <a:pPr/>
              <a:t>12/9/2017</a:t>
            </a:fld>
            <a:endParaRPr lang="en-US" dirty="0"/>
          </a:p>
        </p:txBody>
      </p:sp>
      <p:pic>
        <p:nvPicPr>
          <p:cNvPr id="8" name="Picture 7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7BCB3265-AE71-4654-974F-AB24257392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95" y="4747388"/>
            <a:ext cx="895751" cy="99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98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DDE314C-0D93-4A20-A7D3-7F59684B831D}"/>
              </a:ext>
            </a:extLst>
          </p:cNvPr>
          <p:cNvSpPr/>
          <p:nvPr userDrawn="1"/>
        </p:nvSpPr>
        <p:spPr>
          <a:xfrm>
            <a:off x="14069" y="-19930"/>
            <a:ext cx="12177932" cy="6877930"/>
          </a:xfrm>
          <a:prstGeom prst="roundRect">
            <a:avLst>
              <a:gd name="adj" fmla="val 0"/>
            </a:avLst>
          </a:prstGeom>
          <a:gradFill flip="none" rotWithShape="1">
            <a:gsLst>
              <a:gs pos="2000">
                <a:srgbClr val="FF3300"/>
              </a:gs>
              <a:gs pos="21000">
                <a:srgbClr val="1DFF1D"/>
              </a:gs>
              <a:gs pos="88000">
                <a:srgbClr val="99FF66">
                  <a:lumMod val="90000"/>
                  <a:lumOff val="10000"/>
                  <a:alpha val="81000"/>
                </a:srgbClr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0" y="6356351"/>
            <a:ext cx="8229600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  <a:effectLst/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15600" y="6356351"/>
            <a:ext cx="842852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  <a:effectLst/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EB4B32-5184-4CA5-8618-00362DDCF9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53800" y="6140453"/>
            <a:ext cx="842851" cy="7969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28A32E-E677-4256-B3DA-8AA12E3FD4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1" y="4747388"/>
            <a:ext cx="2047293" cy="211061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5096" y="6356351"/>
            <a:ext cx="1474704" cy="365125"/>
          </a:xfrm>
        </p:spPr>
        <p:txBody>
          <a:bodyPr/>
          <a:lstStyle>
            <a:lvl1pPr>
              <a:defRPr sz="1800" b="1">
                <a:solidFill>
                  <a:schemeClr val="tx1"/>
                </a:solidFill>
                <a:effectLst/>
                <a:latin typeface="Nikosh" panose="02000000000000000000" pitchFamily="2" charset="0"/>
                <a:cs typeface="Nikosh" panose="020000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11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95E28-31FF-4833-8076-7474B59E5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3DA4F-D42A-47A1-8B96-A8A5173EDF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FE91E-43B8-47CE-B8AF-9BC921F84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F097-5C06-4B97-89D4-A46E161D1A84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3C03-3A6A-4743-B670-046AD033D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C2FE9-9408-49DB-AA1C-E82E16633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9D36-E249-4628-B348-03A56E41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5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997EA-6514-4FD7-82FB-FE186F8E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FC5E4-4E96-4490-86B9-B69979D20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F90D1-49FC-463A-A441-C708EACAA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F097-5C06-4B97-89D4-A46E161D1A84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FACCE-C3C6-472A-A48C-EA8605F6C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165E-FD8F-417C-8EEF-E42F5D7B6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9D36-E249-4628-B348-03A56E41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5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5FE1-20B0-4048-A501-51799F603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503DA-B489-48D1-8A90-1860784763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5E352-1B13-43CA-ABDC-70B5C24E8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4F257-3DDC-405B-B871-E1D06C638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F097-5C06-4B97-89D4-A46E161D1A84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416B2F-6D77-4553-960E-FF0DB33D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FC87B-167F-447B-AAA6-DFF74D8F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9D36-E249-4628-B348-03A56E41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23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8A8A-A3CB-4AE1-8BE6-D11D14B7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187297-5273-4BBF-9F36-8EA2A0C37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F3493-4ACC-40DF-B2A6-57657CDCC3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3B606B-31EB-4F57-B5AD-CF2B2ECFC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A82F73-6B75-42AB-BB71-24CD86023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3B410-222E-4C5D-9F0B-4FD62E47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F097-5C06-4B97-89D4-A46E161D1A84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EE053-7CC2-4CC9-9656-5A4DD9B11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1FD1FD-E7ED-490F-967B-720FD3680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9D36-E249-4628-B348-03A56E41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9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B04EE-8D60-418E-B101-7C4207ED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E92315-0099-4580-8B94-1936D842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F097-5C06-4B97-89D4-A46E161D1A84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5F9B4D-B058-41B2-A87F-48710F98B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7245E-A079-4818-9E7E-9220EE3A3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9D36-E249-4628-B348-03A56E41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1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683860-061F-4A59-AD52-7CAE9A526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F097-5C06-4B97-89D4-A46E161D1A84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35F972-61FD-4688-A41E-EAF63CDF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27F780-7AD3-4AD4-B3C1-C6BFCEF8E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9D36-E249-4628-B348-03A56E41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90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9071F-79B9-42A5-B62B-9EB206837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4B005-293C-48F1-AAD7-3F06CF51D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0DDDA0-A6AF-4D16-BBEE-427BE19D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82E2A-295F-4200-A2AE-A32457CB9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F097-5C06-4B97-89D4-A46E161D1A84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871601-5430-4D65-9CD1-099E20A31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9568E-0DEE-4335-864F-1EFA4177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9D36-E249-4628-B348-03A56E41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34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2AFC7-FE73-4D7A-A647-1D2EF4592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E0E954-AFCF-4035-AC46-F46B9FA3EE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E918C8-FCC3-4D8D-A1B3-41BBC3E1C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B9587-238A-4FFF-9736-83F15A509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5F097-5C06-4B97-89D4-A46E161D1A84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5F506-EF3B-436A-891E-71A83C19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D00CB-395E-4E71-B9B6-0D6AA3F76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09D36-E249-4628-B348-03A56E41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35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BDC872-6B7A-4C7A-846C-0A643DEFE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49CA8-AEE8-4750-842C-79C5BC425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AA5CF-7438-461B-AFA2-BE7D5AC1D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5F097-5C06-4B97-89D4-A46E161D1A84}" type="datetimeFigureOut">
              <a:rPr lang="en-US" smtClean="0"/>
              <a:t>12/9/2017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8A147-33EA-45E3-941F-3E2A812D74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9FB92-4E1B-4C6F-9A52-FD3E99D4CC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09D36-E249-4628-B348-03A56E4118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4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36559-3AEE-4D19-8883-D49311692B0F}" type="datetime1">
              <a:rPr lang="en-US" smtClean="0"/>
              <a:t>12/9/2017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bn-BD"/>
              <a:t>মোহাম্মাদ ফয়েজুর রহমান, ০১৭২৪৯৪৬০৫৯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9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gif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gif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A0008B8-C2EC-4BBA-AE3E-B3A877A382F1}"/>
              </a:ext>
            </a:extLst>
          </p:cNvPr>
          <p:cNvGrpSpPr/>
          <p:nvPr/>
        </p:nvGrpSpPr>
        <p:grpSpPr>
          <a:xfrm>
            <a:off x="2838983" y="306823"/>
            <a:ext cx="6514034" cy="6551177"/>
            <a:chOff x="2838983" y="306823"/>
            <a:chExt cx="6514034" cy="655117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9F2D4B-41F4-4BC4-8138-BA5408E5A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8983" y="306823"/>
              <a:ext cx="6514034" cy="655117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60D5DB-CD4D-4FB2-B6B0-FC04E0B0940E}"/>
                </a:ext>
              </a:extLst>
            </p:cNvPr>
            <p:cNvSpPr txBox="1"/>
            <p:nvPr/>
          </p:nvSpPr>
          <p:spPr>
            <a:xfrm>
              <a:off x="5813352" y="309487"/>
              <a:ext cx="684803" cy="2800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</a:rPr>
                <a:t>স</a:t>
              </a:r>
            </a:p>
            <a:p>
              <a:r>
                <a:rPr lang="en-US" sz="4400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</a:rPr>
                <a:t>ক</a:t>
              </a:r>
            </a:p>
            <a:p>
              <a:r>
                <a:rPr lang="en-US" sz="4400" dirty="0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</a:rPr>
                <a:t>ল</a:t>
              </a:r>
            </a:p>
            <a:p>
              <a:r>
                <a:rPr lang="en-US" sz="4400" dirty="0" err="1">
                  <a:ln w="22225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</a:rPr>
                <a:t>কে</a:t>
              </a:r>
              <a:endParaRPr lang="en-US" sz="440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C85B95-7B61-4568-A1AC-40C5E153F63C}"/>
                </a:ext>
              </a:extLst>
            </p:cNvPr>
            <p:cNvSpPr txBox="1"/>
            <p:nvPr/>
          </p:nvSpPr>
          <p:spPr>
            <a:xfrm>
              <a:off x="3255872" y="2111447"/>
              <a:ext cx="1792478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dirty="0" err="1"/>
                <a:t>স্বা</a:t>
              </a:r>
              <a:endParaRPr lang="en-US" sz="16600" b="1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323AA3-E7FE-43A8-A6C6-16A4E3801394}"/>
                </a:ext>
              </a:extLst>
            </p:cNvPr>
            <p:cNvSpPr txBox="1"/>
            <p:nvPr/>
          </p:nvSpPr>
          <p:spPr>
            <a:xfrm>
              <a:off x="7383574" y="1928566"/>
              <a:ext cx="1164101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s-IN" sz="16600" b="1" dirty="0">
                  <a:latin typeface="NikoshBAN" panose="02000000000000000000" pitchFamily="2" charset="0"/>
                  <a:cs typeface="NikoshBAN" panose="02000000000000000000" pitchFamily="2" charset="0"/>
                </a:rPr>
                <a:t>গ</a:t>
              </a:r>
              <a:endParaRPr lang="en-US" sz="16600" b="1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D51292-7716-40A7-83BC-63537ED31FB6}"/>
                </a:ext>
              </a:extLst>
            </p:cNvPr>
            <p:cNvSpPr txBox="1"/>
            <p:nvPr/>
          </p:nvSpPr>
          <p:spPr>
            <a:xfrm>
              <a:off x="4402388" y="4034043"/>
              <a:ext cx="141096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dirty="0"/>
                <a:t>ত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EFF0F36-2116-40AD-B040-221B47816374}"/>
                </a:ext>
              </a:extLst>
            </p:cNvPr>
            <p:cNvSpPr txBox="1"/>
            <p:nvPr/>
          </p:nvSpPr>
          <p:spPr>
            <a:xfrm>
              <a:off x="6455100" y="4121830"/>
              <a:ext cx="1241045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600" b="1" dirty="0"/>
                <a:t>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739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ED98FC-4610-442E-BB70-B5C776D7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89ECE5-F814-4EAB-9345-B8E4EE0BE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98228-53AF-4331-8078-DB215BF61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67D6D35-3873-4C65-95B3-E97C61821C0B}"/>
              </a:ext>
            </a:extLst>
          </p:cNvPr>
          <p:cNvSpPr/>
          <p:nvPr/>
        </p:nvSpPr>
        <p:spPr>
          <a:xfrm>
            <a:off x="7924800" y="1214582"/>
            <a:ext cx="2209801" cy="73027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মন্ত্রণালয়</a:t>
            </a:r>
            <a:endParaRPr kumimoji="0" lang="en-US" sz="2800" b="1" i="0" u="none" strike="noStrike" kern="1200" cap="none" spc="0" normalizeH="0" baseline="0" noProof="0" dirty="0">
              <a:ln w="127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133B33-BC9B-4350-AF87-998EBD35CEE5}"/>
              </a:ext>
            </a:extLst>
          </p:cNvPr>
          <p:cNvSpPr/>
          <p:nvPr/>
        </p:nvSpPr>
        <p:spPr>
          <a:xfrm>
            <a:off x="8153400" y="4230856"/>
            <a:ext cx="1981200" cy="685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দূতাবাস</a:t>
            </a:r>
            <a:endParaRPr kumimoji="0" lang="en-US" sz="2800" b="1" i="0" u="none" strike="noStrike" kern="1200" cap="none" spc="0" normalizeH="0" baseline="0" noProof="0" dirty="0">
              <a:ln w="127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632D06-C8B5-43E3-A1C9-44E887ADF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2" y="39857"/>
            <a:ext cx="3276598" cy="3041939"/>
          </a:xfrm>
          <a:prstGeom prst="roundRect">
            <a:avLst>
              <a:gd name="adj" fmla="val 16667"/>
            </a:avLst>
          </a:prstGeom>
          <a:ln w="57150">
            <a:solidFill>
              <a:srgbClr val="FFFF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AC671B-98B7-442A-BA8B-B53CD574B1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r="7717" b="26234"/>
          <a:stretch/>
        </p:blipFill>
        <p:spPr>
          <a:xfrm>
            <a:off x="4724400" y="3240256"/>
            <a:ext cx="3374470" cy="2971800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269F2F87-8677-4D95-B1D6-815F3C39A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573256"/>
            <a:ext cx="2951163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2761D90-8DA6-496A-815F-C3D730CBB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/>
          <a:stretch/>
        </p:blipFill>
        <p:spPr bwMode="auto">
          <a:xfrm>
            <a:off x="1995489" y="3662774"/>
            <a:ext cx="2708275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F83B9EA5-BFC2-4522-9762-2246888F8D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F6B56C-B5CF-4E88-BA16-ED95AEED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CDDBD9-2ACB-4C8F-BF1A-E5072DEB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AB044-7D73-4B66-AC67-9CC30F53B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66A6663-0577-4912-B080-36214A918560}"/>
              </a:ext>
            </a:extLst>
          </p:cNvPr>
          <p:cNvSpPr/>
          <p:nvPr/>
        </p:nvSpPr>
        <p:spPr>
          <a:xfrm>
            <a:off x="8423564" y="1327050"/>
            <a:ext cx="1863436" cy="914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হোটেল</a:t>
            </a:r>
            <a:endParaRPr kumimoji="0" lang="en-US" sz="2800" b="1" i="0" u="none" strike="noStrike" kern="1200" cap="none" spc="0" normalizeH="0" baseline="0" noProof="0" dirty="0">
              <a:ln w="127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EAFD1B-2D35-443A-AE9D-421F74A27E35}"/>
              </a:ext>
            </a:extLst>
          </p:cNvPr>
          <p:cNvSpPr/>
          <p:nvPr/>
        </p:nvSpPr>
        <p:spPr>
          <a:xfrm>
            <a:off x="8534400" y="4381400"/>
            <a:ext cx="1828801" cy="604756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ব্যাংক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B3E5FD-455C-4C7A-B002-7659FB052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2651"/>
            <a:ext cx="3581400" cy="2780467"/>
          </a:xfrm>
          <a:prstGeom prst="rect">
            <a:avLst/>
          </a:prstGeom>
          <a:ln w="88900" cap="sq" cmpd="thickThin">
            <a:solidFill>
              <a:schemeClr val="accent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FD252F-4C20-4B29-A762-95892817C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6" y="3463664"/>
            <a:ext cx="3851564" cy="2663986"/>
          </a:xfrm>
          <a:prstGeom prst="roundRect">
            <a:avLst>
              <a:gd name="adj" fmla="val 16667"/>
            </a:avLst>
          </a:prstGeom>
          <a:ln w="57150"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4F1DD08-4F33-4845-8802-FA4B15797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1" b="11038"/>
          <a:stretch/>
        </p:blipFill>
        <p:spPr bwMode="auto">
          <a:xfrm>
            <a:off x="1828801" y="1022251"/>
            <a:ext cx="2770187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06869331-CD40-4791-8446-118C6307EC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/>
          <a:stretch/>
        </p:blipFill>
        <p:spPr bwMode="auto">
          <a:xfrm>
            <a:off x="1828801" y="3549550"/>
            <a:ext cx="2725737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0921FC9F-EB69-4E11-8934-4A6E73C45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6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DBE91B-2B1E-4148-A6FF-566594619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158F35-56B3-4B3E-8FBC-1A15B6133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75BF8-E814-47B2-8CEB-CCCCBAFF9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id="{EE392052-91E4-48B8-8936-8FE2E6658318}"/>
              </a:ext>
            </a:extLst>
          </p:cNvPr>
          <p:cNvSpPr/>
          <p:nvPr/>
        </p:nvSpPr>
        <p:spPr>
          <a:xfrm>
            <a:off x="1981200" y="1776046"/>
            <a:ext cx="8077200" cy="10668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B05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ঢাকা আমাদের রাজধানী। এর পুরাতন নাম জাহাংগীর নগর। এটি দেশের মধ্যখানে এবং বুড়িগংগা নদীর তীরে অবস্থিত। 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5E3CAD-00C1-44EC-A1EE-902456D247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33" y="3140167"/>
            <a:ext cx="3289495" cy="26973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4F33DC-CDD5-4782-832A-771ADA5906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152" y="3089124"/>
            <a:ext cx="3618828" cy="27994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DA79C1A-9E7A-41AC-9256-1E841FD7C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7" b="17486"/>
          <a:stretch/>
        </p:blipFill>
        <p:spPr bwMode="auto">
          <a:xfrm>
            <a:off x="2057401" y="185372"/>
            <a:ext cx="80010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5D8FA7A6-1303-4949-B80F-6D8D117590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0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E925A2-4552-40E0-86E9-82E1A5425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F95AC9-4D16-4508-B484-D4C7F43DF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175FD-A80F-489F-952B-D87AEC1A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87BF75-909F-4A91-9783-7637D7B2C9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41" y="2922329"/>
            <a:ext cx="6545518" cy="2895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D583ED9-C53C-4EF0-B247-BE776A20B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009" y="457201"/>
            <a:ext cx="798036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croll: Horizontal 8">
            <a:extLst>
              <a:ext uri="{FF2B5EF4-FFF2-40B4-BE49-F238E27FC236}">
                <a16:creationId xmlns:a16="http://schemas.microsoft.com/office/drawing/2014/main" id="{B7519072-CBCD-4B3A-A7D6-F51B1F3CB4AB}"/>
              </a:ext>
            </a:extLst>
          </p:cNvPr>
          <p:cNvSpPr/>
          <p:nvPr/>
        </p:nvSpPr>
        <p:spPr>
          <a:xfrm>
            <a:off x="1905000" y="1772529"/>
            <a:ext cx="8382000" cy="1420837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bn-BD" sz="360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ঢাকায় অনেক এলাকা রয়েছে, এখানের ভবনগুলো অনেক উচু ও সুন্দর। ঢাকার সড়কগুলো প্রসস্ত ও দীর্ঘ।</a:t>
            </a:r>
            <a:endParaRPr lang="en-US" sz="36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2AAEABB5-BBA5-493A-837D-073C37B12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8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7C1687-9EEA-40EF-9476-9520D63D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4EAC3C-3FA2-4141-98C3-94FA59B79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2C476-F871-4F45-A45E-5B0B6EA1B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BBC0E9C-7D86-439D-A478-1FE214E39561}"/>
              </a:ext>
            </a:extLst>
          </p:cNvPr>
          <p:cNvSpPr/>
          <p:nvPr/>
        </p:nvSpPr>
        <p:spPr>
          <a:xfrm>
            <a:off x="2147450" y="1238250"/>
            <a:ext cx="7924800" cy="132207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chemeClr val="accent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400" b="1" i="0" u="none" strike="noStrike" kern="1200" cap="none" spc="0" normalizeH="0" baseline="0" noProof="0" dirty="0">
                <a:ln w="12700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এখানে অনেকগুলো মন্ত্রণালয়, দূতাবাস ও বড় বড় সংস্থা রয়েছে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1E4C5D-D67E-4B3F-9609-A9C5C6F77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319" y="2728913"/>
            <a:ext cx="6938009" cy="28908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103D40E-867A-4554-B302-9530DDD51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08"/>
          <a:stretch/>
        </p:blipFill>
        <p:spPr bwMode="auto">
          <a:xfrm>
            <a:off x="1989138" y="76200"/>
            <a:ext cx="8145463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FE44A7F5-F6AC-42D5-8A13-648E591A7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1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A94B07C-F6DB-444B-8EF3-535C7FF4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6A295A-F418-4D22-9154-C033BF8B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A8C8C-95AD-4DA2-8456-26F7A967F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5" name="Rounded Rectangle 3">
            <a:extLst>
              <a:ext uri="{FF2B5EF4-FFF2-40B4-BE49-F238E27FC236}">
                <a16:creationId xmlns:a16="http://schemas.microsoft.com/office/drawing/2014/main" id="{171799EC-8375-4275-BF67-9E8AAABA86A9}"/>
              </a:ext>
            </a:extLst>
          </p:cNvPr>
          <p:cNvSpPr/>
          <p:nvPr/>
        </p:nvSpPr>
        <p:spPr>
          <a:xfrm>
            <a:off x="4707770" y="1659986"/>
            <a:ext cx="5884030" cy="1219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n-BD" sz="200" b="1" i="0" u="none" strike="noStrike" kern="1200" cap="none" spc="0" normalizeH="0" baseline="0" noProof="0" dirty="0">
              <a:ln w="12700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Vrinda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000" b="1" i="0" u="none" strike="noStrike" kern="1200" cap="none" spc="0" normalizeH="0" baseline="0" noProof="0" dirty="0">
                <a:ln w="12700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এখানে অনেকগুলো হোটেল, ব্যাংক ও ব্যবসায়িক প্রতিষ্ঠান রয়েছে।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AA0F96-5EC2-4146-B5FB-CECC3F206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74" y="479474"/>
            <a:ext cx="2865120" cy="5137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5D2D5-046B-4CE5-B9B5-C34EF1DBE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70" y="2938971"/>
            <a:ext cx="5731630" cy="32004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C21FB77-726C-4E8E-8C8E-592BCBEBC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" b="15205"/>
          <a:stretch/>
        </p:blipFill>
        <p:spPr bwMode="auto">
          <a:xfrm>
            <a:off x="4541521" y="152400"/>
            <a:ext cx="6029325" cy="144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31DAFE82-506E-4D80-ACAD-678F9DFEE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" y="381234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6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FB8F18-B3FB-4261-BB30-244DC2544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FA397E-92E6-468D-A474-45B5551D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230B9-8281-43CA-BEE7-99E2A90AE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9F875B-479A-48F5-8A2A-588E5BEA3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04" y="2358927"/>
            <a:ext cx="4343400" cy="3530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3439A4-E1B4-4351-BFEE-4D1252752D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04" y="2358927"/>
            <a:ext cx="4191000" cy="3530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BCC94B4-3462-4447-9670-F302B8C84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59082"/>
            <a:ext cx="8066087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FDB204D1-D8B8-4C5B-8163-53BDD1FA22D2}"/>
              </a:ext>
            </a:extLst>
          </p:cNvPr>
          <p:cNvSpPr/>
          <p:nvPr/>
        </p:nvSpPr>
        <p:spPr>
          <a:xfrm>
            <a:off x="2280584" y="1450538"/>
            <a:ext cx="7535312" cy="1133476"/>
          </a:xfrm>
          <a:prstGeom prst="roundRect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200" b="1" i="0" u="none" strike="noStrike" kern="1200" cap="none" spc="0" normalizeH="0" baseline="0" noProof="0" dirty="0">
                <a:ln w="12700">
                  <a:solidFill>
                    <a:prstClr val="black">
                      <a:lumMod val="75000"/>
                      <a:lumOff val="25000"/>
                    </a:prst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ঢাকায় নানা ধরণের গাছ সমৃদ্ধ সুন্দর সুন্দর বাগান রয়েছে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prstClr val="black">
                    <a:lumMod val="75000"/>
                    <a:lumOff val="25000"/>
                  </a:prstClr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pic>
        <p:nvPicPr>
          <p:cNvPr id="9" name="Picture 8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07F4E8B8-6310-4232-9F25-64BBC6CE7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70" y="3770143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9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94AA14-CCB4-4BE1-BA17-A40DCA31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0931FF-7C32-4395-9288-C4F09E6B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7B67D6-3071-4B51-8F21-0CC585931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4D3461A-5230-4821-A35F-B35133DDB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t="12914" r="4677" b="16649"/>
          <a:stretch/>
        </p:blipFill>
        <p:spPr bwMode="auto">
          <a:xfrm>
            <a:off x="4238626" y="314325"/>
            <a:ext cx="340995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578922B-D6B9-4F22-A1ED-F58D2225B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307" y="2971800"/>
            <a:ext cx="7291387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3412BBD-1245-4B37-B07E-41A1B7A9E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5" b="22772"/>
          <a:stretch/>
        </p:blipFill>
        <p:spPr bwMode="auto">
          <a:xfrm>
            <a:off x="4267201" y="2895600"/>
            <a:ext cx="19573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32341695-66BA-4B43-8E6F-C4C8F4699F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 b="16832"/>
          <a:stretch/>
        </p:blipFill>
        <p:spPr bwMode="auto">
          <a:xfrm>
            <a:off x="2514601" y="3657600"/>
            <a:ext cx="2378075" cy="91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8F4788CE-A6B2-4619-8F21-181A5D4DD3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4" b="26945"/>
          <a:stretch/>
        </p:blipFill>
        <p:spPr bwMode="auto">
          <a:xfrm>
            <a:off x="3909197" y="4495801"/>
            <a:ext cx="1658937" cy="70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FEFAD913-3852-43B4-990C-30247603C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19072"/>
          <a:stretch/>
        </p:blipFill>
        <p:spPr bwMode="auto">
          <a:xfrm>
            <a:off x="3657601" y="5105400"/>
            <a:ext cx="2408237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id="{212C8A45-D11F-43D5-95E2-C48B6BB3E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4" r="4941" b="27855"/>
          <a:stretch/>
        </p:blipFill>
        <p:spPr bwMode="auto">
          <a:xfrm>
            <a:off x="2324101" y="1866900"/>
            <a:ext cx="7239000" cy="876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D0BA7457-E9E6-4797-A6D2-792C3B3B28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33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AD3071-1A91-4587-A0C8-2B87C084B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391AD4-ED08-439D-BBBF-C77FA7145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16F83-947F-4F40-8D64-4DF73CD9F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id="{68B80BBD-951F-4B81-B42C-DF0EC5E3D9D3}"/>
              </a:ext>
            </a:extLst>
          </p:cNvPr>
          <p:cNvSpPr/>
          <p:nvPr/>
        </p:nvSpPr>
        <p:spPr>
          <a:xfrm>
            <a:off x="2555839" y="3429000"/>
            <a:ext cx="8001000" cy="1981200"/>
          </a:xfrm>
          <a:prstGeom prst="flowChartPunchedTape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n-BD" sz="14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আমাদের রাজধানীতে কি কি রয়েছে ? তার একটি তালিকা তৈরী কর।</a:t>
            </a:r>
            <a:endParaRPr kumimoji="0" lang="en-US" sz="1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6BC3CED-8B3F-4341-A6C9-71197C1EA0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9" t="8523" r="4584" b="23864"/>
          <a:stretch/>
        </p:blipFill>
        <p:spPr bwMode="auto">
          <a:xfrm>
            <a:off x="3853290" y="506585"/>
            <a:ext cx="4533900" cy="1133475"/>
          </a:xfrm>
          <a:prstGeom prst="rect">
            <a:avLst/>
          </a:prstGeom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81B75064-C96C-4DEB-9C68-50C6DD451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39" y="1935163"/>
            <a:ext cx="8083550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1C7B5E39-4865-4F10-BA09-ED6DAF791B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8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13063E-1BDC-4BEB-BC8F-F9860207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EEB6DF-380F-4327-AC2D-642B3E92F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EDB5C-B12A-43E3-87BC-AE441D64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992B442D-5A92-4D30-9985-CF000A37F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002" y="377424"/>
            <a:ext cx="371951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43CED49-78EB-4E55-9D07-736732A19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9"/>
          <a:stretch/>
        </p:blipFill>
        <p:spPr bwMode="auto">
          <a:xfrm>
            <a:off x="2005012" y="1785537"/>
            <a:ext cx="8181975" cy="4248150"/>
          </a:xfrm>
          <a:prstGeom prst="roundRect">
            <a:avLst>
              <a:gd name="adj" fmla="val 16667"/>
            </a:avLst>
          </a:prstGeom>
          <a:ln w="76200">
            <a:solidFill>
              <a:schemeClr val="accent6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CC2F284E-3182-48A9-A380-27F878590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0" y="3812348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7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86DF29-D886-4A64-A3CE-7FDB7290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C3140E-9D14-4575-8C39-8889E9138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C2AFB-E0AE-408E-90FD-087E38E6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22B6BCE4-0886-46ED-A307-DF86B513313D}"/>
              </a:ext>
            </a:extLst>
          </p:cNvPr>
          <p:cNvSpPr/>
          <p:nvPr/>
        </p:nvSpPr>
        <p:spPr>
          <a:xfrm>
            <a:off x="1320801" y="776061"/>
            <a:ext cx="5428343" cy="3657600"/>
          </a:xfrm>
          <a:prstGeom prst="verticalScroll">
            <a:avLst/>
          </a:prstGeom>
          <a:solidFill>
            <a:srgbClr val="00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</a:t>
            </a:r>
            <a:r>
              <a:rPr lang="bn-BD" sz="3200" b="1" dirty="0">
                <a:ln w="1905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মোহাম্মাদ ফয়েজুর রহমান</a:t>
            </a:r>
          </a:p>
          <a:p>
            <a:pPr lvl="0" algn="ctr">
              <a:defRPr/>
            </a:pPr>
            <a:r>
              <a:rPr lang="bn-BD" sz="4400" dirty="0">
                <a:ln w="10160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আরবি প্রভাষক</a:t>
            </a:r>
            <a:endParaRPr lang="bn-BD" sz="4000" dirty="0">
              <a:ln w="10160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lvl="0" algn="ctr">
              <a:defRPr/>
            </a:pPr>
            <a:r>
              <a:rPr lang="en-US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itchFamily="2" charset="0"/>
                <a:cs typeface="NikoshBAN" pitchFamily="2" charset="0"/>
              </a:rPr>
              <a:t>ভান্ডারিয়া সিদ্দিকীয়া 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itchFamily="2" charset="0"/>
                <a:cs typeface="NikoshBAN" pitchFamily="2" charset="0"/>
              </a:rPr>
              <a:t>ক</a:t>
            </a:r>
            <a:r>
              <a:rPr lang="as-IN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itchFamily="2" charset="0"/>
                <a:cs typeface="NikoshBAN" pitchFamily="2" charset="0"/>
              </a:rPr>
              <a:t>া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itchFamily="2" charset="0"/>
                <a:cs typeface="NikoshBAN" pitchFamily="2" charset="0"/>
              </a:rPr>
              <a:t>ম</a:t>
            </a:r>
            <a:r>
              <a:rPr lang="as-IN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itchFamily="2" charset="0"/>
                <a:cs typeface="NikoshBAN" pitchFamily="2" charset="0"/>
              </a:rPr>
              <a:t>ি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itchFamily="2" charset="0"/>
                <a:cs typeface="NikoshBAN" pitchFamily="2" charset="0"/>
              </a:rPr>
              <a:t>ল</a:t>
            </a:r>
            <a:r>
              <a:rPr lang="bn-BD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itchFamily="2" charset="0"/>
                <a:cs typeface="NikoshBAN" pitchFamily="2" charset="0"/>
              </a:rPr>
              <a:t> মাদরাসা</a:t>
            </a:r>
            <a:endParaRPr lang="bn-BD" sz="2800" b="1" dirty="0">
              <a:solidFill>
                <a:prstClr val="black">
                  <a:lumMod val="95000"/>
                  <a:lumOff val="5000"/>
                </a:prstClr>
              </a:solidFill>
              <a:latin typeface="NikoshBAN" pitchFamily="2" charset="0"/>
              <a:cs typeface="NikoshBAN" pitchFamily="2" charset="0"/>
            </a:endParaRPr>
          </a:p>
          <a:p>
            <a:pPr lvl="0" algn="ctr">
              <a:defRPr/>
            </a:pPr>
            <a:r>
              <a:rPr lang="bn-BD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itchFamily="2" charset="0"/>
                <a:cs typeface="NikoshBAN" pitchFamily="2" charset="0"/>
              </a:rPr>
              <a:t>রাজবাড়ী সদর, রাজবাড়ী।</a:t>
            </a:r>
            <a:endParaRPr lang="en-US" sz="2800" b="1" dirty="0">
              <a:solidFill>
                <a:prstClr val="black">
                  <a:lumMod val="95000"/>
                  <a:lumOff val="5000"/>
                </a:prstClr>
              </a:solidFill>
              <a:latin typeface="NikoshBAN" pitchFamily="2" charset="0"/>
              <a:cs typeface="NikoshBAN" pitchFamily="2" charset="0"/>
            </a:endParaRPr>
          </a:p>
          <a:p>
            <a:pPr lvl="0" algn="ctr">
              <a:defRPr/>
            </a:pPr>
            <a:r>
              <a:rPr lang="en-US" sz="2800" b="1" dirty="0">
                <a:solidFill>
                  <a:prstClr val="black">
                    <a:lumMod val="95000"/>
                    <a:lumOff val="5000"/>
                  </a:prstClr>
                </a:solidFill>
                <a:latin typeface="NikoshBAN" pitchFamily="2" charset="0"/>
                <a:cs typeface="NikoshBAN" pitchFamily="2" charset="0"/>
              </a:rPr>
              <a:t>০১৭২৪৯৪৬০৫৯</a:t>
            </a:r>
            <a:endParaRPr lang="en-US" b="1" dirty="0">
              <a:solidFill>
                <a:prstClr val="black">
                  <a:lumMod val="95000"/>
                  <a:lumOff val="5000"/>
                </a:prst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645E5C-5B8A-41AD-843B-7EC9E4A41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1650" y="776061"/>
            <a:ext cx="5432007" cy="3657917"/>
          </a:xfrm>
          <a:prstGeom prst="rect">
            <a:avLst/>
          </a:prstGeom>
        </p:spPr>
      </p:pic>
      <p:pic>
        <p:nvPicPr>
          <p:cNvPr id="8" name="Picture 7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3ED037C1-1C9E-4C03-B2E1-61D0FC48B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5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C2E904-580D-4D3B-9E6E-201615850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2477F3-C16F-4EFE-9A22-5D784645D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7BCFF-963C-4F02-A63F-A546CC2A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E6E5154-6CC7-43E9-9991-6970422F4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3" b="18752"/>
          <a:stretch/>
        </p:blipFill>
        <p:spPr bwMode="auto">
          <a:xfrm>
            <a:off x="3744160" y="203200"/>
            <a:ext cx="4219575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0E4950D-6B01-4F3A-9C60-51B45F35C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r="4071"/>
          <a:stretch/>
        </p:blipFill>
        <p:spPr bwMode="auto">
          <a:xfrm>
            <a:off x="2708602" y="1653741"/>
            <a:ext cx="6774796" cy="3357942"/>
          </a:xfrm>
          <a:prstGeom prst="roundRect">
            <a:avLst>
              <a:gd name="adj" fmla="val 16667"/>
            </a:avLst>
          </a:prstGeom>
          <a:ln w="7620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7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0D8201D5-81BC-4568-BFE8-D99B2F798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493" y="4712679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6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EB3A2B-DDA7-49C7-8375-1D5459934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78C8D2-7E07-4847-951A-7F72F251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33C78-F104-40A3-809A-FC936EDD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A226F7E-9EAC-4874-8BFC-24AE6A5E06A3}"/>
              </a:ext>
            </a:extLst>
          </p:cNvPr>
          <p:cNvSpPr/>
          <p:nvPr/>
        </p:nvSpPr>
        <p:spPr>
          <a:xfrm>
            <a:off x="1524000" y="548640"/>
            <a:ext cx="4953000" cy="486156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72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  <a:endParaRPr kumimoji="0" lang="en-US" sz="7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prstClr val="black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4FBCD-BB06-42F3-9276-058BB8BD0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26" y="1597026"/>
            <a:ext cx="4114800" cy="428625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A421F874-186E-4FAF-8D64-C8B3B5562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882227-822B-4DD7-96B2-6E89E9E78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A7487-4255-46FE-96B8-914DC98F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F80B5-C9D7-4AA0-8ADD-90F4853A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ED9C75-27D5-459B-B102-9BB112943359}"/>
              </a:ext>
            </a:extLst>
          </p:cNvPr>
          <p:cNvGrpSpPr/>
          <p:nvPr/>
        </p:nvGrpSpPr>
        <p:grpSpPr>
          <a:xfrm>
            <a:off x="2379466" y="1106644"/>
            <a:ext cx="7374134" cy="3997597"/>
            <a:chOff x="2209800" y="478564"/>
            <a:chExt cx="7374134" cy="39975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151AA08-A5D5-4591-A174-E30C50C94FEF}"/>
                </a:ext>
              </a:extLst>
            </p:cNvPr>
            <p:cNvSpPr txBox="1"/>
            <p:nvPr/>
          </p:nvSpPr>
          <p:spPr>
            <a:xfrm>
              <a:off x="3464951" y="1675394"/>
              <a:ext cx="4863832" cy="28007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1"/>
              <a:r>
                <a:rPr lang="ar-SA" sz="8800" dirty="0"/>
                <a:t>الصف الثامن</a:t>
              </a:r>
            </a:p>
            <a:p>
              <a:pPr algn="ctr" rtl="1"/>
              <a:r>
                <a:rPr lang="ar-SA" sz="8800" dirty="0"/>
                <a:t>الدرس الرابع</a:t>
              </a:r>
              <a:endParaRPr lang="en-US" sz="88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BDFA04C-B0B1-4D5E-8B45-B7F409E1DAED}"/>
                </a:ext>
              </a:extLst>
            </p:cNvPr>
            <p:cNvSpPr/>
            <p:nvPr/>
          </p:nvSpPr>
          <p:spPr>
            <a:xfrm>
              <a:off x="2209800" y="478564"/>
              <a:ext cx="7374134" cy="1323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1"/>
              <a:r>
                <a:rPr lang="ar-SA" sz="8000" dirty="0">
                  <a:ln>
                    <a:solidFill>
                      <a:schemeClr val="tx1"/>
                    </a:solidFill>
                  </a:ln>
                  <a:blipFill dpi="0"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>
                    <a:innerShdw blurRad="63500" dist="50800">
                      <a:prstClr val="black">
                        <a:alpha val="50000"/>
                      </a:prstClr>
                    </a:innerShdw>
                  </a:effectLst>
                </a:rPr>
                <a:t>اللغة العربية الاتصالية</a:t>
              </a:r>
            </a:p>
          </p:txBody>
        </p:sp>
      </p:grpSp>
      <p:pic>
        <p:nvPicPr>
          <p:cNvPr id="8" name="Picture 7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654E69EE-CC9E-48F2-9698-215B84BFF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ED2D81-90B3-4263-AFC9-388749CB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A105C3-6FBC-462C-A6A0-E0BCB2CBB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51F39-E8AB-46CA-9F66-9EE624915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pic>
        <p:nvPicPr>
          <p:cNvPr id="5" name="Picture 4" descr="A large brick building with a clock tower&#10;&#10;Description generated with high confidence">
            <a:extLst>
              <a:ext uri="{FF2B5EF4-FFF2-40B4-BE49-F238E27FC236}">
                <a16:creationId xmlns:a16="http://schemas.microsoft.com/office/drawing/2014/main" id="{750B5111-993C-4A9B-B1D8-629D2D863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652" y="997015"/>
            <a:ext cx="5278552" cy="4277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" descr="A river running through a city&#10;&#10;Description generated with very high confidence">
            <a:extLst>
              <a:ext uri="{FF2B5EF4-FFF2-40B4-BE49-F238E27FC236}">
                <a16:creationId xmlns:a16="http://schemas.microsoft.com/office/drawing/2014/main" id="{0FEB2274-7A1C-4430-9091-53D10A58D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39" y="997015"/>
            <a:ext cx="5776761" cy="3851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17D67D-FB89-4CF0-90EC-DDAD86FF6184}"/>
              </a:ext>
            </a:extLst>
          </p:cNvPr>
          <p:cNvSpPr txBox="1"/>
          <p:nvPr/>
        </p:nvSpPr>
        <p:spPr>
          <a:xfrm>
            <a:off x="2508319" y="5258868"/>
            <a:ext cx="6009979" cy="76944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লোত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ছ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ি</a:t>
            </a:r>
            <a:r>
              <a:rPr lang="en-US" sz="4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গুল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 ক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ন 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শ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</a:p>
        </p:txBody>
      </p:sp>
      <p:pic>
        <p:nvPicPr>
          <p:cNvPr id="8" name="Picture 7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093FCBC9-1162-43D7-940C-DA99E2C416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4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0B3B62-BBF2-4F8E-9778-81267536D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B98977-1F5C-43AC-B813-5BDB02A83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6446F-D7A7-449B-ABB5-DBAB51690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graphicFrame>
        <p:nvGraphicFramePr>
          <p:cNvPr id="6" name="Object 5">
            <a:hlinkClick r:id="" action="ppaction://ole?verb=0"/>
            <a:extLst>
              <a:ext uri="{FF2B5EF4-FFF2-40B4-BE49-F238E27FC236}">
                <a16:creationId xmlns:a16="http://schemas.microsoft.com/office/drawing/2014/main" id="{72DF5C08-3322-4C95-9762-6701669D53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8137958"/>
              </p:ext>
            </p:extLst>
          </p:nvPr>
        </p:nvGraphicFramePr>
        <p:xfrm>
          <a:off x="4944135" y="2385792"/>
          <a:ext cx="1349375" cy="154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r Shell Object" showAsIcon="1" r:id="rId3" imgW="382680" imgH="437760" progId="Package">
                  <p:embed/>
                </p:oleObj>
              </mc:Choice>
              <mc:Fallback>
                <p:oleObj name="Packager Shell Object" showAsIcon="1" r:id="rId3" imgW="38268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44135" y="2385792"/>
                        <a:ext cx="1349375" cy="1544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11D777-329F-4F7C-ABF2-95295A6E3A50}"/>
              </a:ext>
            </a:extLst>
          </p:cNvPr>
          <p:cNvSpPr txBox="1"/>
          <p:nvPr/>
        </p:nvSpPr>
        <p:spPr>
          <a:xfrm>
            <a:off x="2606793" y="4319327"/>
            <a:ext cx="7175362" cy="76944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en-US" sz="4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ভিডিতে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 ক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ো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ন 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শ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ে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ক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থ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ব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া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হ</a:t>
            </a:r>
            <a:r>
              <a:rPr lang="en-US" sz="4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য়েছে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6774E1-C092-49A3-A92A-05114020BF56}"/>
              </a:ext>
            </a:extLst>
          </p:cNvPr>
          <p:cNvSpPr txBox="1"/>
          <p:nvPr/>
        </p:nvSpPr>
        <p:spPr>
          <a:xfrm>
            <a:off x="3436173" y="733488"/>
            <a:ext cx="4365298" cy="76944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চ</a:t>
            </a:r>
            <a:r>
              <a:rPr lang="as-IN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ল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ো </a:t>
            </a:r>
            <a:r>
              <a:rPr lang="en-US" sz="4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4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400" b="1" dirty="0" err="1"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endParaRPr lang="en-US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13D4D2F9-BD8A-4EAD-B780-5FB20213B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5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63F5BCA-EB7B-476D-A344-D34AE8E41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451155-9EFA-41BD-BBF6-FB21B03BE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DB065-D8D5-4D60-9B7E-E7E440B87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A4946A6C-D934-4A9C-9064-8EAEB9856420}"/>
              </a:ext>
            </a:extLst>
          </p:cNvPr>
          <p:cNvSpPr/>
          <p:nvPr/>
        </p:nvSpPr>
        <p:spPr>
          <a:xfrm>
            <a:off x="2282483" y="2805921"/>
            <a:ext cx="7797800" cy="1828800"/>
          </a:xfrm>
          <a:prstGeom prst="horizontalScroll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bn-BD" sz="3600" i="0" u="none" strike="noStrike" kern="120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7200" i="0" u="none" strike="noStrike" kern="120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ঢাকা আমাদের রাজধানী</a:t>
            </a:r>
            <a:endParaRPr kumimoji="0" lang="en-US" sz="7200" i="0" u="none" strike="noStrike" kern="120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normalizeH="0" baseline="0" noProof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0423929-CF8C-4B1A-BCD2-17E5B927A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4" b="19160"/>
          <a:stretch/>
        </p:blipFill>
        <p:spPr bwMode="auto">
          <a:xfrm>
            <a:off x="2282483" y="1087022"/>
            <a:ext cx="7797800" cy="1809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974D7209-51D8-42B9-90B4-B6D4B744F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7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21283D-EA59-45BF-895E-1F1439F5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9EF3BB-76A3-476C-8FBB-B0CC80A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B557C-6544-420E-813B-075CAC6E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DBF62DF-0A7D-4752-85CF-F4D8F605C3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35057" y="0"/>
            <a:ext cx="3888106" cy="1312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873D043-118E-45AE-8C40-6A8BDFCA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396" y="989476"/>
            <a:ext cx="6840537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05AA99E2-1A19-4131-B83C-2FA30C7FA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81" y="2076156"/>
            <a:ext cx="8809037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F73A5241-82DE-48AE-A634-F777EDC0F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90" y="3854551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2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37B4367-A928-478B-B7D0-C584369FB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66A5B7-08AA-4821-AF0E-44332302B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80206-F47A-46D9-9A02-017816255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142CD-D420-442A-BE5B-AFABDC0C2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526" y="898525"/>
            <a:ext cx="9578926" cy="471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169A3778-8BF0-4F42-B1DA-945A276E9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988" y="4783017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3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2AA924-EE97-4782-A27B-BD05BB425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মোহাম্মাদ ফয়েজুর রহমান,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ভ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ান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ড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্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য়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ক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ি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ল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ম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দ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স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, 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র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জ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ব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া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ড়</a:t>
            </a:r>
            <a:r>
              <a:rPr kumimoji="0" lang="as-IN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ী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।</a:t>
            </a:r>
            <a:r>
              <a:rPr kumimoji="0" lang="bn-BD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t> ০১৭২৪৯৪৬০৫৯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5E8CC4-EB27-4EDE-AEA8-B5BE8AB3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D236E1-A256-4AEE-93DF-07C76E4C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5D57D6-754A-49F0-ACE6-6C678DF472CB}" type="datetime1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" panose="02000000000000000000" pitchFamily="2" charset="0"/>
                <a:ea typeface="+mn-ea"/>
                <a:cs typeface="Nikosh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12/9/2017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" panose="02000000000000000000" pitchFamily="2" charset="0"/>
              <a:ea typeface="+mn-ea"/>
              <a:cs typeface="Nikosh" panose="020000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3B4B737-0351-4103-9916-5AA27AA23F47}"/>
              </a:ext>
            </a:extLst>
          </p:cNvPr>
          <p:cNvSpPr/>
          <p:nvPr/>
        </p:nvSpPr>
        <p:spPr>
          <a:xfrm>
            <a:off x="8839200" y="859041"/>
            <a:ext cx="1676400" cy="914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4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তীর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C5A6625-2FF3-4D97-B19C-5869D32E0939}"/>
              </a:ext>
            </a:extLst>
          </p:cNvPr>
          <p:cNvSpPr/>
          <p:nvPr/>
        </p:nvSpPr>
        <p:spPr>
          <a:xfrm>
            <a:off x="8763000" y="3734966"/>
            <a:ext cx="1676400" cy="914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400" b="1" i="0" u="none" strike="noStrike" kern="1200" cap="none" spc="0" normalizeH="0" baseline="0" noProof="0" dirty="0">
                <a:ln w="18000">
                  <a:solidFill>
                    <a:prstClr val="white"/>
                  </a:solidFill>
                  <a:prstDash val="solid"/>
                  <a:miter lim="800000"/>
                </a:ln>
                <a:solidFill>
                  <a:prstClr val="white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উঁচু</a:t>
            </a:r>
            <a:endParaRPr kumimoji="0" lang="en-US" sz="4400" b="1" i="0" u="none" strike="noStrike" kern="1200" cap="none" spc="0" normalizeH="0" baseline="0" noProof="0" dirty="0">
              <a:ln w="18000">
                <a:solidFill>
                  <a:prstClr val="white"/>
                </a:solidFill>
                <a:prstDash val="solid"/>
                <a:miter lim="800000"/>
              </a:ln>
              <a:solidFill>
                <a:prstClr val="white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F0A24D-584B-4F72-A84B-EC61A4D74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18" y="77366"/>
            <a:ext cx="4059382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E1604A-4652-4748-AF72-477A348CE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2667" b="43333"/>
          <a:stretch/>
        </p:blipFill>
        <p:spPr>
          <a:xfrm>
            <a:off x="4551218" y="2972966"/>
            <a:ext cx="4059382" cy="3200400"/>
          </a:xfrm>
          <a:prstGeom prst="roundRect">
            <a:avLst>
              <a:gd name="adj" fmla="val 16667"/>
            </a:avLst>
          </a:prstGeom>
          <a:ln w="57150">
            <a:solidFill>
              <a:srgbClr val="FFFF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BCE3B4B-94AA-498A-ACC1-B82484756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05001" y="572666"/>
            <a:ext cx="2693987" cy="1676400"/>
          </a:xfrm>
          <a:prstGeom prst="roundRect">
            <a:avLst>
              <a:gd name="adj" fmla="val 16667"/>
            </a:avLst>
          </a:prstGeom>
          <a:ln w="57150">
            <a:solidFill>
              <a:srgbClr val="7030A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FD98E1C-D2E9-4A14-843F-CAD0B2A1C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353966"/>
            <a:ext cx="2762250" cy="1676400"/>
          </a:xfrm>
          <a:prstGeom prst="roundRect">
            <a:avLst>
              <a:gd name="adj" fmla="val 16667"/>
            </a:avLst>
          </a:prstGeom>
          <a:ln w="76200">
            <a:solidFill>
              <a:srgbClr val="00206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10" descr="A picture containing animal&#10;&#10;Description generated with very high confidence">
            <a:extLst>
              <a:ext uri="{FF2B5EF4-FFF2-40B4-BE49-F238E27FC236}">
                <a16:creationId xmlns:a16="http://schemas.microsoft.com/office/drawing/2014/main" id="{0E66769C-E719-4F8C-91F7-2D1F9DBCA1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73" y="3854550"/>
            <a:ext cx="905812" cy="10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03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1105</Words>
  <Application>Microsoft Office PowerPoint</Application>
  <PresentationFormat>Widescreen</PresentationFormat>
  <Paragraphs>96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Nikosh</vt:lpstr>
      <vt:lpstr>NikoshBAN</vt:lpstr>
      <vt:lpstr>Vrinda</vt:lpstr>
      <vt:lpstr>Office Theme</vt:lpstr>
      <vt:lpstr>1_Office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 Rahman</dc:creator>
  <cp:lastModifiedBy>F Rahman</cp:lastModifiedBy>
  <cp:revision>45</cp:revision>
  <dcterms:created xsi:type="dcterms:W3CDTF">2017-12-07T12:58:47Z</dcterms:created>
  <dcterms:modified xsi:type="dcterms:W3CDTF">2017-12-09T09:32:14Z</dcterms:modified>
</cp:coreProperties>
</file>