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6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0931-5E43-4F23-ABAB-454089BD7D97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59F2-874A-4A45-86D8-B05019CA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7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2"/>
            <a:ext cx="6858000" cy="12192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7618" y="2494497"/>
            <a:ext cx="6645498" cy="238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14925" b="1" i="1" dirty="0">
                <a:ln w="66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37000">
                      <a:srgbClr val="B519CE"/>
                    </a:gs>
                    <a:gs pos="45000">
                      <a:srgbClr val="00B0F0"/>
                    </a:gs>
                    <a:gs pos="87000">
                      <a:srgbClr val="FF6600"/>
                    </a:gs>
                    <a:gs pos="72000">
                      <a:srgbClr val="D2BD33"/>
                    </a:gs>
                    <a:gs pos="63000">
                      <a:srgbClr val="FFFF00"/>
                    </a:gs>
                    <a:gs pos="56000">
                      <a:srgbClr val="00CCFF"/>
                    </a:gs>
                    <a:gs pos="100000">
                      <a:srgbClr val="7030A0"/>
                    </a:gs>
                    <a:gs pos="10000">
                      <a:srgbClr val="FF00FF"/>
                    </a:gs>
                    <a:gs pos="20000">
                      <a:srgbClr val="DB0CE7"/>
                    </a:gs>
                  </a:gsLst>
                  <a:lin ang="16200000" scaled="1"/>
                  <a:tileRect/>
                </a:gradFill>
                <a:latin typeface="Matura MT Script Capitals" panose="03020802060602070202" pitchFamily="66" charset="0"/>
                <a:cs typeface="NikoshBAN" panose="02000000000000000000" pitchFamily="2" charset="0"/>
              </a:rPr>
              <a:t>স্বাগতম</a:t>
            </a:r>
            <a:endParaRPr lang="en-US" sz="14925" b="1" i="1" dirty="0">
              <a:ln w="66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37000">
                    <a:srgbClr val="B519CE"/>
                  </a:gs>
                  <a:gs pos="45000">
                    <a:srgbClr val="00B0F0"/>
                  </a:gs>
                  <a:gs pos="87000">
                    <a:srgbClr val="FF6600"/>
                  </a:gs>
                  <a:gs pos="72000">
                    <a:srgbClr val="D2BD33"/>
                  </a:gs>
                  <a:gs pos="63000">
                    <a:srgbClr val="FFFF00"/>
                  </a:gs>
                  <a:gs pos="56000">
                    <a:srgbClr val="00CCFF"/>
                  </a:gs>
                  <a:gs pos="100000">
                    <a:srgbClr val="7030A0"/>
                  </a:gs>
                  <a:gs pos="10000">
                    <a:srgbClr val="FF00FF"/>
                  </a:gs>
                  <a:gs pos="20000">
                    <a:srgbClr val="DB0CE7"/>
                  </a:gs>
                </a:gsLst>
                <a:lin ang="16200000" scaled="1"/>
                <a:tileRect/>
              </a:gradFill>
              <a:latin typeface="Matura MT Script Capitals" panose="03020802060602070202" pitchFamily="66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4" y="520056"/>
            <a:ext cx="821028" cy="91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71" y="520056"/>
            <a:ext cx="821028" cy="91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0163" y="857302"/>
            <a:ext cx="8654603" cy="90024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54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</a:t>
            </a:r>
            <a:r>
              <a:rPr lang="en-US" sz="5400" b="1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জ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54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ল্টি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মি</a:t>
            </a:r>
            <a:r>
              <a:rPr lang="en-US" sz="54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ডি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য়া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ক্লা</a:t>
            </a:r>
            <a:r>
              <a:rPr lang="en-US" sz="5400" b="1" u="sng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শে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</a:t>
            </a:r>
            <a:r>
              <a:rPr lang="en-US" sz="5400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</a:t>
            </a:r>
            <a:r>
              <a:rPr lang="en-US" sz="54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</a:t>
            </a:r>
            <a:r>
              <a:rPr lang="en-US" sz="5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কে</a:t>
            </a:r>
            <a:endParaRPr lang="en-US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79" y="403729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9185">
            <a:off x="8130571" y="381806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135">
            <a:off x="1589717" y="410673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14" y="401804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1" y="422900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1.48148E-6 L -1.25E-6 -0.07222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8969" y="843192"/>
            <a:ext cx="909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a, b, c, d </a:t>
            </a:r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 চারটি রাশি হলে আমরা লিখি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পারি</a:t>
            </a:r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 = c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</a:t>
            </a:r>
          </a:p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আথবা,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: b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 : d  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5710" y="1824838"/>
            <a:ext cx="9357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 অনুপাতের ১ম ও ৪র্থ রাশিকে প্রান্তিয় রাশি  </a:t>
            </a: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ও ৩য় রাশিকে  মধ্যরাশি বলা হয়।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প্রান্তিয় রাশির গুণফল ও মধ্যরাশির গুণফল সমান হয়।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307" y="3422618"/>
            <a:ext cx="1080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ক্রমিক সমানুপাতী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ক্রমিক সমানুপাতী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04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07358" y="1123792"/>
            <a:ext cx="383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 রূপান্তর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1705709"/>
            <a:ext cx="741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 : b = c : d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b : a = d : c </a:t>
            </a:r>
            <a:r>
              <a:rPr lang="b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4924" y="1781490"/>
            <a:ext cx="243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ব্যস্তকরণ ]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0203" y="2396335"/>
            <a:ext cx="584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 : b = c : d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a : c = b : d </a:t>
            </a: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4924" y="2341086"/>
            <a:ext cx="201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একান্তরকরণ ]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5577" y="2876416"/>
                <a:ext cx="5715658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 : b = c : d </a:t>
                </a:r>
                <a:r>
                  <a:rPr lang="bn-IN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77" y="2876416"/>
                <a:ext cx="5715658" cy="739754"/>
              </a:xfrm>
              <a:prstGeom prst="rect">
                <a:avLst/>
              </a:prstGeom>
              <a:blipFill>
                <a:blip r:embed="rId5"/>
                <a:stretch>
                  <a:fillRect l="-2026" b="-20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707290" y="306914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যোজন ]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2473" y="3547507"/>
                <a:ext cx="526316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 : b = c : d </a:t>
                </a:r>
                <a:r>
                  <a:rPr lang="bn-IN" sz="28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− 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3" y="3547507"/>
                <a:ext cx="5263166" cy="739754"/>
              </a:xfrm>
              <a:prstGeom prst="rect">
                <a:avLst/>
              </a:prstGeom>
              <a:blipFill>
                <a:blip r:embed="rId6"/>
                <a:stretch>
                  <a:fillRect l="-2202" b="-2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707290" y="3812628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 বিয়োজন ]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2473" y="4244122"/>
                <a:ext cx="5528901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 : b = c : d </a:t>
                </a:r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3" y="4244122"/>
                <a:ext cx="5528901" cy="739754"/>
              </a:xfrm>
              <a:prstGeom prst="rect">
                <a:avLst/>
              </a:prstGeom>
              <a:blipFill>
                <a:blip r:embed="rId7"/>
                <a:stretch>
                  <a:fillRect l="-2095" b="-2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23365" y="4485320"/>
            <a:ext cx="326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[যোজন</a:t>
            </a:r>
            <a:r>
              <a:rPr lang="bn-BD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বিয়োজন ]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লো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চ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০২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71155" y="1442434"/>
            <a:ext cx="2986859" cy="25097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1501" y="1540584"/>
            <a:ext cx="1870820" cy="212501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501" y="3952213"/>
            <a:ext cx="248568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কেজি চাল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8265" y="4051621"/>
            <a:ext cx="29464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কেজি চাল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করো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8751" y="2064036"/>
            <a:ext cx="1081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বস্তা থেকে </a:t>
            </a:r>
            <a:r>
              <a:rPr lang="en-US" sz="3200" b="1" dirty="0">
                <a:latin typeface="Raavi" pitchFamily="34" charset="0"/>
                <a:cs typeface="Raavi" pitchFamily="34" charset="0"/>
              </a:rPr>
              <a:t>5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কেজি চাল কমানো হলে এবং দ্বিতীয় বস্তাতে </a:t>
            </a:r>
            <a:r>
              <a:rPr lang="en-US" sz="3200" b="1" dirty="0" smtClean="0">
                <a:latin typeface="Raavi" pitchFamily="34" charset="0"/>
                <a:cs typeface="Raavi" pitchFamily="34" charset="0"/>
              </a:rPr>
              <a:t>5</a:t>
            </a:r>
            <a:r>
              <a:rPr lang="bn-BD" sz="3200" b="1" dirty="0" smtClean="0">
                <a:latin typeface="Raavi" pitchFamily="34" charset="0"/>
                <a:cs typeface="Raavi" pitchFamily="34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কেজি চাল বাড়ানো হলে, প্রথম ও দ্বিতীয় বস্তার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  অনুপাত কত?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111" y="2919438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485" y="3474286"/>
                <a:ext cx="11407515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বস্তায় 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5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কেজি চাল কমানোর ফলে চালের পরিমান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20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5  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15</a:t>
                </a:r>
                <a:r>
                  <a:rPr lang="bn-BD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বস্তায় </a:t>
                </a:r>
                <a:r>
                  <a:rPr lang="bn-BD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 কেজি চাল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বাড়ানোর </a:t>
                </a:r>
                <a:r>
                  <a:rPr lang="bn-BD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ফলে চালের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10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5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15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BD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</a:t>
                </a:r>
                <a:r>
                  <a:rPr lang="bn-BD" sz="2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BD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স্তা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বস্তা =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BD" sz="28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15</a:t>
                </a:r>
                <a:endParaRPr lang="bn-BD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</a:t>
                </a: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BD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Raavi" pitchFamily="34" charset="0"/>
                    <a:cs typeface="Raavi" pitchFamily="34" charset="0"/>
                  </a:rPr>
                  <a:t>1</a:t>
                </a:r>
                <a:endParaRPr lang="en-US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85" y="3474286"/>
                <a:ext cx="11407515" cy="1877437"/>
              </a:xfrm>
              <a:prstGeom prst="rect">
                <a:avLst/>
              </a:prstGeom>
              <a:blipFill>
                <a:blip r:embed="rId5"/>
                <a:stretch>
                  <a:fillRect l="-481" t="-4221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3953809" y="469266"/>
            <a:ext cx="4443213" cy="1513493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994" y="745267"/>
            <a:ext cx="2412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2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এ</a:t>
            </a:r>
            <a:r>
              <a:rPr lang="en-US" sz="2000" b="1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</a:t>
            </a:r>
            <a:r>
              <a:rPr lang="en-US" sz="20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</a:t>
            </a:r>
            <a:r>
              <a:rPr lang="en-US" sz="2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u="sng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কা</a:t>
            </a:r>
            <a:r>
              <a:rPr lang="en-US" sz="20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জ</a:t>
            </a:r>
            <a:endParaRPr lang="en-US" sz="20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8" y="1442433"/>
            <a:ext cx="10914967" cy="5035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করো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7810" y="1727371"/>
                <a:ext cx="10659267" cy="172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m</a:t>
                </a:r>
                <a:r>
                  <a:rPr lang="en-US" sz="32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gm¨vt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তিনজন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জেলে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𝟔𝟗𝟎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মাছ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ধরেছে।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তাদের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অংশের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1" dirty="0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কে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কয়টি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মাছ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anose="02000000000000000000" pitchFamily="2" charset="0"/>
                      </a:rPr>
                      <m:t>পেল।</m:t>
                    </m:r>
                  </m:oMath>
                </a14:m>
                <a:endPara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10" y="1727371"/>
                <a:ext cx="10659267" cy="1727011"/>
              </a:xfrm>
              <a:prstGeom prst="rect">
                <a:avLst/>
              </a:prstGeom>
              <a:blipFill>
                <a:blip r:embed="rId3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52529" y="608155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mgm¨vwU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করো</a:t>
            </a:r>
            <a:endParaRPr lang="en-US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8522" y="588135"/>
                <a:ext cx="11684000" cy="494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bn-BD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endPara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১ম জেলে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∶</m:t>
                    </m:r>
                  </m:oMath>
                </a14:m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২য় জেলে </a:t>
                </a:r>
                <a14:m>
                  <m:oMath xmlns:m="http://schemas.openxmlformats.org/officeDocument/2006/math"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∶</m:t>
                    </m:r>
                  </m:oMath>
                </a14:m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৩য় জেলে=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𝟑</m:t>
                        </m:r>
                      </m:den>
                    </m:f>
                    <m:r>
                      <a:rPr lang="bn-BD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∶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∶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𝟔</m:t>
                        </m:r>
                      </m:den>
                    </m:f>
                  </m:oMath>
                </a14:m>
                <a:endPara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𝟑𝟎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𝟓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 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ea typeface="Cambria Math"/>
                        <a:cs typeface="NikoshBAN" pitchFamily="2" charset="0"/>
                      </a:rPr>
                      <m:t>30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∶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𝟓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𝟔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  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×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Vrinda" pitchFamily="2" charset="0"/>
                      </a:rPr>
                      <m:t>𝟑𝟎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𝟐𝟓</m:t>
                    </m:r>
                  </m:oMath>
                </a14:m>
                <a:endParaRPr lang="bn-BD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bn-BD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অনুপাতগুলোর যোগফল 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𝟐𝟓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bn-BD" sz="2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</a:t>
                </a:r>
                <a:endParaRPr lang="bn-BD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8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১ম জেলে পায় = </a:t>
                </a:r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690</a:t>
                </a:r>
                <a:r>
                  <a:rPr lang="bn-BD" sz="28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𝟔𝟗</m:t>
                        </m:r>
                        <m:r>
                          <a:rPr lang="bn-BD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</m:t>
                        </m:r>
                      </m:den>
                    </m:f>
                    <m:r>
                      <a:rPr lang="bn-BD" sz="28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টি</m:t>
                    </m:r>
                    <m:r>
                      <a:rPr lang="bn-BD" sz="2800" b="1" i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𝟐𝟎𝟎</m:t>
                    </m:r>
                    <m:r>
                      <a:rPr lang="bn-BD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28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২য় </a:t>
                </a:r>
                <a:r>
                  <a:rPr lang="bn-BD" sz="2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জেলে </a:t>
                </a:r>
                <a:r>
                  <a:rPr lang="bn-BD" sz="28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পায় = </a:t>
                </a:r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690</a:t>
                </a:r>
                <a:r>
                  <a:rPr lang="bn-BD" sz="2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𝟔𝟗</m:t>
                        </m:r>
                        <m:r>
                          <a:rPr lang="bn-BD" sz="2800" b="1" i="1">
                            <a:solidFill>
                              <a:srgbClr val="00B0F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</m:t>
                        </m:r>
                      </m:den>
                    </m:f>
                    <m:r>
                      <a:rPr lang="bn-BD" sz="2800" b="1" i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টি</m:t>
                    </m:r>
                    <m:r>
                      <a:rPr lang="bn-BD" sz="2800" b="1" i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𝟐𝟒𝟎</m:t>
                    </m:r>
                    <m:r>
                      <a:rPr lang="bn-BD" sz="2800" b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৩য় </a:t>
                </a:r>
                <a:r>
                  <a:rPr lang="bn-BD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জেলে </a:t>
                </a:r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পায় = </a:t>
                </a:r>
                <a:r>
                  <a:rPr lang="en-US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690</a:t>
                </a:r>
                <a:r>
                  <a:rPr lang="bn-BD" sz="2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Vrinda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𝟔𝟗</m:t>
                        </m:r>
                        <m:r>
                          <a:rPr lang="bn-BD" sz="2800" b="1" i="1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Vrinda" pitchFamily="2" charset="0"/>
                          </a:rPr>
                          <m:t> </m:t>
                        </m:r>
                      </m:den>
                    </m:f>
                    <m:r>
                      <a:rPr lang="bn-BD" sz="2800" b="1" i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টি</m:t>
                    </m:r>
                    <m:r>
                      <a:rPr lang="bn-BD" sz="2800" b="1" i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Vrinda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𝟐𝟓𝟎</m:t>
                    </m:r>
                    <m:r>
                      <a:rPr lang="bn-BD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:r>
                  <a:rPr lang="en-US" sz="28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bn-BD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bn-BD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𝟐𝟎𝟎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𝟐𝟒𝟎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𝟐𝟓𝟎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22" y="588135"/>
                <a:ext cx="11684000" cy="4946675"/>
              </a:xfrm>
              <a:prstGeom prst="rect">
                <a:avLst/>
              </a:prstGeom>
              <a:blipFill>
                <a:blip r:embed="rId5"/>
                <a:stretch>
                  <a:fillRect l="-1095" t="-1355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4980" y="2367171"/>
                <a:ext cx="1052203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4400" b="1" dirty="0" smtClean="0">
                    <a:solidFill>
                      <a:srgbClr val="EA0075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প্রশ্নঃ</a:t>
                </a:r>
                <a:r>
                  <a:rPr lang="bn-BD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একটি ত্রিভুজের পরিসীমা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𝟒𝟓</m:t>
                    </m:r>
                  </m:oMath>
                </a14:m>
                <a:r>
                  <a:rPr lang="bn-BD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সে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।বাহুগুলোর দৈর্ঘ্যের অনুপাত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𝟕</m:t>
                    </m:r>
                  </m:oMath>
                </a14:m>
                <a:r>
                  <a:rPr lang="bn-BD" sz="4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হলে,প্রত্যেক বাহুর  পরিমান নির্ণয় কর। </a:t>
                </a:r>
                <a:endParaRPr lang="en-US" sz="4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80" y="2367171"/>
                <a:ext cx="10522039" cy="2123658"/>
              </a:xfrm>
              <a:prstGeom prst="rect">
                <a:avLst/>
              </a:prstGeom>
              <a:blipFill>
                <a:blip r:embed="rId5"/>
                <a:stretch>
                  <a:fillRect l="-2375" t="-5731" r="-3534" b="-1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59864" y="420954"/>
            <a:ext cx="6967471" cy="1021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দ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লী</a:t>
            </a:r>
            <a:r>
              <a:rPr lang="en-US" sz="5400" b="1" u="sng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য়</a:t>
            </a:r>
            <a:r>
              <a:rPr lang="en-US" sz="5400" b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কা</a:t>
            </a:r>
            <a:r>
              <a:rPr lang="en-US" sz="5400" b="1" u="sng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জ</a:t>
            </a:r>
            <a:endParaRPr lang="en-US" sz="5400" b="1" u="sng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9044" y="510361"/>
                <a:ext cx="8289052" cy="545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r>
                  <a:rPr lang="bn-BD" sz="2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bn-BD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বাহুর দৈর্ঘ্য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BD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SutonnyMJ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q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SutonnyMJ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∶</m:t>
                    </m:r>
                  </m:oMath>
                </a14:m>
                <a:r>
                  <a:rPr lang="bn-BD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৩য় বাহুর দৈর্ঘ্য =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Verdana" pitchFamily="34" charset="0"/>
                      </a:rPr>
                      <m:t>∶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5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Verdana" pitchFamily="34" charset="0"/>
                      </a:rPr>
                      <m:t>∶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7</a:t>
                </a:r>
              </a:p>
              <a:p>
                <a:pPr algn="ctr"/>
                <a:r>
                  <a:rPr lang="bn-BD" sz="3200" dirty="0" smtClean="0">
                    <a:solidFill>
                      <a:srgbClr val="0070C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অনুপাতগুলোর যোগফল =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r>
                  <a:rPr lang="bn-BD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+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5</a:t>
                </a:r>
                <a:r>
                  <a:rPr lang="bn-BD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+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7 </a:t>
                </a:r>
                <a:r>
                  <a:rPr lang="bn-BD" sz="3200" dirty="0">
                    <a:solidFill>
                      <a:srgbClr val="0070C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NikoshBAN" pitchFamily="2" charset="0"/>
                  </a:rPr>
                  <a:t>15</a:t>
                </a:r>
                <a:endParaRPr lang="bn-BD" sz="3200" dirty="0" smtClean="0">
                  <a:solidFill>
                    <a:srgbClr val="0070C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১ম বাহুর দৈর্ঘ্য =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45</a:t>
                </a:r>
                <a:r>
                  <a:rPr lang="bn-BD" sz="3200" dirty="0" smtClean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Verdan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/>
                            <a:ea typeface="Verdana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Verdana" pitchFamily="34" charset="0"/>
                    <a:ea typeface="Verdana" pitchFamily="34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=</a:t>
                </a:r>
                <a:r>
                  <a:rPr lang="bn-BD" sz="3200" dirty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9</a:t>
                </a:r>
                <a:r>
                  <a:rPr lang="bn-BD" sz="3200" dirty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endParaRPr lang="en-US" sz="3200" dirty="0" smtClean="0">
                  <a:solidFill>
                    <a:srgbClr val="00B0F0"/>
                  </a:solidFill>
                  <a:latin typeface="Verdana" pitchFamily="34" charset="0"/>
                  <a:ea typeface="Verdana" pitchFamily="34" charset="0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B050"/>
                    </a:solidFill>
                    <a:latin typeface="SutonnyMJ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q 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SutonnyMJ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45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Verdana" pitchFamily="34" charset="0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ea typeface="Verdana" pitchFamily="34" charset="0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= </a:t>
                </a:r>
                <a:r>
                  <a:rPr lang="en-US" sz="3200" dirty="0">
                    <a:solidFill>
                      <a:srgbClr val="00B05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15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endParaRPr lang="en-US" sz="3200" dirty="0" smtClean="0">
                  <a:solidFill>
                    <a:srgbClr val="00B05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/>
                <a:r>
                  <a:rPr lang="bn-BD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৩য় </a:t>
                </a:r>
                <a:r>
                  <a:rPr lang="bn-BD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বাহুর </a:t>
                </a:r>
                <a:r>
                  <a:rPr lang="bn-BD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দৈর্ঘ্য = 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45</a:t>
                </a:r>
                <a:r>
                  <a:rPr lang="bn-BD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Verdana" pitchFamily="34" charset="0"/>
                            <a:cs typeface="NikoshBAN" pitchFamily="2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Verdana" pitchFamily="34" charset="0"/>
                            <a:cs typeface="NikoshBAN" pitchFamily="2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=</a:t>
                </a:r>
                <a:r>
                  <a:rPr lang="bn-BD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21</a:t>
                </a:r>
                <a:r>
                  <a:rPr lang="bn-BD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</a:p>
              <a:p>
                <a:pPr algn="ctr"/>
                <a:r>
                  <a:rPr lang="en-US" sz="3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           </a:t>
                </a:r>
                <a:r>
                  <a:rPr lang="bn-BD" sz="3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r>
                  <a:rPr lang="en-US" sz="3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</a:p>
              <a:p>
                <a:pPr algn="ctr"/>
                <a:r>
                  <a:rPr lang="en-US" sz="3200" dirty="0" smtClean="0"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                 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উত্তরঃ </a:t>
                </a:r>
                <a:r>
                  <a:rPr lang="en-US" sz="3200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9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en-US" sz="3200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15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21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সে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.</a:t>
                </a:r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মি </a:t>
                </a:r>
                <a:endParaRPr lang="en-US" sz="3200" dirty="0">
                  <a:solidFill>
                    <a:srgbClr val="C00000"/>
                  </a:solidFill>
                  <a:latin typeface="NikoshBAN" pitchFamily="2" charset="0"/>
                  <a:ea typeface="Verdana" pitchFamily="34" charset="0"/>
                  <a:cs typeface="NikoshBAN" pitchFamily="2" charset="0"/>
                </a:endParaRPr>
              </a:p>
              <a:p>
                <a:r>
                  <a:rPr lang="bn-BD" sz="2400" dirty="0" smtClean="0">
                    <a:latin typeface="NikoshBAN" pitchFamily="2" charset="0"/>
                    <a:ea typeface="Verdana" pitchFamily="34" charset="0"/>
                    <a:cs typeface="NikoshBAN" pitchFamily="2" charset="0"/>
                  </a:rPr>
                  <a:t> </a:t>
                </a:r>
                <a:endParaRPr lang="en-US" sz="2400" dirty="0">
                  <a:latin typeface="NikoshBAN" pitchFamily="2" charset="0"/>
                  <a:ea typeface="Verdana" pitchFamily="34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44" y="510361"/>
                <a:ext cx="8289052" cy="5457520"/>
              </a:xfrm>
              <a:prstGeom prst="rect">
                <a:avLst/>
              </a:prstGeom>
              <a:blipFill>
                <a:blip r:embed="rId3"/>
                <a:stretch>
                  <a:fillRect l="-1987" t="-223" b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7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3499" y="2128131"/>
                <a:ext cx="929030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36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6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অনুপাত</a:t>
                </a:r>
                <a:r>
                  <a:rPr lang="en-US" sz="36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6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ধরনের</a:t>
                </a:r>
                <a:r>
                  <a:rPr lang="en-US" sz="3600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........।</a:t>
                </a:r>
                <a:endParaRPr lang="bn-IN" sz="36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অনুপাতের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প্রথম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রাশিকে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কী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বলে</a:t>
                </a:r>
                <a:r>
                  <a:rPr lang="en-US" sz="36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 </a:t>
                </a:r>
                <a:endParaRPr lang="bn-IN" sz="36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36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36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অনুপাতের অপর নাম কি?</a:t>
                </a:r>
                <a:endParaRPr lang="en-US" sz="36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৪.  </a:t>
                </a:r>
                <a:r>
                  <a:rPr lang="en-US" sz="36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: y </a:t>
                </a:r>
                <a:r>
                  <a:rPr lang="en-US" sz="3600" dirty="0" err="1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ব্যস্তানুপাতিক</a:t>
                </a:r>
                <a:r>
                  <a:rPr lang="en-US" sz="36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6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36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bn-IN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𝑎𝑐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অনুপাতের নাম কি? </a:t>
                </a:r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499" y="2128131"/>
                <a:ext cx="9290302" cy="2862322"/>
              </a:xfrm>
              <a:prstGeom prst="rect">
                <a:avLst/>
              </a:prstGeom>
              <a:blipFill>
                <a:blip r:embed="rId5"/>
                <a:stretch>
                  <a:fillRect l="-2100" t="-4043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" descr="D:\SAIFUL DIGITAL CONTAINT\ANIMATION\clock_hands_spinning_import_sm_wm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2632" y="602402"/>
            <a:ext cx="2006144" cy="18185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180877" y="2767280"/>
            <a:ext cx="24833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</a:rPr>
              <a:t>সময় </a:t>
            </a:r>
            <a:r>
              <a:rPr lang="bn-BD" sz="4000" b="1" dirty="0" smtClean="0">
                <a:ln/>
                <a:solidFill>
                  <a:srgbClr val="FF0000"/>
                </a:solidFill>
              </a:rPr>
              <a:t>৫</a:t>
            </a:r>
            <a:r>
              <a:rPr lang="bn-BD" sz="4000" b="1" dirty="0" smtClean="0">
                <a:ln/>
                <a:solidFill>
                  <a:srgbClr val="7030A0"/>
                </a:solidFill>
              </a:rPr>
              <a:t>মিনিট</a:t>
            </a:r>
            <a:endParaRPr lang="en-US" sz="40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3946" y="602401"/>
            <a:ext cx="5000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মূ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ল্যা</a:t>
            </a:r>
            <a:r>
              <a:rPr lang="en-US" sz="5400" b="1" u="sng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য়</a:t>
            </a:r>
            <a:r>
              <a:rPr lang="en-US" sz="5400" b="1" u="sng" dirty="0" err="1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ন</a:t>
            </a:r>
            <a:endParaRPr lang="en-US" sz="5400" b="1" u="sng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8" y="365821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3" y="465840"/>
            <a:ext cx="1163929" cy="129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64147" y="2434893"/>
            <a:ext cx="5816957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শফিকুল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ইসলাম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গণিত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) </a:t>
            </a:r>
          </a:p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দলদলিয়া</a:t>
            </a:r>
            <a:r>
              <a:rPr lang="en-US" sz="3600" b="1" dirty="0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সিদ্দিকিয়া</a:t>
            </a:r>
            <a:r>
              <a:rPr lang="en-US" sz="3600" b="1" dirty="0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3600" b="1" dirty="0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মাদরাসা</a:t>
            </a:r>
            <a:r>
              <a:rPr lang="en-US" sz="3600" b="1" dirty="0">
                <a:ln w="11430"/>
                <a:solidFill>
                  <a:srgbClr val="BC005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।</a:t>
            </a:r>
          </a:p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উলিপুর</a:t>
            </a:r>
            <a:r>
              <a:rPr lang="en-US" sz="36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কুড়িগ্রাম</a:t>
            </a:r>
            <a:endParaRPr lang="en-US" sz="48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8087" y="1105402"/>
            <a:ext cx="2730564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6600" b="1" u="sng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2" y="365821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82" y="2943382"/>
            <a:ext cx="1958679" cy="234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345251" y="3100396"/>
            <a:ext cx="3970985" cy="33390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সময়ঃ</a:t>
            </a:r>
            <a:r>
              <a:rPr lang="en-US" sz="32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৫০ </a:t>
            </a:r>
            <a:r>
              <a:rPr lang="en-US" sz="32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মিনিট</a:t>
            </a:r>
            <a:endParaRPr lang="en-US" sz="32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তারিখঃ</a:t>
            </a:r>
            <a:r>
              <a:rPr lang="en-US" sz="32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১২/১০/২০১৭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2" y="572649"/>
            <a:ext cx="7454305" cy="4217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3919" y="572650"/>
            <a:ext cx="5781905" cy="13614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ড়ী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কা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জ</a:t>
            </a:r>
            <a:endParaRPr lang="en-US" sz="5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855" y="3611608"/>
            <a:ext cx="1073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তিনজন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ছাত্রের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৪২০০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অনুপাতে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ভাগ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দেওয়া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হলো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তারা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যদি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যথাক্রমে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৬ষ্ঠ,৭ম ও ৮ম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শ্রেণির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শিক্ষাথী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তবে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টাকা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পাবে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66">
            <a:off x="519553" y="1749427"/>
            <a:ext cx="4223915" cy="4071253"/>
          </a:xfrm>
          <a:prstGeom prst="rect">
            <a:avLst/>
          </a:prstGeom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67" y="147917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94" y="359771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24" y="242927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57" y="363582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939" y="1540584"/>
            <a:ext cx="5125139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8" y="365821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3" y="465840"/>
            <a:ext cx="1163929" cy="129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2" y="365821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008374" y="1769461"/>
            <a:ext cx="97536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8877" y="2401512"/>
            <a:ext cx="10871652" cy="599109"/>
            <a:chOff x="91440" y="2609165"/>
            <a:chExt cx="11612880" cy="3048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25120" y="2770849"/>
              <a:ext cx="11379200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1440" y="2609165"/>
              <a:ext cx="32512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DoubleWave1">
                <a:avLst/>
              </a:prstTxWarp>
              <a:noAutofit/>
            </a:bodyPr>
            <a:lstStyle/>
            <a:p>
              <a:pPr algn="ctr"/>
              <a:endPara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0" y="1871156"/>
            <a:ext cx="48768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বলটি  যায়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</a:p>
        </p:txBody>
      </p:sp>
      <p:sp>
        <p:nvSpPr>
          <p:cNvPr id="17" name="Oval 16"/>
          <p:cNvSpPr/>
          <p:nvPr/>
        </p:nvSpPr>
        <p:spPr>
          <a:xfrm>
            <a:off x="1039722" y="3644331"/>
            <a:ext cx="772160" cy="8724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>
                <a:gd name="adj1" fmla="val 6250"/>
                <a:gd name="adj2" fmla="val 3160"/>
              </a:avLst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7382" y="4304701"/>
            <a:ext cx="10871652" cy="493062"/>
            <a:chOff x="0" y="5398770"/>
            <a:chExt cx="11978640" cy="31242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91440" y="5524500"/>
              <a:ext cx="11887200" cy="3048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0" y="5398770"/>
              <a:ext cx="528320" cy="31242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DoubleWave1">
                <a:avLst/>
              </a:prstTxWarp>
              <a:noAutofit/>
            </a:bodyPr>
            <a:lstStyle/>
            <a:p>
              <a:pPr algn="ctr"/>
              <a:endPara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0" y="3644331"/>
            <a:ext cx="48768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বলটি যায়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4527180"/>
            <a:ext cx="4572000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তথ্যটি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করো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-০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5208 L 0.22643 -0.14861 C 0.27395 -0.19352 0.34479 -0.21898 0.41927 -0.21898 C 0.50325 -0.21898 0.57122 -0.19352 0.61875 -0.14861 L 0.84518 0.05208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5231 L 0.22643 -0.14861 C 0.27396 -0.19352 0.34479 -0.21898 0.41927 -0.21898 C 0.50325 -0.21898 0.57122 -0.19352 0.61836 -0.14861 L 0.84518 0.05231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7" grpId="0" animBg="1"/>
      <p:bldP spid="17" grpId="1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758759" y="1334871"/>
            <a:ext cx="2988674" cy="245029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/>
            </a:prstTxWarp>
            <a:noAutofit/>
          </a:bodyPr>
          <a:lstStyle/>
          <a:p>
            <a:pPr algn="ctr"/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63842" y="1391879"/>
            <a:ext cx="3053798" cy="253295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r="-100000" b="-213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>
                <a:gd name="adj1" fmla="val 6250"/>
                <a:gd name="adj2" fmla="val 48"/>
              </a:avLst>
            </a:prstTxWarp>
            <a:noAutofit/>
          </a:bodyPr>
          <a:lstStyle/>
          <a:p>
            <a:pPr algn="ctr"/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530" y="4506884"/>
            <a:ext cx="761511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গুন বেশী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0231" y="3804833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0741" y="3801774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তথ্যটি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করো-০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২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111" y="1540584"/>
            <a:ext cx="11047512" cy="499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2330" y="3914464"/>
            <a:ext cx="51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2637" y="3914464"/>
            <a:ext cx="51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6959" y="5345674"/>
            <a:ext cx="51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2105" y="3914464"/>
            <a:ext cx="51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39178" y="5322354"/>
            <a:ext cx="72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1798" y="3947030"/>
            <a:ext cx="87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946" y="5322354"/>
            <a:ext cx="51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7683" y="5300829"/>
            <a:ext cx="51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9650" y="491799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তথ্যটি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করো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-০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৩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843" y="523240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03042" y="729484"/>
            <a:ext cx="8564451" cy="8111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আজ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আলোচনা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করবো</a:t>
            </a:r>
            <a:endParaRPr lang="en-US" sz="4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 rot="5400000">
            <a:off x="-733639" y="3329226"/>
            <a:ext cx="2034862" cy="436791"/>
          </a:xfrm>
          <a:prstGeom prst="ca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89044" y="2921168"/>
            <a:ext cx="9276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অনুপাত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ও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সমানুপাত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89" y="2783520"/>
            <a:ext cx="10918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অনুপাত 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ক্রমিক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সমানুপাত  কী তা বলতে </a:t>
            </a:r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b="1" dirty="0" smtClean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dirty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BD" sz="3600" b="1" dirty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সমাধানে বিভিন্ন ধরনের </a:t>
            </a:r>
            <a:r>
              <a:rPr lang="bn-BD" sz="3600" b="1" dirty="0" smtClean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</a:t>
            </a:r>
            <a:r>
              <a:rPr lang="bn-BD" sz="3600" b="1" dirty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পারবে</a:t>
            </a:r>
            <a:r>
              <a:rPr lang="bn-BD" sz="3600" b="1" dirty="0" smtClean="0">
                <a:solidFill>
                  <a:srgbClr val="347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3479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38" y="420209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4" y="668080"/>
            <a:ext cx="6858594" cy="81693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28799" y="1936414"/>
            <a:ext cx="774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শিক্ষাথীরা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............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26790" y="1740281"/>
            <a:ext cx="1073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BC005E"/>
                </a:solidFill>
                <a:latin typeface="NikoshBAN" pitchFamily="2" charset="0"/>
                <a:cs typeface="NikoshBAN" pitchFamily="2" charset="0"/>
                <a:sym typeface="Wingdings"/>
              </a:rPr>
              <a:t>অনুপাত: </a:t>
            </a:r>
            <a:r>
              <a:rPr lang="bn-BD" sz="3200" b="1" dirty="0">
                <a:latin typeface="NikoshBAN" pitchFamily="2" charset="0"/>
                <a:cs typeface="NikoshBAN" pitchFamily="2" charset="0"/>
                <a:sym typeface="Wingdings"/>
              </a:rPr>
              <a:t>একই এককে সমজাতীয় দুইটি রাশির মধ্যে একটি অপরটির তুলনায় কতগুণ বা কত অংশ তা একটি ভগ্নাংশ দ্বারা প্রকাশ করা যায়। এ ভগ্নাংশটিকে রাশি দুইটির অনুপাত বলে। অনুপাতকে ( : ) চিহ্ন দ্বারা প্রকাশ হয় হয়।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1285" y="3367461"/>
                <a:ext cx="266700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/>
                    <a:cs typeface="SutonnyMJ"/>
                  </a:rPr>
                  <a:t>t</a:t>
                </a:r>
                <a:r>
                  <a:rPr lang="bn-IN" sz="4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/>
                    <a:cs typeface="SutonnyMJ"/>
                  </a:rPr>
                  <a:t> </a:t>
                </a:r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IN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85" y="3367461"/>
                <a:ext cx="2667000" cy="1017330"/>
              </a:xfrm>
              <a:prstGeom prst="rect">
                <a:avLst/>
              </a:prstGeom>
              <a:blipFill>
                <a:blip r:embed="rId5"/>
                <a:stretch>
                  <a:fillRect l="-8447" b="-2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27605" y="3607788"/>
            <a:ext cx="462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টাকা , ৩ টাকা এর অনুপাত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260" y="4397566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অনুপাত একটি ভগ্নাংশ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6986" y="579550"/>
            <a:ext cx="6400799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আ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লো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চ</a:t>
            </a:r>
            <a:r>
              <a:rPr lang="en-US" sz="36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না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০১</a:t>
            </a:r>
            <a:endParaRPr lang="en-US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1" y="420209"/>
            <a:ext cx="1006933" cy="112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4" y="420209"/>
            <a:ext cx="1026554" cy="10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32402" y="79777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t</a:t>
            </a:r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cs typeface="SutonnyMJ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747" y="14807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রাশি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719" y="133710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রাশি 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50166" y="1189559"/>
            <a:ext cx="1033121" cy="2757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26966" y="1162211"/>
            <a:ext cx="864754" cy="3185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66999" y="1258454"/>
            <a:ext cx="5197" cy="742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3122" y="1977597"/>
            <a:ext cx="200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 চিহ্ন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109" y="2572015"/>
            <a:ext cx="10699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 smtClean="0">
                <a:solidFill>
                  <a:srgbClr val="BC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সমানুপাত</a:t>
            </a:r>
            <a:r>
              <a:rPr lang="en-US" altLang="zh-CN" sz="3600" dirty="0" smtClean="0">
                <a:solidFill>
                  <a:srgbClr val="BC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: </a:t>
            </a:r>
            <a:r>
              <a:rPr lang="bn-BD" altLang="zh-CN" sz="3600" dirty="0" smtClean="0">
                <a:solidFill>
                  <a:srgbClr val="BC0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১ম ও ২য়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৩য় ও 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 pitchFamily="2" charset="-122"/>
                <a:cs typeface="SutonnyMJ" pitchFamily="2" charset="0"/>
              </a:rPr>
              <a:t>GKwU</a:t>
            </a:r>
            <a:r>
              <a:rPr lang="en-US" altLang="zh-C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 pitchFamily="2" charset="-122"/>
                <a:cs typeface="SutonnyMJ" pitchFamily="2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সমানুপাত</a:t>
            </a:r>
            <a:r>
              <a:rPr lang="en-US" altLang="zh-C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bn-IN" altLang="zh-C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উৎ</a:t>
            </a:r>
            <a:r>
              <a:rPr lang="en-US" altLang="zh-CN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পন্ন</a:t>
            </a:r>
            <a:r>
              <a:rPr lang="bn-IN" altLang="zh-C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করে</a:t>
            </a:r>
            <a:r>
              <a:rPr lang="en-US" altLang="zh-C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।</a:t>
            </a:r>
            <a:r>
              <a:rPr lang="en-US" altLang="zh-C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SimSun" pitchFamily="2" charset="-122"/>
                <a:cs typeface="SutonnyMJ" pitchFamily="2" charset="0"/>
              </a:rPr>
              <a:t> </a:t>
            </a:r>
            <a:r>
              <a:rPr lang="en-US" altLang="zh-CN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সমানুপাতের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imSun" pitchFamily="2" charset="-122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প্রয়োজন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650</Words>
  <Application>Microsoft Office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Cambria Math</vt:lpstr>
      <vt:lpstr>Matura MT Script Capitals</vt:lpstr>
      <vt:lpstr>NikoshBAN</vt:lpstr>
      <vt:lpstr>Raavi</vt:lpstr>
      <vt:lpstr>SutonnyMJ</vt:lpstr>
      <vt:lpstr>Symbol</vt:lpstr>
      <vt:lpstr>Times New Roman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Shafikul</dc:creator>
  <cp:lastModifiedBy>Shafikul</cp:lastModifiedBy>
  <cp:revision>11</cp:revision>
  <dcterms:created xsi:type="dcterms:W3CDTF">2017-12-13T09:32:12Z</dcterms:created>
  <dcterms:modified xsi:type="dcterms:W3CDTF">2017-12-13T10:09:05Z</dcterms:modified>
</cp:coreProperties>
</file>