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56" r:id="rId4"/>
    <p:sldId id="279" r:id="rId5"/>
    <p:sldId id="266" r:id="rId6"/>
    <p:sldId id="265" r:id="rId7"/>
    <p:sldId id="259" r:id="rId8"/>
    <p:sldId id="267" r:id="rId9"/>
    <p:sldId id="260" r:id="rId10"/>
    <p:sldId id="268" r:id="rId11"/>
    <p:sldId id="261" r:id="rId12"/>
    <p:sldId id="271" r:id="rId13"/>
    <p:sldId id="270" r:id="rId14"/>
    <p:sldId id="263" r:id="rId15"/>
    <p:sldId id="276" r:id="rId16"/>
    <p:sldId id="273" r:id="rId17"/>
    <p:sldId id="26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2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9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1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7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3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3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6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9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0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1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4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77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2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2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06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2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0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7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9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08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31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7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404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E3C-DA09-4417-8B81-A9AB6AE84962}" type="datetimeFigureOut">
              <a:rPr lang="en-US" smtClean="0"/>
              <a:t>27-Dec-17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6E9D99-13F5-4355-AA2C-F2AD2CB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3" Type="http://schemas.microsoft.com/office/2007/relationships/media" Target="../media/media2.wma"/><Relationship Id="rId7" Type="http://schemas.microsoft.com/office/2007/relationships/media" Target="../media/media4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5" Type="http://schemas.microsoft.com/office/2007/relationships/media" Target="../media/media3.wma"/><Relationship Id="rId10" Type="http://schemas.openxmlformats.org/officeDocument/2006/relationships/image" Target="../media/image13.png"/><Relationship Id="rId4" Type="http://schemas.openxmlformats.org/officeDocument/2006/relationships/audio" Target="../media/media2.wm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73925" y="3357114"/>
            <a:ext cx="1325934" cy="987141"/>
            <a:chOff x="9047462" y="3988483"/>
            <a:chExt cx="1598410" cy="1213209"/>
          </a:xfrm>
        </p:grpSpPr>
        <p:grpSp>
          <p:nvGrpSpPr>
            <p:cNvPr id="3" name="Group 2"/>
            <p:cNvGrpSpPr/>
            <p:nvPr/>
          </p:nvGrpSpPr>
          <p:grpSpPr>
            <a:xfrm rot="527010">
              <a:off x="9047462" y="4578060"/>
              <a:ext cx="1039012" cy="183387"/>
              <a:chOff x="3674227" y="4063898"/>
              <a:chExt cx="2479443" cy="16963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9480238" y="3988483"/>
              <a:ext cx="1165634" cy="121320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</a:rPr>
                <a:t>Cl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302470">
            <a:off x="4399937" y="3469225"/>
            <a:ext cx="1320947" cy="991914"/>
            <a:chOff x="10149394" y="2829687"/>
            <a:chExt cx="1320947" cy="99191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1176443" y="3218864"/>
              <a:ext cx="293898" cy="23297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0149394" y="2829687"/>
              <a:ext cx="1003099" cy="99191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Na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7406313" y="1939804"/>
            <a:ext cx="966932" cy="9871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6013" y="1935031"/>
            <a:ext cx="1003099" cy="99191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36" y="1724114"/>
            <a:ext cx="324335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365061" y="4021384"/>
            <a:ext cx="1325934" cy="987141"/>
            <a:chOff x="9047462" y="3988483"/>
            <a:chExt cx="1598410" cy="1213209"/>
          </a:xfrm>
        </p:grpSpPr>
        <p:grpSp>
          <p:nvGrpSpPr>
            <p:cNvPr id="30" name="Group 29"/>
            <p:cNvGrpSpPr/>
            <p:nvPr/>
          </p:nvGrpSpPr>
          <p:grpSpPr>
            <a:xfrm rot="527010">
              <a:off x="9047462" y="4578060"/>
              <a:ext cx="1039012" cy="183387"/>
              <a:chOff x="3674227" y="4063898"/>
              <a:chExt cx="2479443" cy="16963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9480238" y="3988483"/>
              <a:ext cx="1165634" cy="121320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</a:rPr>
                <a:t>Cl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75637" y="4600068"/>
            <a:ext cx="1320947" cy="991914"/>
            <a:chOff x="10149394" y="2829687"/>
            <a:chExt cx="1320947" cy="99191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1176443" y="3218864"/>
              <a:ext cx="293898" cy="23297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0149394" y="2829687"/>
              <a:ext cx="1003099" cy="99191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Na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11021" y="2093264"/>
            <a:ext cx="700088" cy="1055829"/>
            <a:chOff x="10524984" y="551374"/>
            <a:chExt cx="700088" cy="1055829"/>
          </a:xfrm>
        </p:grpSpPr>
        <p:grpSp>
          <p:nvGrpSpPr>
            <p:cNvPr id="18" name="Group 17"/>
            <p:cNvGrpSpPr/>
            <p:nvPr/>
          </p:nvGrpSpPr>
          <p:grpSpPr>
            <a:xfrm rot="2987342">
              <a:off x="10259310" y="979186"/>
              <a:ext cx="1039012" cy="183387"/>
              <a:chOff x="3674227" y="4063898"/>
              <a:chExt cx="2479443" cy="16963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10524984" y="878541"/>
              <a:ext cx="700088" cy="728662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03915"/>
              </p:ext>
            </p:extLst>
          </p:nvPr>
        </p:nvGraphicFramePr>
        <p:xfrm>
          <a:off x="1448124" y="1842692"/>
          <a:ext cx="7435897" cy="3505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4015"/>
                <a:gridCol w="1586752"/>
                <a:gridCol w="235513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যোজনী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 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হাইড্রোজেন(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অক্সিজেন(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ক্লোরিন(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সোডিয়াম(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092436" y="2534407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3650" y="3204589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3502" y="3202984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3799" y="3904392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4937" y="3935417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2291" y="4629440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1751" y="4600068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588635" y="3047173"/>
            <a:ext cx="1619223" cy="886235"/>
            <a:chOff x="9390301" y="1829363"/>
            <a:chExt cx="1619223" cy="886235"/>
          </a:xfrm>
          <a:solidFill>
            <a:schemeClr val="accent6"/>
          </a:solidFill>
        </p:grpSpPr>
        <p:grpSp>
          <p:nvGrpSpPr>
            <p:cNvPr id="37" name="Group 36"/>
            <p:cNvGrpSpPr/>
            <p:nvPr/>
          </p:nvGrpSpPr>
          <p:grpSpPr>
            <a:xfrm rot="524626">
              <a:off x="9390301" y="2189178"/>
              <a:ext cx="747463" cy="210140"/>
              <a:chOff x="3674227" y="4063898"/>
              <a:chExt cx="2479443" cy="16963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grpFill/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grpFill/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11246175">
              <a:off x="10143078" y="2132580"/>
              <a:ext cx="866446" cy="235427"/>
              <a:chOff x="3674227" y="4063898"/>
              <a:chExt cx="2479443" cy="169630"/>
            </a:xfrm>
            <a:grpFill/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grpFill/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grpFill/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/>
            <p:cNvSpPr/>
            <p:nvPr/>
          </p:nvSpPr>
          <p:spPr>
            <a:xfrm>
              <a:off x="9717306" y="1829363"/>
              <a:ext cx="925173" cy="88623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O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00207" y="679090"/>
            <a:ext cx="56447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 সংখ্যাকে বাহু সংখ্যা বলাহয়।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9132476">
            <a:off x="4438186" y="1306746"/>
            <a:ext cx="2531218" cy="169630"/>
            <a:chOff x="3674227" y="4063898"/>
            <a:chExt cx="2479443" cy="16963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4400100">
            <a:off x="4503211" y="1383459"/>
            <a:ext cx="2428442" cy="91553"/>
            <a:chOff x="3674227" y="4063898"/>
            <a:chExt cx="2479443" cy="1696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9303929">
            <a:off x="3389255" y="2574533"/>
            <a:ext cx="1485017" cy="319092"/>
            <a:chOff x="3674227" y="4063898"/>
            <a:chExt cx="2479443" cy="16963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784602" y="2343068"/>
            <a:ext cx="714707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 rot="3939910">
            <a:off x="6243819" y="3122731"/>
            <a:ext cx="1454642" cy="325755"/>
            <a:chOff x="3674227" y="4063898"/>
            <a:chExt cx="2479443" cy="16963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6618818" y="2942473"/>
            <a:ext cx="714707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25655" y="773614"/>
            <a:ext cx="118997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811" y="4437818"/>
            <a:ext cx="501985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 গঠনে যোজনীর গুরুত্ব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811" y="5504753"/>
            <a:ext cx="11833412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পরমাণুর একটি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সাথে অপর  একটি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একটি বাহুর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33525" y="1963481"/>
                <a:ext cx="4569220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অণুর সংকে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s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525" y="1963481"/>
                <a:ext cx="45692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714" t="-9910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-0.05521 -0.1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5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612 -0.03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0" grpId="0"/>
      <p:bldP spid="31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96493" y="5031000"/>
                <a:ext cx="14018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s-IN" sz="4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as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93" y="5031000"/>
                <a:ext cx="1401855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45055" y="327997"/>
            <a:ext cx="255116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70" y="1651531"/>
            <a:ext cx="1069544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মিথেনের এবং কার্বনডাই অক্সাইডের অণুতে কার্বনের ও অক্সিজেনের  যোজনী কত?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16390" y="2906971"/>
            <a:ext cx="2123381" cy="2001477"/>
            <a:chOff x="3560825" y="4253009"/>
            <a:chExt cx="2297247" cy="2271910"/>
          </a:xfrm>
        </p:grpSpPr>
        <p:sp>
          <p:nvSpPr>
            <p:cNvPr id="10" name="Oval 9"/>
            <p:cNvSpPr/>
            <p:nvPr/>
          </p:nvSpPr>
          <p:spPr>
            <a:xfrm>
              <a:off x="4420160" y="6000025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972052" y="5388963"/>
              <a:ext cx="486455" cy="26450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29777" y="5416450"/>
              <a:ext cx="486455" cy="26450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11983" y="4739518"/>
              <a:ext cx="0" cy="386999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86790" y="5651411"/>
              <a:ext cx="0" cy="386999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345526" y="5025318"/>
              <a:ext cx="712048" cy="727291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62102" y="4253009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34301" y="5172499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60825" y="5126517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96494" y="6028951"/>
            <a:ext cx="7138350" cy="5847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কার্বনের যোজনী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যোজনী ২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41526" y="3118974"/>
            <a:ext cx="3294930" cy="1025236"/>
            <a:chOff x="7396539" y="4122664"/>
            <a:chExt cx="3294930" cy="102523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8090079" y="4547170"/>
              <a:ext cx="580713" cy="17642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090079" y="4846463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393297" y="4468648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311185" y="4819311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567820" y="4122664"/>
              <a:ext cx="956180" cy="101899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96539" y="4198247"/>
              <a:ext cx="848209" cy="9496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O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843260" y="4152265"/>
              <a:ext cx="848209" cy="9496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O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88807" y="4778835"/>
                <a:ext cx="14018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s-IN" sz="4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s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807" y="4778835"/>
                <a:ext cx="140185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6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" y="606564"/>
            <a:ext cx="421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নিয়ম-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9176" y="1768880"/>
                <a:ext cx="9480177" cy="124405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 যোজনী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মৌলের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যোজনী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তবে,</a:t>
                </a:r>
              </a:p>
              <a:p>
                <a:pPr algn="ct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গঠিত যৌগটি হবে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bn-IN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b>
                    </m:sSub>
                  </m:oMath>
                </a14:m>
                <a:endParaRPr lang="as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6" y="1768880"/>
                <a:ext cx="9480177" cy="1244059"/>
              </a:xfrm>
              <a:prstGeom prst="rect">
                <a:avLst/>
              </a:prstGeom>
              <a:blipFill rotWithShape="0">
                <a:blip r:embed="rId2"/>
                <a:stretch>
                  <a:fillRect t="-6220" b="-1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696" y="3577527"/>
                <a:ext cx="6646208" cy="646331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 নিয়মটি মান্য করেছে কী?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as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6" y="3577527"/>
                <a:ext cx="6646208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9821" b="-3214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9176" y="4465280"/>
                <a:ext cx="10004612" cy="64633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যোজনী ৩ এবং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 ১। সুতরাং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bn-IN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as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6" y="4465280"/>
                <a:ext cx="10004612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1009" b="-339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7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343" y="1072068"/>
            <a:ext cx="199352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2413" y="3115031"/>
                <a:ext cx="7972916" cy="107721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কার্বনডাই অক্সাইডের অনুতে কার্বনের ও অক্সিজেনের  যোজনী যথাক্রমে ৪ এবং ২ হলেও সংকেত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 হয়ে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কেন?</a:t>
                </a:r>
                <a:endParaRPr lang="as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13" y="3115031"/>
                <a:ext cx="7972916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673" t="-4891" r="-304" b="-157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585" y="4014408"/>
            <a:ext cx="842410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যৌগের নাম লিখ যাদের উপাদান গুলোর যোজনীর অনুপাত 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3102" y="1409065"/>
            <a:ext cx="171553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657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H="1">
            <a:off x="5317237" y="4493974"/>
            <a:ext cx="350044" cy="45720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63" y="1457962"/>
            <a:ext cx="1188823" cy="76816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792171" y="4770134"/>
            <a:ext cx="700088" cy="72866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5" y="2327423"/>
            <a:ext cx="2091109" cy="121320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518477" y="3464687"/>
            <a:ext cx="116563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09797" y="4541534"/>
            <a:ext cx="275113" cy="45720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7800" y="4813129"/>
            <a:ext cx="700088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482956" y="2333886"/>
            <a:ext cx="116563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9797" y="4770134"/>
            <a:ext cx="700088" cy="72866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43869" y="4813129"/>
            <a:ext cx="700088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52116" y="2286879"/>
            <a:ext cx="116563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285" y="2411522"/>
            <a:ext cx="637696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97" y="198780"/>
            <a:ext cx="5899567" cy="6186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মাইনুল ইসলাম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সৈয়দকাঠী ইউনিয়ন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আউয়ার, বানারীপাড়া, বরিশাল।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01914518238</a:t>
            </a:r>
            <a:endParaRPr lang="bn-IN" sz="36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imaynul@gmail.com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 ইউজারঃ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MAYNUL ISLAM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247" y="198779"/>
            <a:ext cx="5093074" cy="60016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রাসায়নিক বিক্রিয়া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সংকেত ও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_ _/ _ _/ ২০১৭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053" y="845111"/>
            <a:ext cx="226470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7" y="543381"/>
            <a:ext cx="2038350" cy="2294860"/>
          </a:xfrm>
          <a:prstGeom prst="ellips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68541" y="702236"/>
            <a:ext cx="226470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9" y="177800"/>
            <a:ext cx="6654800" cy="650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60" y="578839"/>
            <a:ext cx="1624995" cy="2747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760" y="2310335"/>
            <a:ext cx="4971748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9" y="967813"/>
            <a:ext cx="3160740" cy="3000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089" y="3231951"/>
            <a:ext cx="31607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প্রতীক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294" y="1143673"/>
            <a:ext cx="207090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3585" y="2925985"/>
            <a:ext cx="471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প্রতীক, সংকেত ও যোজনী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6775" y="622413"/>
            <a:ext cx="175232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505" y="3055046"/>
            <a:ext cx="83015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 কী তা বলতে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505" y="3990943"/>
            <a:ext cx="83015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 লেখার নিয়ম ব্যাখ্যা 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504" y="4988395"/>
            <a:ext cx="84071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 হতে যোজনী নির্ণয় 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220" y="2186090"/>
            <a:ext cx="32541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23983"/>
              </p:ext>
            </p:extLst>
          </p:nvPr>
        </p:nvGraphicFramePr>
        <p:xfrm>
          <a:off x="1574800" y="277170"/>
          <a:ext cx="8897937" cy="4640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5979"/>
                <a:gridCol w="2965979"/>
                <a:gridCol w="296597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মৈলের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IN" sz="2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69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বাংলায়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ইংরেজিতে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হিলিয়াম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লিথিয়াম</a:t>
                      </a:r>
                      <a:endParaRPr lang="en-US" sz="4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2732" y="5093739"/>
            <a:ext cx="488316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 কীভাবে লেখা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4906" y="2500693"/>
            <a:ext cx="223837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Helium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4906" y="3354698"/>
            <a:ext cx="179308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Lithium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237" y="1694103"/>
            <a:ext cx="268367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Hydrogen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4906" y="4158044"/>
            <a:ext cx="179308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Oxygen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7395" y="4133968"/>
            <a:ext cx="75009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O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5141" y="3426062"/>
            <a:ext cx="719469" cy="5651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3465" y="1741833"/>
            <a:ext cx="36433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64906" y="2452965"/>
            <a:ext cx="93940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" name="Hydrog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01313" y="1664233"/>
            <a:ext cx="609600" cy="609600"/>
          </a:xfrm>
          <a:prstGeom prst="rect">
            <a:avLst/>
          </a:prstGeom>
        </p:spPr>
      </p:pic>
      <p:pic>
        <p:nvPicPr>
          <p:cNvPr id="21" name="Heliu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2497449"/>
            <a:ext cx="609600" cy="609600"/>
          </a:xfrm>
          <a:prstGeom prst="rect">
            <a:avLst/>
          </a:prstGeom>
        </p:spPr>
      </p:pic>
      <p:pic>
        <p:nvPicPr>
          <p:cNvPr id="23" name="Lithiu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3330665"/>
            <a:ext cx="609600" cy="609600"/>
          </a:xfrm>
          <a:prstGeom prst="rect">
            <a:avLst/>
          </a:prstGeom>
        </p:spPr>
      </p:pic>
      <p:pic>
        <p:nvPicPr>
          <p:cNvPr id="24" name="Oxyg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4158044"/>
            <a:ext cx="609600" cy="60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1447" y="5954476"/>
            <a:ext cx="989727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 লিখতে নামের প্রথম একটি বা দুটি বর্ণ 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1145 -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7383 0.0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310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9284 -0.003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7572" y="1247384"/>
            <a:ext cx="31056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728" y="3671176"/>
            <a:ext cx="391546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ভাষায় প্রতীক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222" y="5147436"/>
            <a:ext cx="12179778" cy="16670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5487490" y="-5462806"/>
            <a:ext cx="1229243" cy="121797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223" y="14069"/>
            <a:ext cx="3517621" cy="525874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78" y="1646890"/>
            <a:ext cx="2487384" cy="2274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31" y="1641446"/>
            <a:ext cx="2091109" cy="12132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98909" y="1694764"/>
            <a:ext cx="1142068" cy="1118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570" y="6054113"/>
            <a:ext cx="7996941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 বা যৌগের অণুর সংক্ষিপ্তরূপকে সংকেত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46475" y="2864732"/>
            <a:ext cx="2724134" cy="830997"/>
            <a:chOff x="4246475" y="2864732"/>
            <a:chExt cx="2724134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246475" y="2956326"/>
              <a:ext cx="2298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আয়োডিনের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অণু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55062" y="2864732"/>
                  <a:ext cx="61554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as-IN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as-IN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62" y="2864732"/>
                  <a:ext cx="615547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44252" y="2864732"/>
            <a:ext cx="3012936" cy="751032"/>
            <a:chOff x="177286" y="3050304"/>
            <a:chExt cx="3012936" cy="751032"/>
          </a:xfrm>
        </p:grpSpPr>
        <p:sp>
          <p:nvSpPr>
            <p:cNvPr id="10" name="TextBox 9"/>
            <p:cNvSpPr txBox="1"/>
            <p:nvPr/>
          </p:nvSpPr>
          <p:spPr>
            <a:xfrm>
              <a:off x="177286" y="3050304"/>
              <a:ext cx="272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আয়োডিনের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5134" y="3093450"/>
              <a:ext cx="43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6100" y="3771932"/>
            <a:ext cx="134278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22463" y="3856320"/>
            <a:ext cx="2108872" cy="830997"/>
            <a:chOff x="8302596" y="3483544"/>
            <a:chExt cx="210887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8302596" y="3572749"/>
              <a:ext cx="1645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অণু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flipH="1">
                  <a:off x="9837746" y="3483544"/>
                  <a:ext cx="57372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as-IN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oMath>
                    </m:oMathPara>
                  </a14:m>
                  <a:endParaRPr lang="as-IN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837746" y="3483544"/>
                  <a:ext cx="573722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769636" y="3771167"/>
            <a:ext cx="1183030" cy="523220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569" y="5326514"/>
            <a:ext cx="799694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1061" y="3735778"/>
            <a:ext cx="9500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1977" y="3755491"/>
            <a:ext cx="1653397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7459" y="527746"/>
            <a:ext cx="774085" cy="525874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24651"/>
            <a:ext cx="12170005" cy="12618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মন দিয়ে দেখ-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43322" y="377740"/>
            <a:ext cx="3634929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89028" y="2581462"/>
            <a:ext cx="700088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21575" y="2160165"/>
            <a:ext cx="116563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71" y="1731207"/>
            <a:ext cx="2487384" cy="2274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0702" y="4973958"/>
            <a:ext cx="747705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 কেবলমাত্র মৌলের ক্ষেত্রে হতে পারে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1015</TotalTime>
  <Words>330</Words>
  <Application>Microsoft Office PowerPoint</Application>
  <PresentationFormat>Widescreen</PresentationFormat>
  <Paragraphs>133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Garamond</vt:lpstr>
      <vt:lpstr>NikoshBAN</vt:lpstr>
      <vt:lpstr>Times New Roman</vt:lpstr>
      <vt:lpstr>Trebuchet MS</vt:lpstr>
      <vt:lpstr>Wingdings</vt:lpstr>
      <vt:lpstr>Wingdings 3</vt:lpstr>
      <vt:lpstr>Office Theme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429</cp:revision>
  <dcterms:created xsi:type="dcterms:W3CDTF">2017-12-01T15:57:03Z</dcterms:created>
  <dcterms:modified xsi:type="dcterms:W3CDTF">2017-12-28T01:23:57Z</dcterms:modified>
</cp:coreProperties>
</file>