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3" r:id="rId18"/>
    <p:sldId id="271" r:id="rId19"/>
    <p:sldId id="272" r:id="rId20"/>
    <p:sldId id="275" r:id="rId21"/>
    <p:sldId id="276" r:id="rId22"/>
    <p:sldId id="277" r:id="rId23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46" y="-67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jpe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5.xml"/><Relationship Id="rId7" Type="http://schemas.openxmlformats.org/officeDocument/2006/relationships/slide" Target="slide1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13.xml"/><Relationship Id="rId4" Type="http://schemas.openxmlformats.org/officeDocument/2006/relationships/slide" Target="slide6.xml"/><Relationship Id="rId9" Type="http://schemas.openxmlformats.org/officeDocument/2006/relationships/slide" Target="slid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slide" Target="slide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59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28600" y="190500"/>
            <a:ext cx="8686800" cy="5334000"/>
          </a:xfrm>
          <a:prstGeom prst="frame">
            <a:avLst>
              <a:gd name="adj1" fmla="val 164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026" name="Picture 2" descr="J:\ataur\M0hebur      COM (7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66700"/>
            <a:ext cx="8534401" cy="5181600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304799" y="266700"/>
            <a:ext cx="8534401" cy="5181600"/>
            <a:chOff x="304799" y="266700"/>
            <a:chExt cx="8534401" cy="5181600"/>
          </a:xfrm>
        </p:grpSpPr>
        <p:pic>
          <p:nvPicPr>
            <p:cNvPr id="8" name="Picture 2" descr="J:\ataur\M0hebur      COM (74)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799" y="266700"/>
              <a:ext cx="8534401" cy="5181600"/>
            </a:xfrm>
            <a:prstGeom prst="rect">
              <a:avLst/>
            </a:prstGeom>
            <a:noFill/>
          </p:spPr>
        </p:pic>
        <p:pic>
          <p:nvPicPr>
            <p:cNvPr id="9" name="Picture 8" descr="F:\New folder (2)\Animated gif\img8.gif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6467" y="1236265"/>
              <a:ext cx="2969446" cy="164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F:\New folder (2)\Animated gif\img8.gif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234" y="419100"/>
              <a:ext cx="2969446" cy="164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884594" y="4224064"/>
              <a:ext cx="405900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সবাইকে স্বাগত </a:t>
              </a:r>
              <a:endParaRPr lang="en-US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59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28600" y="190500"/>
            <a:ext cx="8686800" cy="5334000"/>
          </a:xfrm>
          <a:prstGeom prst="frame">
            <a:avLst>
              <a:gd name="adj1" fmla="val 164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 descr="J:\IMG_20170321_115917.jpg"/>
          <p:cNvPicPr>
            <a:picLocks noChangeAspect="1" noChangeArrowheads="1"/>
          </p:cNvPicPr>
          <p:nvPr/>
        </p:nvPicPr>
        <p:blipFill>
          <a:blip r:embed="rId2" cstate="print"/>
          <a:srcRect t="16216"/>
          <a:stretch>
            <a:fillRect/>
          </a:stretch>
        </p:blipFill>
        <p:spPr bwMode="auto">
          <a:xfrm>
            <a:off x="1828800" y="1181100"/>
            <a:ext cx="5623575" cy="3543300"/>
          </a:xfrm>
          <a:prstGeom prst="flowChartAlternateProcess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45245" y="381000"/>
            <a:ext cx="5471586" cy="646331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 কাজ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4762500"/>
            <a:ext cx="5623575" cy="523220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দুইজন করে  বলবে অন্যরা শুনবে  ও পরে বলবে। 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>
            <a:off x="838200" y="952500"/>
            <a:ext cx="5334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59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28600" y="190500"/>
            <a:ext cx="8686800" cy="5334000"/>
          </a:xfrm>
          <a:prstGeom prst="frame">
            <a:avLst>
              <a:gd name="adj1" fmla="val 164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367725"/>
            <a:ext cx="5105400" cy="584775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আমরা  নীচের স্বরবর্ণগুলো   শিখেছি ।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1257300"/>
            <a:ext cx="5181600" cy="2308324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অ, আ, ই, ঈ </a:t>
            </a:r>
          </a:p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উ, ঊ, ঋ </a:t>
            </a:r>
          </a:p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এ, ঐ, ও,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ঔ</a:t>
            </a: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913882"/>
            <a:ext cx="7924800" cy="1077218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বর্ণগুলোকে অন্যরকম চিহ্ন দিয়েও বুঝানো যায়। আজ আমরা 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ঔ 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বর্ণটি যে চিহ্ন দিয়ে লেখা যায় তা  শিখব । 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59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28600" y="190500"/>
            <a:ext cx="8686800" cy="5334000"/>
          </a:xfrm>
          <a:prstGeom prst="frame">
            <a:avLst>
              <a:gd name="adj1" fmla="val 164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1159014"/>
            <a:ext cx="3657600" cy="707886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  মৌ-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  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2552700"/>
            <a:ext cx="3657600" cy="707886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কৌ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টা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  কৌ-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টা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3848100"/>
            <a:ext cx="3733800" cy="707886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চৌ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কা,  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চৌ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-কা,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96200" y="1159014"/>
            <a:ext cx="457200" cy="548640"/>
            <a:chOff x="3232152" y="3885384"/>
            <a:chExt cx="699767" cy="892356"/>
          </a:xfrm>
          <a:solidFill>
            <a:srgbClr val="FF0000"/>
          </a:solidFill>
        </p:grpSpPr>
        <p:sp>
          <p:nvSpPr>
            <p:cNvPr id="13" name="Rectangle 12"/>
            <p:cNvSpPr/>
            <p:nvPr/>
          </p:nvSpPr>
          <p:spPr>
            <a:xfrm>
              <a:off x="3886200" y="4229100"/>
              <a:ext cx="45719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19240293">
              <a:off x="3776979" y="3885384"/>
              <a:ext cx="45719" cy="4572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urved Right Arrow 14"/>
            <p:cNvSpPr/>
            <p:nvPr/>
          </p:nvSpPr>
          <p:spPr>
            <a:xfrm>
              <a:off x="3232152" y="4229100"/>
              <a:ext cx="228600" cy="548640"/>
            </a:xfrm>
            <a:prstGeom prst="curved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848600" y="2559546"/>
            <a:ext cx="457200" cy="548640"/>
            <a:chOff x="3232152" y="3885384"/>
            <a:chExt cx="699767" cy="892356"/>
          </a:xfrm>
          <a:solidFill>
            <a:srgbClr val="FF0000"/>
          </a:solidFill>
        </p:grpSpPr>
        <p:sp>
          <p:nvSpPr>
            <p:cNvPr id="17" name="Rectangle 16"/>
            <p:cNvSpPr/>
            <p:nvPr/>
          </p:nvSpPr>
          <p:spPr>
            <a:xfrm>
              <a:off x="3886200" y="4229100"/>
              <a:ext cx="45719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19240293">
              <a:off x="3776979" y="3885384"/>
              <a:ext cx="45719" cy="4572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urved Right Arrow 18"/>
            <p:cNvSpPr/>
            <p:nvPr/>
          </p:nvSpPr>
          <p:spPr>
            <a:xfrm>
              <a:off x="3232152" y="4229100"/>
              <a:ext cx="228600" cy="548640"/>
            </a:xfrm>
            <a:prstGeom prst="curved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848600" y="3924300"/>
            <a:ext cx="457200" cy="548640"/>
            <a:chOff x="3232152" y="3885384"/>
            <a:chExt cx="699767" cy="892356"/>
          </a:xfrm>
          <a:solidFill>
            <a:srgbClr val="FF0000"/>
          </a:solidFill>
        </p:grpSpPr>
        <p:sp>
          <p:nvSpPr>
            <p:cNvPr id="21" name="Rectangle 20"/>
            <p:cNvSpPr/>
            <p:nvPr/>
          </p:nvSpPr>
          <p:spPr>
            <a:xfrm>
              <a:off x="3886200" y="4229100"/>
              <a:ext cx="45719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9240293">
              <a:off x="3776979" y="3885384"/>
              <a:ext cx="45719" cy="4572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urved Right Arrow 22"/>
            <p:cNvSpPr/>
            <p:nvPr/>
          </p:nvSpPr>
          <p:spPr>
            <a:xfrm>
              <a:off x="3232152" y="4229100"/>
              <a:ext cx="228600" cy="548640"/>
            </a:xfrm>
            <a:prstGeom prst="curved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4" name="Picture 2" descr="J:\Download\IMG_20170906_115354.jpg"/>
          <p:cNvPicPr>
            <a:picLocks noChangeAspect="1" noChangeArrowheads="1"/>
          </p:cNvPicPr>
          <p:nvPr/>
        </p:nvPicPr>
        <p:blipFill>
          <a:blip r:embed="rId2" cstate="print"/>
          <a:srcRect l="55319" t="60638" r="4255" b="17021"/>
          <a:stretch>
            <a:fillRect/>
          </a:stretch>
        </p:blipFill>
        <p:spPr bwMode="auto">
          <a:xfrm rot="10800000">
            <a:off x="914401" y="952500"/>
            <a:ext cx="3200399" cy="2036618"/>
          </a:xfrm>
          <a:prstGeom prst="roundRect">
            <a:avLst/>
          </a:prstGeom>
          <a:noFill/>
        </p:spPr>
      </p:pic>
      <p:pic>
        <p:nvPicPr>
          <p:cNvPr id="25" name="Picture 2" descr="J:\Download\IMG_20170906_115354.jpg"/>
          <p:cNvPicPr>
            <a:picLocks noChangeAspect="1" noChangeArrowheads="1"/>
          </p:cNvPicPr>
          <p:nvPr/>
        </p:nvPicPr>
        <p:blipFill>
          <a:blip r:embed="rId2" cstate="print"/>
          <a:srcRect l="10638" t="60638" r="46808" b="21809"/>
          <a:stretch>
            <a:fillRect/>
          </a:stretch>
        </p:blipFill>
        <p:spPr bwMode="auto">
          <a:xfrm rot="10800000">
            <a:off x="914400" y="3238500"/>
            <a:ext cx="3124199" cy="182880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59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28600" y="190500"/>
            <a:ext cx="8686800" cy="5334000"/>
          </a:xfrm>
          <a:prstGeom prst="frame">
            <a:avLst>
              <a:gd name="adj1" fmla="val 164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419100"/>
            <a:ext cx="5105400" cy="646331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772680"/>
            <a:ext cx="7239000" cy="523220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একজন করে বলবে ও অন্যরা মনোযোগ সহকারে শুনবে ও বলবে।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J:\students picture\IMG_20170321_115846.jpg"/>
          <p:cNvPicPr>
            <a:picLocks noChangeAspect="1" noChangeArrowheads="1"/>
          </p:cNvPicPr>
          <p:nvPr/>
        </p:nvPicPr>
        <p:blipFill>
          <a:blip r:embed="rId2" cstate="print"/>
          <a:srcRect t="20339" r="1695" b="7345"/>
          <a:stretch>
            <a:fillRect/>
          </a:stretch>
        </p:blipFill>
        <p:spPr bwMode="auto">
          <a:xfrm>
            <a:off x="1524000" y="1333500"/>
            <a:ext cx="6172200" cy="3276600"/>
          </a:xfrm>
          <a:prstGeom prst="snip2SameRect">
            <a:avLst/>
          </a:prstGeom>
          <a:noFill/>
        </p:spPr>
      </p:pic>
      <p:sp>
        <p:nvSpPr>
          <p:cNvPr id="8" name="Right Arrow 7">
            <a:hlinkClick r:id="rId3" action="ppaction://hlinksldjump"/>
          </p:cNvPr>
          <p:cNvSpPr/>
          <p:nvPr/>
        </p:nvSpPr>
        <p:spPr>
          <a:xfrm>
            <a:off x="838200" y="952500"/>
            <a:ext cx="5334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59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28600" y="190500"/>
            <a:ext cx="8686800" cy="5334000"/>
          </a:xfrm>
          <a:prstGeom prst="frame">
            <a:avLst>
              <a:gd name="adj1" fmla="val 164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3020080"/>
            <a:ext cx="6629400" cy="523220"/>
          </a:xfrm>
          <a:prstGeom prst="rect">
            <a:avLst/>
          </a:prstGeom>
          <a:noFill/>
          <a:ln w="63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নিচের শব্দগুলো উপরের ছবিতে খুজে বের করি।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3639860"/>
            <a:ext cx="1676400" cy="523220"/>
          </a:xfrm>
          <a:prstGeom prst="rect">
            <a:avLst/>
          </a:prstGeom>
          <a:noFill/>
          <a:ln w="63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চৌকা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3639860"/>
            <a:ext cx="1676400" cy="523220"/>
          </a:xfrm>
          <a:prstGeom prst="rect">
            <a:avLst/>
          </a:prstGeom>
          <a:noFill/>
          <a:ln w="63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কৌটা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3629680"/>
            <a:ext cx="1676400" cy="523220"/>
          </a:xfrm>
          <a:prstGeom prst="rect">
            <a:avLst/>
          </a:prstGeom>
          <a:noFill/>
          <a:ln w="63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মৌরি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838700"/>
            <a:ext cx="8382000" cy="523220"/>
          </a:xfrm>
          <a:prstGeom prst="rect">
            <a:avLst/>
          </a:prstGeom>
          <a:noFill/>
          <a:ln w="63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চাক,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য়ালী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বৌ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ভাত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চৌ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দ্দ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চৌ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পৌ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ছা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পৌ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ষ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সৌ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ন্দর্য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ইত্যাদি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  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33400" y="4213860"/>
            <a:ext cx="8229600" cy="548640"/>
            <a:chOff x="533400" y="4213860"/>
            <a:chExt cx="8229600" cy="548640"/>
          </a:xfrm>
        </p:grpSpPr>
        <p:sp>
          <p:nvSpPr>
            <p:cNvPr id="11" name="TextBox 10"/>
            <p:cNvSpPr txBox="1"/>
            <p:nvPr/>
          </p:nvSpPr>
          <p:spPr>
            <a:xfrm>
              <a:off x="533400" y="4229100"/>
              <a:ext cx="8229600" cy="523220"/>
            </a:xfrm>
            <a:prstGeom prst="rect">
              <a:avLst/>
            </a:prstGeom>
            <a:noFill/>
            <a:ln w="63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solidFill>
                    <a:srgbClr val="669900"/>
                  </a:solidFill>
                  <a:latin typeface="NikoshBAN" pitchFamily="2" charset="0"/>
                  <a:cs typeface="NikoshBAN" pitchFamily="2" charset="0"/>
                </a:rPr>
                <a:t>তোমরা কি বলতে পার ? </a:t>
              </a:r>
              <a:r>
                <a:rPr lang="bn-BD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ঔ  </a:t>
              </a:r>
              <a:r>
                <a:rPr lang="bn-BD" sz="2800" dirty="0" smtClean="0">
                  <a:solidFill>
                    <a:srgbClr val="669900"/>
                  </a:solidFill>
                  <a:latin typeface="NikoshBAN" pitchFamily="2" charset="0"/>
                  <a:cs typeface="NikoshBAN" pitchFamily="2" charset="0"/>
                </a:rPr>
                <a:t>কার        দিয়ে আর কী কী শব্দ হতে পারে ?   </a:t>
              </a:r>
              <a:endParaRPr lang="en-US" sz="2800" dirty="0">
                <a:solidFill>
                  <a:srgbClr val="6699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343400" y="4213860"/>
              <a:ext cx="457200" cy="548640"/>
              <a:chOff x="3232152" y="3885384"/>
              <a:chExt cx="699767" cy="892356"/>
            </a:xfrm>
            <a:solidFill>
              <a:srgbClr val="FF0000"/>
            </a:solidFill>
          </p:grpSpPr>
          <p:sp>
            <p:nvSpPr>
              <p:cNvPr id="17" name="Rectangle 16"/>
              <p:cNvSpPr/>
              <p:nvPr/>
            </p:nvSpPr>
            <p:spPr>
              <a:xfrm>
                <a:off x="3886200" y="4229100"/>
                <a:ext cx="45719" cy="533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 rot="19240293">
                <a:off x="3776979" y="3885384"/>
                <a:ext cx="45719" cy="457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Curved Right Arrow 18"/>
              <p:cNvSpPr/>
              <p:nvPr/>
            </p:nvSpPr>
            <p:spPr>
              <a:xfrm>
                <a:off x="3232152" y="4229100"/>
                <a:ext cx="228600" cy="548640"/>
              </a:xfrm>
              <a:prstGeom prst="curved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1" name="Picture 2" descr="J:\Download\IMG_20170906_115354.jpg"/>
          <p:cNvPicPr>
            <a:picLocks noChangeAspect="1" noChangeArrowheads="1"/>
          </p:cNvPicPr>
          <p:nvPr/>
        </p:nvPicPr>
        <p:blipFill>
          <a:blip r:embed="rId2" cstate="print"/>
          <a:srcRect l="10638" t="60638" r="4255" b="18617"/>
          <a:stretch>
            <a:fillRect/>
          </a:stretch>
        </p:blipFill>
        <p:spPr bwMode="auto">
          <a:xfrm rot="10800000">
            <a:off x="1219200" y="342899"/>
            <a:ext cx="6858000" cy="2666999"/>
          </a:xfrm>
          <a:prstGeom prst="roundRect">
            <a:avLst/>
          </a:prstGeom>
          <a:noFill/>
        </p:spPr>
      </p:pic>
      <p:sp>
        <p:nvSpPr>
          <p:cNvPr id="23" name="Half Frame 22"/>
          <p:cNvSpPr/>
          <p:nvPr/>
        </p:nvSpPr>
        <p:spPr>
          <a:xfrm rot="11916031">
            <a:off x="3864500" y="332420"/>
            <a:ext cx="457200" cy="640080"/>
          </a:xfrm>
          <a:prstGeom prst="halfFrame">
            <a:avLst>
              <a:gd name="adj1" fmla="val 10521"/>
              <a:gd name="adj2" fmla="val 1513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1916031">
            <a:off x="5998100" y="1170620"/>
            <a:ext cx="457200" cy="640080"/>
          </a:xfrm>
          <a:prstGeom prst="halfFrame">
            <a:avLst>
              <a:gd name="adj1" fmla="val 10521"/>
              <a:gd name="adj2" fmla="val 1513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Half Frame 24"/>
          <p:cNvSpPr/>
          <p:nvPr/>
        </p:nvSpPr>
        <p:spPr>
          <a:xfrm rot="11916031">
            <a:off x="2468076" y="1627820"/>
            <a:ext cx="457200" cy="640080"/>
          </a:xfrm>
          <a:prstGeom prst="halfFrame">
            <a:avLst>
              <a:gd name="adj1" fmla="val 10521"/>
              <a:gd name="adj2" fmla="val 1513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59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28600" y="190500"/>
            <a:ext cx="8686800" cy="5334000"/>
          </a:xfrm>
          <a:prstGeom prst="frame">
            <a:avLst>
              <a:gd name="adj1" fmla="val 164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458569"/>
            <a:ext cx="5486400" cy="64633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শিক্ষকের আদর্শ পাঠ 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J:\IMG_20170718_122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399" y="1266825"/>
            <a:ext cx="5860473" cy="4029075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59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28600" y="190500"/>
            <a:ext cx="8686800" cy="5334000"/>
          </a:xfrm>
          <a:prstGeom prst="frame">
            <a:avLst>
              <a:gd name="adj1" fmla="val 164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549414"/>
            <a:ext cx="5943600" cy="646331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শিক্ষার্থীদের সরব পাঠ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J:\IMG_20170718_122047.jpg"/>
          <p:cNvPicPr>
            <a:picLocks noChangeAspect="1" noChangeArrowheads="1"/>
          </p:cNvPicPr>
          <p:nvPr/>
        </p:nvPicPr>
        <p:blipFill>
          <a:blip r:embed="rId2" cstate="print"/>
          <a:srcRect t="25121" r="1449"/>
          <a:stretch>
            <a:fillRect/>
          </a:stretch>
        </p:blipFill>
        <p:spPr bwMode="auto">
          <a:xfrm>
            <a:off x="1447800" y="1474694"/>
            <a:ext cx="6019800" cy="3364006"/>
          </a:xfrm>
          <a:prstGeom prst="bevel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59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28600" y="190500"/>
            <a:ext cx="8686800" cy="5334000"/>
          </a:xfrm>
          <a:prstGeom prst="frame">
            <a:avLst>
              <a:gd name="adj1" fmla="val 164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 descr="J:\students picture\IMG_20170803_110957.jpg"/>
          <p:cNvPicPr>
            <a:picLocks noChangeAspect="1" noChangeArrowheads="1"/>
          </p:cNvPicPr>
          <p:nvPr/>
        </p:nvPicPr>
        <p:blipFill>
          <a:blip r:embed="rId2" cstate="print"/>
          <a:srcRect t="17284" r="4630" b="13581"/>
          <a:stretch>
            <a:fillRect/>
          </a:stretch>
        </p:blipFill>
        <p:spPr bwMode="auto">
          <a:xfrm>
            <a:off x="1539530" y="1181100"/>
            <a:ext cx="5862935" cy="3187615"/>
          </a:xfrm>
          <a:prstGeom prst="roundRect">
            <a:avLst/>
          </a:prstGeom>
          <a:noFill/>
        </p:spPr>
      </p:pic>
      <p:pic>
        <p:nvPicPr>
          <p:cNvPr id="5" name="Picture 4" descr="J:\IMG_20170829_133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8900" y="998220"/>
            <a:ext cx="3238500" cy="3535362"/>
          </a:xfrm>
          <a:prstGeom prst="roundRect">
            <a:avLst/>
          </a:prstGeom>
          <a:noFill/>
        </p:spPr>
      </p:pic>
      <p:sp>
        <p:nvSpPr>
          <p:cNvPr id="6" name="Right Arrow 5">
            <a:hlinkClick r:id="rId4" action="ppaction://hlinksldjump"/>
          </p:cNvPr>
          <p:cNvSpPr/>
          <p:nvPr/>
        </p:nvSpPr>
        <p:spPr>
          <a:xfrm>
            <a:off x="685800" y="800100"/>
            <a:ext cx="5334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2133600" y="342900"/>
            <a:ext cx="4800600" cy="685800"/>
            <a:chOff x="2133600" y="342900"/>
            <a:chExt cx="4800600" cy="685800"/>
          </a:xfrm>
        </p:grpSpPr>
        <p:sp>
          <p:nvSpPr>
            <p:cNvPr id="8" name="TextBox 7"/>
            <p:cNvSpPr txBox="1"/>
            <p:nvPr/>
          </p:nvSpPr>
          <p:spPr>
            <a:xfrm>
              <a:off x="2133600" y="382369"/>
              <a:ext cx="4800600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ঔ </a:t>
              </a:r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-কার      চিহ্নের</a:t>
              </a:r>
              <a:r>
                <a:rPr lang="en-US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লিখা</a:t>
              </a:r>
              <a:r>
                <a:rPr lang="en-US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শিখি</a:t>
              </a:r>
              <a:r>
                <a:rPr lang="en-US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3657600" y="342900"/>
              <a:ext cx="457200" cy="548640"/>
              <a:chOff x="3232152" y="3885384"/>
              <a:chExt cx="699767" cy="892356"/>
            </a:xfrm>
            <a:solidFill>
              <a:srgbClr val="FF0000"/>
            </a:solidFill>
          </p:grpSpPr>
          <p:sp>
            <p:nvSpPr>
              <p:cNvPr id="26" name="Rectangle 25"/>
              <p:cNvSpPr/>
              <p:nvPr/>
            </p:nvSpPr>
            <p:spPr>
              <a:xfrm>
                <a:off x="3886200" y="4229100"/>
                <a:ext cx="45719" cy="5334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19240293">
                <a:off x="3776979" y="3885384"/>
                <a:ext cx="45719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Curved Right Arrow 27"/>
              <p:cNvSpPr/>
              <p:nvPr/>
            </p:nvSpPr>
            <p:spPr>
              <a:xfrm>
                <a:off x="3232152" y="4229100"/>
                <a:ext cx="228600" cy="548640"/>
              </a:xfrm>
              <a:prstGeom prst="curved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1143000" y="4533900"/>
            <a:ext cx="7162800" cy="609600"/>
            <a:chOff x="1143000" y="4533900"/>
            <a:chExt cx="7162800" cy="609600"/>
          </a:xfrm>
        </p:grpSpPr>
        <p:sp>
          <p:nvSpPr>
            <p:cNvPr id="20" name="TextBox 19"/>
            <p:cNvSpPr txBox="1"/>
            <p:nvPr/>
          </p:nvSpPr>
          <p:spPr>
            <a:xfrm>
              <a:off x="1143000" y="4558725"/>
              <a:ext cx="7162800" cy="584775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শিক্ষক </a:t>
              </a:r>
              <a:r>
                <a:rPr lang="bn-BD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ঔ 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- কার        চিহ্ন বোর্ডে লিখবে।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505200" y="4533900"/>
              <a:ext cx="457200" cy="548640"/>
              <a:chOff x="3232152" y="3885384"/>
              <a:chExt cx="699767" cy="892356"/>
            </a:xfrm>
            <a:solidFill>
              <a:srgbClr val="FF0000"/>
            </a:solidFill>
          </p:grpSpPr>
          <p:sp>
            <p:nvSpPr>
              <p:cNvPr id="30" name="Rectangle 29"/>
              <p:cNvSpPr/>
              <p:nvPr/>
            </p:nvSpPr>
            <p:spPr>
              <a:xfrm>
                <a:off x="3886200" y="4229100"/>
                <a:ext cx="45719" cy="533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 rot="19240293">
                <a:off x="3776979" y="3885384"/>
                <a:ext cx="45719" cy="457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Curved Right Arrow 31"/>
              <p:cNvSpPr/>
              <p:nvPr/>
            </p:nvSpPr>
            <p:spPr>
              <a:xfrm>
                <a:off x="3232152" y="4229100"/>
                <a:ext cx="228600" cy="548640"/>
              </a:xfrm>
              <a:prstGeom prst="curved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1257300" y="4671060"/>
            <a:ext cx="7048500" cy="624840"/>
            <a:chOff x="1257300" y="3985260"/>
            <a:chExt cx="7048500" cy="624840"/>
          </a:xfrm>
        </p:grpSpPr>
        <p:sp>
          <p:nvSpPr>
            <p:cNvPr id="14" name="TextBox 2"/>
            <p:cNvSpPr txBox="1"/>
            <p:nvPr/>
          </p:nvSpPr>
          <p:spPr>
            <a:xfrm>
              <a:off x="1257300" y="4025325"/>
              <a:ext cx="7048500" cy="584775"/>
            </a:xfrm>
            <a:prstGeom prst="rect">
              <a:avLst/>
            </a:prstGeom>
            <a:noFill/>
            <a:ln>
              <a:solidFill>
                <a:srgbClr val="00FF00"/>
              </a:solidFill>
              <a:prstDash val="sysDash"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32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শিক্ষার্থীরা</a:t>
              </a:r>
              <a:r>
                <a:rPr lang="bn-BD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ঔ  -</a:t>
              </a:r>
              <a:r>
                <a:rPr lang="bn-BD" sz="32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কার      চিহ্ন খাতায় অনুশীলন করবে।  </a:t>
              </a:r>
              <a:endPara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886200" y="3985260"/>
              <a:ext cx="457200" cy="548640"/>
              <a:chOff x="3232152" y="3885384"/>
              <a:chExt cx="699767" cy="892356"/>
            </a:xfrm>
            <a:solidFill>
              <a:srgbClr val="FF0000"/>
            </a:solidFill>
          </p:grpSpPr>
          <p:sp>
            <p:nvSpPr>
              <p:cNvPr id="34" name="Rectangle 33"/>
              <p:cNvSpPr/>
              <p:nvPr/>
            </p:nvSpPr>
            <p:spPr>
              <a:xfrm>
                <a:off x="3886200" y="4229100"/>
                <a:ext cx="45719" cy="533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 rot="19240293">
                <a:off x="3776979" y="3885384"/>
                <a:ext cx="45719" cy="457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Curved Right Arrow 35"/>
              <p:cNvSpPr/>
              <p:nvPr/>
            </p:nvSpPr>
            <p:spPr>
              <a:xfrm>
                <a:off x="3232152" y="4229100"/>
                <a:ext cx="228600" cy="548640"/>
              </a:xfrm>
              <a:prstGeom prst="curved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59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28600" y="190500"/>
            <a:ext cx="8686800" cy="5334000"/>
          </a:xfrm>
          <a:prstGeom prst="frame">
            <a:avLst>
              <a:gd name="adj1" fmla="val 164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1" descr="J:\students picture\IMG_20170108_124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104900"/>
            <a:ext cx="5410200" cy="3398715"/>
          </a:xfrm>
          <a:prstGeom prst="flowChartAlternateProcess">
            <a:avLst/>
          </a:prstGeom>
          <a:noFill/>
        </p:spPr>
      </p:pic>
      <p:grpSp>
        <p:nvGrpSpPr>
          <p:cNvPr id="28" name="Group 27"/>
          <p:cNvGrpSpPr/>
          <p:nvPr/>
        </p:nvGrpSpPr>
        <p:grpSpPr>
          <a:xfrm>
            <a:off x="2057400" y="342900"/>
            <a:ext cx="4953000" cy="685800"/>
            <a:chOff x="2057400" y="342900"/>
            <a:chExt cx="4953000" cy="685800"/>
          </a:xfrm>
        </p:grpSpPr>
        <p:sp>
          <p:nvSpPr>
            <p:cNvPr id="7" name="TextBox 6"/>
            <p:cNvSpPr txBox="1"/>
            <p:nvPr/>
          </p:nvSpPr>
          <p:spPr>
            <a:xfrm>
              <a:off x="2057400" y="382369"/>
              <a:ext cx="4953000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ঔ -</a:t>
              </a:r>
              <a:r>
                <a:rPr lang="bn-BD" sz="36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কার       </a:t>
              </a:r>
              <a:r>
                <a:rPr lang="en-US" sz="36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লিখতে</a:t>
              </a:r>
              <a:r>
                <a:rPr lang="en-US" sz="36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শিখি</a:t>
              </a:r>
              <a:r>
                <a:rPr lang="en-US" sz="36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962400" y="342900"/>
              <a:ext cx="457200" cy="548640"/>
              <a:chOff x="3232152" y="3885384"/>
              <a:chExt cx="699767" cy="892356"/>
            </a:xfrm>
            <a:solidFill>
              <a:srgbClr val="FF0000"/>
            </a:solidFill>
          </p:grpSpPr>
          <p:sp>
            <p:nvSpPr>
              <p:cNvPr id="20" name="Rectangle 19"/>
              <p:cNvSpPr/>
              <p:nvPr/>
            </p:nvSpPr>
            <p:spPr>
              <a:xfrm>
                <a:off x="3886200" y="4229100"/>
                <a:ext cx="45719" cy="533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19240293">
                <a:off x="3776979" y="3885384"/>
                <a:ext cx="45719" cy="457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Curved Right Arrow 21"/>
              <p:cNvSpPr/>
              <p:nvPr/>
            </p:nvSpPr>
            <p:spPr>
              <a:xfrm>
                <a:off x="3232152" y="4229100"/>
                <a:ext cx="228600" cy="548640"/>
              </a:xfrm>
              <a:prstGeom prst="curved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304800" y="4671060"/>
            <a:ext cx="8305800" cy="600015"/>
            <a:chOff x="304800" y="4671060"/>
            <a:chExt cx="8305800" cy="600015"/>
          </a:xfrm>
        </p:grpSpPr>
        <p:sp>
          <p:nvSpPr>
            <p:cNvPr id="14" name="TextBox 13"/>
            <p:cNvSpPr txBox="1"/>
            <p:nvPr/>
          </p:nvSpPr>
          <p:spPr>
            <a:xfrm>
              <a:off x="304800" y="4686300"/>
              <a:ext cx="8305800" cy="584775"/>
            </a:xfrm>
            <a:prstGeom prst="rect">
              <a:avLst/>
            </a:prstGeom>
            <a:noFill/>
            <a:ln>
              <a:solidFill>
                <a:srgbClr val="00B05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এক,এক করে শিক্ষার্থীরা বোর্ডে আসবে এবং </a:t>
              </a:r>
              <a:r>
                <a:rPr lang="bn-BD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ঔ </a:t>
              </a:r>
              <a:r>
                <a:rPr lang="bn-BD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-কার       লিখবে।  </a:t>
              </a:r>
              <a:endPara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7010400" y="4671060"/>
              <a:ext cx="457200" cy="548640"/>
              <a:chOff x="3232152" y="3885384"/>
              <a:chExt cx="699767" cy="892356"/>
            </a:xfrm>
            <a:solidFill>
              <a:srgbClr val="FF0000"/>
            </a:solidFill>
          </p:grpSpPr>
          <p:sp>
            <p:nvSpPr>
              <p:cNvPr id="24" name="Rectangle 23"/>
              <p:cNvSpPr/>
              <p:nvPr/>
            </p:nvSpPr>
            <p:spPr>
              <a:xfrm>
                <a:off x="3886200" y="4229100"/>
                <a:ext cx="45719" cy="533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19240293">
                <a:off x="3776979" y="3885384"/>
                <a:ext cx="45719" cy="457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Curved Right Arrow 25"/>
              <p:cNvSpPr/>
              <p:nvPr/>
            </p:nvSpPr>
            <p:spPr>
              <a:xfrm>
                <a:off x="3232152" y="4229100"/>
                <a:ext cx="228600" cy="548640"/>
              </a:xfrm>
              <a:prstGeom prst="curved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9" name="Right Arrow 28">
            <a:hlinkClick r:id="rId3" action="ppaction://hlinksldjump"/>
          </p:cNvPr>
          <p:cNvSpPr/>
          <p:nvPr/>
        </p:nvSpPr>
        <p:spPr>
          <a:xfrm>
            <a:off x="838200" y="952500"/>
            <a:ext cx="5334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59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28600" y="190500"/>
            <a:ext cx="8686800" cy="5334000"/>
          </a:xfrm>
          <a:prstGeom prst="frame">
            <a:avLst>
              <a:gd name="adj1" fmla="val 164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382369"/>
            <a:ext cx="4800600" cy="646331"/>
          </a:xfrm>
          <a:prstGeom prst="rect">
            <a:avLst/>
          </a:prstGeom>
          <a:noFill/>
          <a:ln>
            <a:solidFill>
              <a:srgbClr val="00B0F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দলীয়  কাজ </a:t>
            </a:r>
            <a:endParaRPr lang="en-US" sz="36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J:\students picture\IMG_20170803_111646.jpg"/>
          <p:cNvPicPr>
            <a:picLocks noChangeAspect="1" noChangeArrowheads="1"/>
          </p:cNvPicPr>
          <p:nvPr/>
        </p:nvPicPr>
        <p:blipFill>
          <a:blip r:embed="rId2" cstate="print"/>
          <a:srcRect l="2394" t="18085" r="8245" b="9574"/>
          <a:stretch>
            <a:fillRect/>
          </a:stretch>
        </p:blipFill>
        <p:spPr bwMode="auto">
          <a:xfrm>
            <a:off x="1538005" y="1090870"/>
            <a:ext cx="6009253" cy="3648475"/>
          </a:xfrm>
          <a:prstGeom prst="flowChartDocumen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2057400" y="4747260"/>
            <a:ext cx="5181600" cy="600015"/>
            <a:chOff x="2057400" y="4747260"/>
            <a:chExt cx="5181600" cy="600015"/>
          </a:xfrm>
        </p:grpSpPr>
        <p:sp>
          <p:nvSpPr>
            <p:cNvPr id="8" name="TextBox 7"/>
            <p:cNvSpPr txBox="1"/>
            <p:nvPr/>
          </p:nvSpPr>
          <p:spPr>
            <a:xfrm>
              <a:off x="2057400" y="4762500"/>
              <a:ext cx="5181600" cy="584775"/>
            </a:xfrm>
            <a:prstGeom prst="rect">
              <a:avLst/>
            </a:prstGeom>
            <a:noFill/>
            <a:ln>
              <a:solidFill>
                <a:srgbClr val="00B05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ঔ -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কার</a:t>
              </a:r>
              <a:r>
                <a:rPr lang="bn-BD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     </a:t>
              </a:r>
              <a:r>
                <a:rPr lang="bn-BD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খাতায় লিখ।   </a:t>
              </a:r>
              <a:endPara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267200" y="4747260"/>
              <a:ext cx="457200" cy="548640"/>
              <a:chOff x="3232152" y="3885384"/>
              <a:chExt cx="699767" cy="892356"/>
            </a:xfrm>
            <a:solidFill>
              <a:srgbClr val="FF0000"/>
            </a:solidFill>
          </p:grpSpPr>
          <p:sp>
            <p:nvSpPr>
              <p:cNvPr id="13" name="Rectangle 12"/>
              <p:cNvSpPr/>
              <p:nvPr/>
            </p:nvSpPr>
            <p:spPr>
              <a:xfrm>
                <a:off x="3886200" y="4229100"/>
                <a:ext cx="45719" cy="533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19240293">
                <a:off x="3776979" y="3885384"/>
                <a:ext cx="45719" cy="457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Curved Right Arrow 14"/>
              <p:cNvSpPr/>
              <p:nvPr/>
            </p:nvSpPr>
            <p:spPr>
              <a:xfrm>
                <a:off x="3232152" y="4229100"/>
                <a:ext cx="228600" cy="548640"/>
              </a:xfrm>
              <a:prstGeom prst="curved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7" name="Right Arrow 16">
            <a:hlinkClick r:id="rId3" action="ppaction://hlinksldjump"/>
          </p:cNvPr>
          <p:cNvSpPr/>
          <p:nvPr/>
        </p:nvSpPr>
        <p:spPr>
          <a:xfrm>
            <a:off x="838200" y="952500"/>
            <a:ext cx="5334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ecision 13"/>
          <p:cNvSpPr/>
          <p:nvPr/>
        </p:nvSpPr>
        <p:spPr>
          <a:xfrm>
            <a:off x="4876800" y="647700"/>
            <a:ext cx="3657600" cy="762000"/>
          </a:xfrm>
          <a:prstGeom prst="flowChartDecisi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59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28600" y="190500"/>
            <a:ext cx="8686800" cy="5334000"/>
          </a:xfrm>
          <a:prstGeom prst="frame">
            <a:avLst>
              <a:gd name="adj1" fmla="val 164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Flowchart: Decision 3"/>
          <p:cNvSpPr/>
          <p:nvPr/>
        </p:nvSpPr>
        <p:spPr>
          <a:xfrm>
            <a:off x="609600" y="647700"/>
            <a:ext cx="3581400" cy="762000"/>
          </a:xfrm>
          <a:prstGeom prst="flowChartDecisi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381000" y="1409700"/>
            <a:ext cx="4267200" cy="4038600"/>
          </a:xfrm>
          <a:prstGeom prst="frame">
            <a:avLst>
              <a:gd name="adj1" fmla="val 2007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4876800" y="1485900"/>
            <a:ext cx="3886200" cy="3962400"/>
          </a:xfrm>
          <a:prstGeom prst="frame">
            <a:avLst>
              <a:gd name="adj1" fmla="val 2007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00" y="228600"/>
            <a:ext cx="4572000" cy="990600"/>
            <a:chOff x="2286000" y="381000"/>
            <a:chExt cx="4572000" cy="1066800"/>
          </a:xfrm>
        </p:grpSpPr>
        <p:sp>
          <p:nvSpPr>
            <p:cNvPr id="8" name="Flowchart: Merge 7"/>
            <p:cNvSpPr/>
            <p:nvPr/>
          </p:nvSpPr>
          <p:spPr>
            <a:xfrm>
              <a:off x="2286000" y="381000"/>
              <a:ext cx="4572000" cy="1066800"/>
            </a:xfrm>
            <a:prstGeom prst="flowChartMerge">
              <a:avLst/>
            </a:prstGeom>
            <a:gradFill>
              <a:gsLst>
                <a:gs pos="70000">
                  <a:srgbClr val="92D050">
                    <a:alpha val="41000"/>
                  </a:srgbClr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76600" y="435114"/>
              <a:ext cx="2514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পরিচিতি </a:t>
              </a:r>
              <a:endPara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715000" y="7620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পাঠ  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3213318"/>
            <a:ext cx="3084294" cy="1815882"/>
          </a:xfrm>
          <a:prstGeom prst="rect">
            <a:avLst/>
          </a:prstGeom>
          <a:noFill/>
          <a:ln w="38100">
            <a:noFill/>
            <a:prstDash val="sysDash"/>
          </a:ln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আমার বাংলা বই  </a:t>
            </a:r>
          </a:p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  শ্রেণি  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শিরোনাম -কার চিহ্ন শিখি </a:t>
            </a:r>
          </a:p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পাঠ্যাংশ-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ঔ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-কার       ।   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J:\bangla book picture\IMG_20170104_101341.jpg"/>
          <p:cNvPicPr>
            <a:picLocks noChangeAspect="1" noChangeArrowheads="1"/>
          </p:cNvPicPr>
          <p:nvPr/>
        </p:nvPicPr>
        <p:blipFill>
          <a:blip r:embed="rId4" cstate="print"/>
          <a:srcRect l="3778" t="6000" r="3778" b="16667"/>
          <a:stretch>
            <a:fillRect/>
          </a:stretch>
        </p:blipFill>
        <p:spPr bwMode="auto">
          <a:xfrm>
            <a:off x="6324600" y="1707661"/>
            <a:ext cx="1219200" cy="1416539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381000" y="2999244"/>
            <a:ext cx="4038600" cy="2677656"/>
          </a:xfrm>
          <a:prstGeom prst="rect">
            <a:avLst/>
          </a:prstGeom>
          <a:noFill/>
          <a:ln w="57150">
            <a:noFill/>
            <a:prstDash val="sysDot"/>
          </a:ln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মোঃ শাহাব উদ্দিন </a:t>
            </a:r>
          </a:p>
          <a:p>
            <a:pPr algn="ctr"/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রি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শিক্ষক </a:t>
            </a:r>
          </a:p>
          <a:p>
            <a:pPr algn="ctr"/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রসুল পুর দক্ষিণ পাড়া সরকারি </a:t>
            </a:r>
          </a:p>
          <a:p>
            <a:pPr algn="ctr"/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প্রাথমিক বিদ্যালয়। আজমিরী গঞ্জ , হবিগঞ্জ। মোবাঃ ০১৭১৪৮৬৯৭২৬ । 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7800" y="7620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শিক্ষক </a:t>
            </a:r>
            <a:endParaRPr lang="en-US" sz="3200" dirty="0"/>
          </a:p>
        </p:txBody>
      </p:sp>
      <p:pic>
        <p:nvPicPr>
          <p:cNvPr id="2050" name="Picture 2" descr="C:\Users\ac\Pictures\Picture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1" y="1409701"/>
            <a:ext cx="1523999" cy="1659466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7696200" y="4457700"/>
            <a:ext cx="274320" cy="457200"/>
            <a:chOff x="3232152" y="3885384"/>
            <a:chExt cx="699767" cy="892356"/>
          </a:xfrm>
          <a:solidFill>
            <a:srgbClr val="FF0000"/>
          </a:solidFill>
        </p:grpSpPr>
        <p:sp>
          <p:nvSpPr>
            <p:cNvPr id="18" name="Rectangle 17"/>
            <p:cNvSpPr/>
            <p:nvPr/>
          </p:nvSpPr>
          <p:spPr>
            <a:xfrm>
              <a:off x="3886200" y="4229100"/>
              <a:ext cx="45719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19240293">
              <a:off x="3776979" y="3885384"/>
              <a:ext cx="45719" cy="4572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urved Right Arrow 19"/>
            <p:cNvSpPr/>
            <p:nvPr/>
          </p:nvSpPr>
          <p:spPr>
            <a:xfrm>
              <a:off x="3232152" y="4229100"/>
              <a:ext cx="228600" cy="548640"/>
            </a:xfrm>
            <a:prstGeom prst="curved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59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28600" y="190500"/>
            <a:ext cx="8686800" cy="5334000"/>
          </a:xfrm>
          <a:prstGeom prst="frame">
            <a:avLst>
              <a:gd name="adj1" fmla="val 164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2640" y="419100"/>
            <a:ext cx="4800600" cy="646331"/>
          </a:xfrm>
          <a:prstGeom prst="rect">
            <a:avLst/>
          </a:prstGeom>
          <a:noFill/>
          <a:ln>
            <a:solidFill>
              <a:srgbClr val="00B0F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2171700"/>
            <a:ext cx="1752600" cy="707886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 কা              </a:t>
            </a:r>
            <a:endParaRPr lang="en-US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171700"/>
            <a:ext cx="1752600" cy="707886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 রী              </a:t>
            </a:r>
            <a:endParaRPr lang="en-US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2171700"/>
            <a:ext cx="1828800" cy="707886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 টা  </a:t>
            </a:r>
            <a:endParaRPr lang="en-US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3140214"/>
            <a:ext cx="1447800" cy="584775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পড়ি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4711125"/>
            <a:ext cx="3505200" cy="584775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মৌচাকে আছে মৌ  ।        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3924300"/>
            <a:ext cx="3429000" cy="584775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নৌকায় যায় বউ  ।        </a:t>
            </a:r>
            <a:endParaRPr lang="en-US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447800" y="2171700"/>
            <a:ext cx="457200" cy="457200"/>
            <a:chOff x="3232152" y="3885384"/>
            <a:chExt cx="699767" cy="892356"/>
          </a:xfrm>
          <a:solidFill>
            <a:srgbClr val="FF0000"/>
          </a:solidFill>
        </p:grpSpPr>
        <p:sp>
          <p:nvSpPr>
            <p:cNvPr id="19" name="Rectangle 18"/>
            <p:cNvSpPr/>
            <p:nvPr/>
          </p:nvSpPr>
          <p:spPr>
            <a:xfrm>
              <a:off x="3886200" y="4229100"/>
              <a:ext cx="45719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19240293">
              <a:off x="3776979" y="3885384"/>
              <a:ext cx="45719" cy="4572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urved Right Arrow 20"/>
            <p:cNvSpPr/>
            <p:nvPr/>
          </p:nvSpPr>
          <p:spPr>
            <a:xfrm>
              <a:off x="3232152" y="4229100"/>
              <a:ext cx="228600" cy="548640"/>
            </a:xfrm>
            <a:prstGeom prst="curved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629400" y="2171700"/>
            <a:ext cx="457200" cy="457200"/>
            <a:chOff x="3232152" y="3885384"/>
            <a:chExt cx="699767" cy="892356"/>
          </a:xfrm>
          <a:solidFill>
            <a:srgbClr val="FF0000"/>
          </a:solidFill>
        </p:grpSpPr>
        <p:sp>
          <p:nvSpPr>
            <p:cNvPr id="23" name="Rectangle 22"/>
            <p:cNvSpPr/>
            <p:nvPr/>
          </p:nvSpPr>
          <p:spPr>
            <a:xfrm>
              <a:off x="3886200" y="4229100"/>
              <a:ext cx="45719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rot="19240293">
              <a:off x="3776979" y="3885384"/>
              <a:ext cx="45719" cy="4572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urved Right Arrow 24"/>
            <p:cNvSpPr/>
            <p:nvPr/>
          </p:nvSpPr>
          <p:spPr>
            <a:xfrm>
              <a:off x="3232152" y="4229100"/>
              <a:ext cx="228600" cy="548640"/>
            </a:xfrm>
            <a:prstGeom prst="curved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114800" y="2171700"/>
            <a:ext cx="457200" cy="457200"/>
            <a:chOff x="3232152" y="3885384"/>
            <a:chExt cx="699767" cy="892356"/>
          </a:xfrm>
          <a:solidFill>
            <a:srgbClr val="FF0000"/>
          </a:solidFill>
        </p:grpSpPr>
        <p:sp>
          <p:nvSpPr>
            <p:cNvPr id="27" name="Rectangle 26"/>
            <p:cNvSpPr/>
            <p:nvPr/>
          </p:nvSpPr>
          <p:spPr>
            <a:xfrm>
              <a:off x="3886200" y="4229100"/>
              <a:ext cx="45719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rot="19240293">
              <a:off x="3776979" y="3885384"/>
              <a:ext cx="45719" cy="4572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urved Right Arrow 28"/>
            <p:cNvSpPr/>
            <p:nvPr/>
          </p:nvSpPr>
          <p:spPr>
            <a:xfrm>
              <a:off x="3232152" y="4229100"/>
              <a:ext cx="228600" cy="548640"/>
            </a:xfrm>
            <a:prstGeom prst="curved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905000" y="1333500"/>
            <a:ext cx="4876800" cy="609600"/>
            <a:chOff x="1905000" y="1333500"/>
            <a:chExt cx="4876800" cy="609600"/>
          </a:xfrm>
        </p:grpSpPr>
        <p:sp>
          <p:nvSpPr>
            <p:cNvPr id="13" name="TextBox 12"/>
            <p:cNvSpPr txBox="1"/>
            <p:nvPr/>
          </p:nvSpPr>
          <p:spPr>
            <a:xfrm>
              <a:off x="1905000" y="1358325"/>
              <a:ext cx="4876800" cy="584775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ঔ -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কার       লিখি ও শব্দ পড়ি। </a:t>
              </a:r>
              <a:r>
                <a:rPr lang="bn-BD" sz="32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।  </a:t>
              </a:r>
              <a:endPara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3352800" y="1333500"/>
              <a:ext cx="457200" cy="457200"/>
              <a:chOff x="3232152" y="3885384"/>
              <a:chExt cx="699767" cy="892356"/>
            </a:xfrm>
            <a:solidFill>
              <a:srgbClr val="FF0000"/>
            </a:solidFill>
          </p:grpSpPr>
          <p:sp>
            <p:nvSpPr>
              <p:cNvPr id="31" name="Rectangle 30"/>
              <p:cNvSpPr/>
              <p:nvPr/>
            </p:nvSpPr>
            <p:spPr>
              <a:xfrm>
                <a:off x="3886200" y="4229100"/>
                <a:ext cx="45719" cy="533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 rot="19240293">
                <a:off x="3776979" y="3885384"/>
                <a:ext cx="45719" cy="457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Curved Right Arrow 32"/>
              <p:cNvSpPr/>
              <p:nvPr/>
            </p:nvSpPr>
            <p:spPr>
              <a:xfrm>
                <a:off x="3232152" y="4229100"/>
                <a:ext cx="228600" cy="548640"/>
              </a:xfrm>
              <a:prstGeom prst="curved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34" name="Picture 2" descr="J:\Download\IMG_20170906_115354.jpg"/>
          <p:cNvPicPr>
            <a:picLocks noChangeAspect="1" noChangeArrowheads="1"/>
          </p:cNvPicPr>
          <p:nvPr/>
        </p:nvPicPr>
        <p:blipFill>
          <a:blip r:embed="rId2" cstate="print"/>
          <a:srcRect l="17021" t="6383" r="44681" b="74468"/>
          <a:stretch>
            <a:fillRect/>
          </a:stretch>
        </p:blipFill>
        <p:spPr bwMode="auto">
          <a:xfrm rot="10800000">
            <a:off x="5867400" y="3467100"/>
            <a:ext cx="2628899" cy="1752600"/>
          </a:xfrm>
          <a:prstGeom prst="roundRect">
            <a:avLst/>
          </a:prstGeom>
          <a:noFill/>
        </p:spPr>
      </p:pic>
      <p:sp>
        <p:nvSpPr>
          <p:cNvPr id="36" name="Right Arrow 35">
            <a:hlinkClick r:id="rId3" action="ppaction://hlinksldjump"/>
          </p:cNvPr>
          <p:cNvSpPr/>
          <p:nvPr/>
        </p:nvSpPr>
        <p:spPr>
          <a:xfrm>
            <a:off x="838200" y="952500"/>
            <a:ext cx="5334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59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28600" y="190500"/>
            <a:ext cx="8686800" cy="5334000"/>
          </a:xfrm>
          <a:prstGeom prst="frame">
            <a:avLst>
              <a:gd name="adj1" fmla="val 164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571501"/>
            <a:ext cx="3253563" cy="762000"/>
          </a:xfrm>
          <a:prstGeom prst="rect">
            <a:avLst/>
          </a:prstGeom>
          <a:noFill/>
          <a:ln w="63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4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4145459"/>
            <a:ext cx="3276600" cy="769441"/>
          </a:xfrm>
          <a:prstGeom prst="rect">
            <a:avLst/>
          </a:prstGeom>
          <a:noFill/>
          <a:ln w="63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ধন্যবাদ </a:t>
            </a:r>
            <a:endParaRPr lang="en-US" sz="44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3237" y="1790700"/>
            <a:ext cx="3253563" cy="762000"/>
          </a:xfrm>
          <a:prstGeom prst="rect">
            <a:avLst/>
          </a:prstGeom>
          <a:noFill/>
          <a:ln w="63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ভালো </a:t>
            </a:r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3237" y="2933700"/>
            <a:ext cx="3253563" cy="762000"/>
          </a:xfrm>
          <a:prstGeom prst="rect">
            <a:avLst/>
          </a:prstGeom>
          <a:noFill/>
          <a:ln w="63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থেকো 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482" name="Picture 2" descr="C:\Users\ac\Desktop\শাহাব-জীবন্ত ছবি\6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23900"/>
            <a:ext cx="3048000" cy="4041169"/>
          </a:xfrm>
          <a:prstGeom prst="rect">
            <a:avLst/>
          </a:prstGeom>
          <a:noFill/>
        </p:spPr>
      </p:pic>
      <p:pic>
        <p:nvPicPr>
          <p:cNvPr id="20483" name="Picture 3" descr="C:\Users\ac\Desktop\শাহাব-জীবন্ত ছবি\vc4op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204913"/>
            <a:ext cx="1019175" cy="3305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59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28600" y="190500"/>
            <a:ext cx="8686800" cy="5334000"/>
          </a:xfrm>
          <a:prstGeom prst="frame">
            <a:avLst>
              <a:gd name="adj1" fmla="val 164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509944"/>
            <a:ext cx="3124200" cy="646331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ফিরে দেখা 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1295400" y="1384875"/>
            <a:ext cx="2765777" cy="584775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ভিডিও  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5105400" y="1181100"/>
            <a:ext cx="2765777" cy="584775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ঘোষণা    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1295400" y="2299275"/>
            <a:ext cx="2765777" cy="584775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5105400" y="2120325"/>
            <a:ext cx="2765777" cy="584775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 কাজ   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1295400" y="3162301"/>
            <a:ext cx="2895601" cy="584775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জোড়ায়কাজ  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5181600" y="3034725"/>
            <a:ext cx="2743200" cy="584775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 কাজ  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3505200" y="4711125"/>
            <a:ext cx="2133600" cy="584775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মূল্যায়ণ  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>
            <a:off x="5181600" y="4000500"/>
            <a:ext cx="2819400" cy="584775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ঔ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কার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শিখি  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hlinkClick r:id="rId9" action="ppaction://hlinksldjump"/>
          </p:cNvPr>
          <p:cNvSpPr txBox="1"/>
          <p:nvPr/>
        </p:nvSpPr>
        <p:spPr>
          <a:xfrm>
            <a:off x="1219200" y="4025325"/>
            <a:ext cx="3048000" cy="584775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ঔ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কার লিখা শিখি  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59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28600" y="190500"/>
            <a:ext cx="8686800" cy="5334000"/>
          </a:xfrm>
          <a:prstGeom prst="frame">
            <a:avLst>
              <a:gd name="adj1" fmla="val 164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716459"/>
            <a:ext cx="4038600" cy="707886"/>
          </a:xfrm>
          <a:prstGeom prst="rect">
            <a:avLst/>
          </a:prstGeom>
          <a:noFill/>
          <a:ln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চল একটি ভিডিও দেখি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3238500"/>
            <a:ext cx="1676400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ক্লিক করুন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074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581400" y="2324100"/>
          <a:ext cx="1460500" cy="762000"/>
        </p:xfrm>
        <a:graphic>
          <a:graphicData uri="http://schemas.openxmlformats.org/presentationml/2006/ole">
            <p:oleObj spid="_x0000_s3074" name="Packager Shell Object" showAsIcon="1" r:id="rId3" imgW="2159640" imgH="863640" progId="Package">
              <p:embed/>
            </p:oleObj>
          </a:graphicData>
        </a:graphic>
      </p:graphicFrame>
      <p:sp>
        <p:nvSpPr>
          <p:cNvPr id="8" name="Right Arrow 7">
            <a:hlinkClick r:id="rId4" action="ppaction://hlinksldjump"/>
          </p:cNvPr>
          <p:cNvSpPr/>
          <p:nvPr/>
        </p:nvSpPr>
        <p:spPr>
          <a:xfrm>
            <a:off x="838200" y="952500"/>
            <a:ext cx="5334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59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28600" y="190500"/>
            <a:ext cx="8686800" cy="5334000"/>
          </a:xfrm>
          <a:prstGeom prst="frame">
            <a:avLst>
              <a:gd name="adj1" fmla="val 164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291525"/>
            <a:ext cx="4343400" cy="584775"/>
          </a:xfrm>
          <a:prstGeom prst="rect">
            <a:avLst/>
          </a:prstGeom>
          <a:noFill/>
          <a:ln w="31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ভিডিও সম্পর্কে আলোচনা 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977325"/>
            <a:ext cx="4343400" cy="584775"/>
          </a:xfrm>
          <a:prstGeom prst="rect">
            <a:avLst/>
          </a:prstGeom>
          <a:noFill/>
          <a:ln w="31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রাখি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?  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3238500"/>
            <a:ext cx="4343400" cy="584775"/>
          </a:xfrm>
          <a:prstGeom prst="rect">
            <a:avLst/>
          </a:prstGeom>
          <a:noFill/>
          <a:ln w="31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2538056"/>
            <a:ext cx="4343400" cy="584775"/>
          </a:xfrm>
          <a:prstGeom prst="rect">
            <a:avLst/>
          </a:prstGeom>
          <a:noFill/>
          <a:ln w="31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কী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ঘুড়ি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?  </a:t>
            </a:r>
            <a:endParaRPr lang="en-US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1776056"/>
            <a:ext cx="4343400" cy="584775"/>
          </a:xfrm>
          <a:prstGeom prst="rect">
            <a:avLst/>
          </a:prstGeom>
          <a:noFill/>
          <a:ln w="31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কীসে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4000500"/>
            <a:ext cx="4343400" cy="584775"/>
          </a:xfrm>
          <a:prstGeom prst="rect">
            <a:avLst/>
          </a:prstGeom>
          <a:noFill/>
          <a:ln w="31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 লিখি ?  </a:t>
            </a:r>
            <a:endParaRPr lang="en-US" sz="32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4762500"/>
            <a:ext cx="4343400" cy="584775"/>
          </a:xfrm>
          <a:prstGeom prst="rect">
            <a:avLst/>
          </a:prstGeom>
          <a:noFill/>
          <a:ln w="31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কী </a:t>
            </a:r>
            <a:r>
              <a:rPr lang="en-US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en-US" sz="32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59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28600" y="190500"/>
            <a:ext cx="8686800" cy="5334000"/>
          </a:xfrm>
          <a:prstGeom prst="frame">
            <a:avLst>
              <a:gd name="adj1" fmla="val 164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952500"/>
            <a:ext cx="3810000" cy="769441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আজ আমাদের পাঠ  </a:t>
            </a:r>
            <a:endParaRPr lang="en-US" sz="44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00200" y="2552700"/>
            <a:ext cx="5867400" cy="1015663"/>
            <a:chOff x="1600200" y="2552700"/>
            <a:chExt cx="5867400" cy="1015663"/>
          </a:xfrm>
        </p:grpSpPr>
        <p:sp>
          <p:nvSpPr>
            <p:cNvPr id="7" name="TextBox 6"/>
            <p:cNvSpPr txBox="1"/>
            <p:nvPr/>
          </p:nvSpPr>
          <p:spPr>
            <a:xfrm>
              <a:off x="1600200" y="2552700"/>
              <a:ext cx="5867400" cy="101566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ঔ </a:t>
              </a:r>
              <a:r>
                <a:rPr lang="en-US" sz="4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bn-BD" sz="4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কার  </a:t>
              </a:r>
              <a:r>
                <a:rPr lang="bn-BD" sz="6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6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6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410200" y="2644140"/>
              <a:ext cx="633752" cy="822960"/>
              <a:chOff x="3232152" y="3885384"/>
              <a:chExt cx="699767" cy="892356"/>
            </a:xfrm>
            <a:solidFill>
              <a:srgbClr val="FF0000"/>
            </a:solidFill>
          </p:grpSpPr>
          <p:sp>
            <p:nvSpPr>
              <p:cNvPr id="13" name="Rectangle 12"/>
              <p:cNvSpPr/>
              <p:nvPr/>
            </p:nvSpPr>
            <p:spPr>
              <a:xfrm>
                <a:off x="3886200" y="4229100"/>
                <a:ext cx="45719" cy="533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19240293">
                <a:off x="3776979" y="3885384"/>
                <a:ext cx="45719" cy="4572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Curved Right Arrow 14"/>
              <p:cNvSpPr/>
              <p:nvPr/>
            </p:nvSpPr>
            <p:spPr>
              <a:xfrm>
                <a:off x="3232152" y="4229100"/>
                <a:ext cx="228600" cy="548640"/>
              </a:xfrm>
              <a:prstGeom prst="curved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7" name="Right Arrow 16">
            <a:hlinkClick r:id="rId2" action="ppaction://hlinksldjump"/>
          </p:cNvPr>
          <p:cNvSpPr/>
          <p:nvPr/>
        </p:nvSpPr>
        <p:spPr>
          <a:xfrm>
            <a:off x="838200" y="952500"/>
            <a:ext cx="5334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59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28600" y="190500"/>
            <a:ext cx="8686800" cy="5334000"/>
          </a:xfrm>
          <a:prstGeom prst="frame">
            <a:avLst>
              <a:gd name="adj1" fmla="val 164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571500"/>
            <a:ext cx="3505200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639080"/>
            <a:ext cx="7848600" cy="523220"/>
          </a:xfrm>
          <a:prstGeom prst="rect">
            <a:avLst/>
          </a:prstGeom>
          <a:noFill/>
          <a:ln w="63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২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২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কারচিহ্নযুক্ত (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) শব্দ স্পষ্টভাবে বলতে পারবে। 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467880"/>
            <a:ext cx="7848600" cy="523220"/>
          </a:xfrm>
          <a:prstGeom prst="rect">
            <a:avLst/>
          </a:prstGeom>
          <a:noFill/>
          <a:ln w="63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 কারচিহ্ন (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) সঠিক আকৃতিতে লিখতে পারবে।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553480"/>
            <a:ext cx="7848600" cy="523220"/>
          </a:xfrm>
          <a:prstGeom prst="rect">
            <a:avLst/>
          </a:prstGeom>
          <a:noFill/>
          <a:ln w="63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 পাঠে ব্যবহৃত শব্দ ও বাক্য শুদ্ধভাবে পড়তে পারবে। 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714500"/>
            <a:ext cx="7924800" cy="523220"/>
          </a:xfrm>
          <a:prstGeom prst="rect">
            <a:avLst/>
          </a:prstGeom>
          <a:noFill/>
          <a:ln w="63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২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২কারচিহ্নযুক্ত (     ) শব্দ মনোযোগসহকারে শুনবে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মনে রাখবে। 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834640" y="4457700"/>
            <a:ext cx="365760" cy="457200"/>
            <a:chOff x="3232152" y="3885384"/>
            <a:chExt cx="699767" cy="892356"/>
          </a:xfrm>
          <a:solidFill>
            <a:srgbClr val="FF0000"/>
          </a:solidFill>
        </p:grpSpPr>
        <p:sp>
          <p:nvSpPr>
            <p:cNvPr id="11" name="Rectangle 10"/>
            <p:cNvSpPr/>
            <p:nvPr/>
          </p:nvSpPr>
          <p:spPr>
            <a:xfrm>
              <a:off x="3886200" y="4229100"/>
              <a:ext cx="45719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19240293">
              <a:off x="3776979" y="3885384"/>
              <a:ext cx="45719" cy="4572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urved Right Arrow 12"/>
            <p:cNvSpPr/>
            <p:nvPr/>
          </p:nvSpPr>
          <p:spPr>
            <a:xfrm>
              <a:off x="3232152" y="4229100"/>
              <a:ext cx="228600" cy="548640"/>
            </a:xfrm>
            <a:prstGeom prst="curved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76600" y="2628900"/>
            <a:ext cx="365760" cy="457200"/>
            <a:chOff x="3232152" y="3885384"/>
            <a:chExt cx="699767" cy="892356"/>
          </a:xfrm>
          <a:solidFill>
            <a:srgbClr val="FF0000"/>
          </a:solidFill>
        </p:grpSpPr>
        <p:sp>
          <p:nvSpPr>
            <p:cNvPr id="15" name="Rectangle 14"/>
            <p:cNvSpPr/>
            <p:nvPr/>
          </p:nvSpPr>
          <p:spPr>
            <a:xfrm>
              <a:off x="3886200" y="4229100"/>
              <a:ext cx="45719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19240293">
              <a:off x="3776979" y="3885384"/>
              <a:ext cx="45719" cy="4572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urved Right Arrow 16"/>
            <p:cNvSpPr/>
            <p:nvPr/>
          </p:nvSpPr>
          <p:spPr>
            <a:xfrm>
              <a:off x="3232152" y="4229100"/>
              <a:ext cx="228600" cy="548640"/>
            </a:xfrm>
            <a:prstGeom prst="curved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124200" y="1714500"/>
            <a:ext cx="274320" cy="457200"/>
            <a:chOff x="3232152" y="3885384"/>
            <a:chExt cx="699767" cy="892356"/>
          </a:xfrm>
          <a:solidFill>
            <a:srgbClr val="FF0000"/>
          </a:solidFill>
        </p:grpSpPr>
        <p:sp>
          <p:nvSpPr>
            <p:cNvPr id="19" name="Rectangle 18"/>
            <p:cNvSpPr/>
            <p:nvPr/>
          </p:nvSpPr>
          <p:spPr>
            <a:xfrm>
              <a:off x="3886200" y="4229100"/>
              <a:ext cx="45719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19240293">
              <a:off x="3776979" y="3885384"/>
              <a:ext cx="45719" cy="4572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urved Right Arrow 20"/>
            <p:cNvSpPr/>
            <p:nvPr/>
          </p:nvSpPr>
          <p:spPr>
            <a:xfrm>
              <a:off x="3232152" y="4229100"/>
              <a:ext cx="228600" cy="548640"/>
            </a:xfrm>
            <a:prstGeom prst="curved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Right Arrow 21">
            <a:hlinkClick r:id="rId2" action="ppaction://hlinksldjump"/>
          </p:cNvPr>
          <p:cNvSpPr/>
          <p:nvPr/>
        </p:nvSpPr>
        <p:spPr>
          <a:xfrm>
            <a:off x="838200" y="952500"/>
            <a:ext cx="5334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59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28600" y="190500"/>
            <a:ext cx="8686800" cy="5334000"/>
          </a:xfrm>
          <a:prstGeom prst="frame">
            <a:avLst>
              <a:gd name="adj1" fmla="val 164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228082"/>
            <a:ext cx="4114800" cy="1077218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শিক্ষার্থীদের  পাঠটি সঠিকভাবে বাহির করতে সহায়তা করব। </a:t>
            </a:r>
            <a:endParaRPr lang="en-US" sz="32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409700"/>
            <a:ext cx="3124200" cy="1077218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 সংযোগ</a:t>
            </a:r>
          </a:p>
          <a:p>
            <a:pPr algn="ctr"/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পৃষ্ঠা নং-৫৩  </a:t>
            </a:r>
            <a:r>
              <a:rPr lang="bn-BD" sz="3200" i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i="1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434" name="Picture 2" descr="J:\Download\IMG_20170906_115354.jpg"/>
          <p:cNvPicPr>
            <a:picLocks noChangeAspect="1" noChangeArrowheads="1"/>
          </p:cNvPicPr>
          <p:nvPr/>
        </p:nvPicPr>
        <p:blipFill>
          <a:blip r:embed="rId2" cstate="print"/>
          <a:srcRect l="10638" t="6383" r="4255" b="12234"/>
          <a:stretch>
            <a:fillRect/>
          </a:stretch>
        </p:blipFill>
        <p:spPr bwMode="auto">
          <a:xfrm rot="10800000">
            <a:off x="5181601" y="1028700"/>
            <a:ext cx="3048000" cy="388620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59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28600" y="190500"/>
            <a:ext cx="8686800" cy="5334000"/>
          </a:xfrm>
          <a:prstGeom prst="frame">
            <a:avLst>
              <a:gd name="adj1" fmla="val 164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281344"/>
            <a:ext cx="3962399" cy="646331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প্রশ্নের মাধ্যমে আলোচনা   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4914900"/>
            <a:ext cx="4038600" cy="584775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কে তৈরী করে    ?  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939725"/>
            <a:ext cx="4035961" cy="584775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কী রাখে ? কী ভরি  ?    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7534" y="4179451"/>
            <a:ext cx="3993066" cy="584775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কী ঘুড়ি    ?     </a:t>
            </a:r>
            <a:endParaRPr lang="en-US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2" y="4152901"/>
            <a:ext cx="4007742" cy="584775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ছবিতে কী  দেখা যাচ্ছে ?    </a:t>
            </a:r>
            <a:endParaRPr lang="en-US" sz="32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J:\Download\IMG_20170906_115354.jpg"/>
          <p:cNvPicPr>
            <a:picLocks noChangeAspect="1" noChangeArrowheads="1"/>
          </p:cNvPicPr>
          <p:nvPr/>
        </p:nvPicPr>
        <p:blipFill>
          <a:blip r:embed="rId2" cstate="print"/>
          <a:srcRect l="13573" t="58684" r="6211" b="12234"/>
          <a:stretch>
            <a:fillRect/>
          </a:stretch>
        </p:blipFill>
        <p:spPr bwMode="auto">
          <a:xfrm rot="10800000">
            <a:off x="838201" y="1028699"/>
            <a:ext cx="7239000" cy="304800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159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28600" y="190500"/>
            <a:ext cx="8686800" cy="5334000"/>
          </a:xfrm>
          <a:prstGeom prst="frame">
            <a:avLst>
              <a:gd name="adj1" fmla="val 164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266700"/>
            <a:ext cx="4495800" cy="646331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মনোযোগসহকারে শুনি ও বলি   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533900"/>
            <a:ext cx="3581400" cy="584775"/>
          </a:xfrm>
          <a:prstGeom prst="rect">
            <a:avLst/>
          </a:prstGeom>
          <a:noFill/>
          <a:ln>
            <a:solidFill>
              <a:srgbClr val="00B0F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রাখি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কৌ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টা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ভরি।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4533900"/>
            <a:ext cx="3581400" cy="584775"/>
          </a:xfrm>
          <a:prstGeom prst="rect">
            <a:avLst/>
          </a:prstGeom>
          <a:noFill/>
          <a:ln>
            <a:solidFill>
              <a:srgbClr val="00B0F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চৌ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ঘুড়ি তৈরী করি ।        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J:\Download\IMG_20170906_115354.jpg"/>
          <p:cNvPicPr>
            <a:picLocks noChangeAspect="1" noChangeArrowheads="1"/>
          </p:cNvPicPr>
          <p:nvPr/>
        </p:nvPicPr>
        <p:blipFill>
          <a:blip r:embed="rId2" cstate="print"/>
          <a:srcRect l="10638" t="57447" r="4255" b="12234"/>
          <a:stretch>
            <a:fillRect/>
          </a:stretch>
        </p:blipFill>
        <p:spPr bwMode="auto">
          <a:xfrm rot="10800000">
            <a:off x="990600" y="1028699"/>
            <a:ext cx="7379369" cy="342900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417</Words>
  <Application>Microsoft Office PowerPoint</Application>
  <PresentationFormat>On-screen Show (16:10)</PresentationFormat>
  <Paragraphs>88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</dc:creator>
  <cp:lastModifiedBy>ac</cp:lastModifiedBy>
  <cp:revision>34</cp:revision>
  <dcterms:created xsi:type="dcterms:W3CDTF">2006-08-16T00:00:00Z</dcterms:created>
  <dcterms:modified xsi:type="dcterms:W3CDTF">2017-12-11T15:08:37Z</dcterms:modified>
</cp:coreProperties>
</file>