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59" r:id="rId8"/>
    <p:sldId id="263" r:id="rId9"/>
    <p:sldId id="277" r:id="rId10"/>
    <p:sldId id="270" r:id="rId11"/>
    <p:sldId id="273" r:id="rId12"/>
    <p:sldId id="271" r:id="rId13"/>
    <p:sldId id="264" r:id="rId14"/>
    <p:sldId id="266" r:id="rId15"/>
    <p:sldId id="267" r:id="rId16"/>
    <p:sldId id="268" r:id="rId17"/>
    <p:sldId id="269" r:id="rId18"/>
    <p:sldId id="276" r:id="rId19"/>
    <p:sldId id="274" r:id="rId20"/>
    <p:sldId id="275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0973-C169-4369-9680-AFEB2D362AC6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6FF5-CC11-4FB5-A49B-68CA3AE8C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07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0973-C169-4369-9680-AFEB2D362AC6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6FF5-CC11-4FB5-A49B-68CA3AE8C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0973-C169-4369-9680-AFEB2D362AC6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6FF5-CC11-4FB5-A49B-68CA3AE8C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1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0973-C169-4369-9680-AFEB2D362AC6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6FF5-CC11-4FB5-A49B-68CA3AE8C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2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0973-C169-4369-9680-AFEB2D362AC6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6FF5-CC11-4FB5-A49B-68CA3AE8C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87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0973-C169-4369-9680-AFEB2D362AC6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6FF5-CC11-4FB5-A49B-68CA3AE8C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2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0973-C169-4369-9680-AFEB2D362AC6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6FF5-CC11-4FB5-A49B-68CA3AE8C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10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0973-C169-4369-9680-AFEB2D362AC6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6FF5-CC11-4FB5-A49B-68CA3AE8C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01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0973-C169-4369-9680-AFEB2D362AC6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6FF5-CC11-4FB5-A49B-68CA3AE8C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86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0973-C169-4369-9680-AFEB2D362AC6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6FF5-CC11-4FB5-A49B-68CA3AE8C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06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0973-C169-4369-9680-AFEB2D362AC6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6FF5-CC11-4FB5-A49B-68CA3AE8C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1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10973-C169-4369-9680-AFEB2D362AC6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06FF5-CC11-4FB5-A49B-68CA3AE8C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0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4" y="180304"/>
            <a:ext cx="11784169" cy="637219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566931" y="1288908"/>
            <a:ext cx="10161431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i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Nikosh" panose="02000000000000000000" pitchFamily="2" charset="0"/>
              </a:rPr>
              <a:t>Welcome </a:t>
            </a:r>
          </a:p>
          <a:p>
            <a:pPr algn="ctr"/>
            <a:r>
              <a:rPr lang="en-US" sz="8800" b="1" i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Nikosh" panose="02000000000000000000" pitchFamily="2" charset="0"/>
              </a:rPr>
              <a:t>to </a:t>
            </a:r>
          </a:p>
          <a:p>
            <a:pPr algn="ctr"/>
            <a:r>
              <a:rPr lang="en-US" sz="8800" b="1" i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Nikosh" panose="02000000000000000000" pitchFamily="2" charset="0"/>
              </a:rPr>
              <a:t>English class 8</a:t>
            </a:r>
            <a:r>
              <a:rPr lang="bn-BD" sz="8800" b="1" i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Nikosh" panose="02000000000000000000" pitchFamily="2" charset="0"/>
              </a:rPr>
              <a:t> </a:t>
            </a:r>
            <a:r>
              <a:rPr lang="bn-BD" sz="88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Nikosh" panose="02000000000000000000" pitchFamily="2" charset="0"/>
              </a:rPr>
              <a:t> </a:t>
            </a:r>
            <a:endParaRPr lang="en-US" sz="88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6857999"/>
          </a:xfrm>
        </p:spPr>
        <p:txBody>
          <a:bodyPr>
            <a:normAutofit/>
          </a:bodyPr>
          <a:lstStyle/>
          <a:p>
            <a:r>
              <a:rPr lang="en-US" dirty="0" smtClean="0"/>
              <a:t>	</a:t>
            </a:r>
            <a:r>
              <a:rPr lang="en-US" dirty="0" smtClean="0">
                <a:latin typeface="+mn-lt"/>
              </a:rPr>
              <a:t>			</a:t>
            </a:r>
            <a:r>
              <a:rPr lang="en-US" sz="6000" dirty="0" smtClean="0">
                <a:solidFill>
                  <a:srgbClr val="7030A0"/>
                </a:solidFill>
                <a:latin typeface="+mn-lt"/>
              </a:rPr>
              <a:t>Word meaning</a:t>
            </a:r>
            <a:br>
              <a:rPr lang="en-US" sz="6000" dirty="0" smtClean="0">
                <a:solidFill>
                  <a:srgbClr val="7030A0"/>
                </a:solidFill>
                <a:latin typeface="+mn-lt"/>
              </a:rPr>
            </a:br>
            <a:r>
              <a:rPr lang="en-US" sz="6000" dirty="0" smtClean="0">
                <a:solidFill>
                  <a:srgbClr val="7030A0"/>
                </a:solidFill>
                <a:latin typeface="+mn-lt"/>
              </a:rPr>
              <a:t/>
            </a:r>
            <a:br>
              <a:rPr lang="en-US" sz="6000" dirty="0" smtClean="0">
                <a:solidFill>
                  <a:srgbClr val="7030A0"/>
                </a:solidFill>
                <a:latin typeface="+mn-lt"/>
              </a:rPr>
            </a:br>
            <a:r>
              <a:rPr lang="en-US" dirty="0" smtClean="0">
                <a:latin typeface="+mn-lt"/>
              </a:rPr>
              <a:t>coast-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surface-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equipment-</a:t>
            </a:r>
            <a:endParaRPr lang="en-US" dirty="0">
              <a:latin typeface="+mn-lt"/>
            </a:endParaRPr>
          </a:p>
        </p:txBody>
      </p:sp>
      <p:sp>
        <p:nvSpPr>
          <p:cNvPr id="3" name="Oval 9"/>
          <p:cNvSpPr>
            <a:spLocks noChangeArrowheads="1"/>
          </p:cNvSpPr>
          <p:nvPr/>
        </p:nvSpPr>
        <p:spPr bwMode="auto">
          <a:xfrm>
            <a:off x="3382311" y="1249251"/>
            <a:ext cx="2487772" cy="1825848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Oval 11"/>
          <p:cNvSpPr>
            <a:spLocks noChangeArrowheads="1"/>
          </p:cNvSpPr>
          <p:nvPr/>
        </p:nvSpPr>
        <p:spPr bwMode="auto">
          <a:xfrm>
            <a:off x="3382311" y="3235951"/>
            <a:ext cx="2487772" cy="1735695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3583545" y="5132499"/>
            <a:ext cx="2512454" cy="17255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962899" y="5578699"/>
            <a:ext cx="236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latin typeface="+mj-lt"/>
                <a:cs typeface="Vrinda" panose="020B0502040204020203" pitchFamily="34" charset="0"/>
              </a:rPr>
              <a:t>Tools 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962899" y="3532298"/>
            <a:ext cx="312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latin typeface="+mj-lt"/>
                <a:cs typeface="Vrinda" panose="020B0502040204020203" pitchFamily="34" charset="0"/>
              </a:rPr>
              <a:t>Float up 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8423575" y="1580176"/>
            <a:ext cx="22028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000" b="1" dirty="0" smtClean="0">
                <a:latin typeface="+mj-lt"/>
                <a:cs typeface="Vrinda" panose="020B0502040204020203" pitchFamily="34" charset="0"/>
              </a:rPr>
              <a:t>Beach </a:t>
            </a:r>
          </a:p>
        </p:txBody>
      </p:sp>
    </p:spTree>
    <p:extLst>
      <p:ext uri="{BB962C8B-B14F-4D97-AF65-F5344CB8AC3E}">
        <p14:creationId xmlns:p14="http://schemas.microsoft.com/office/powerpoint/2010/main" val="383484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8"/>
          <p:cNvSpPr>
            <a:spLocks noChangeArrowheads="1"/>
          </p:cNvSpPr>
          <p:nvPr/>
        </p:nvSpPr>
        <p:spPr bwMode="auto">
          <a:xfrm>
            <a:off x="4146998" y="283335"/>
            <a:ext cx="2820473" cy="20574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7986" y="645918"/>
            <a:ext cx="2350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Obtain-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Oval 12"/>
          <p:cNvSpPr>
            <a:spLocks noChangeArrowheads="1"/>
          </p:cNvSpPr>
          <p:nvPr/>
        </p:nvSpPr>
        <p:spPr bwMode="auto">
          <a:xfrm>
            <a:off x="4146998" y="2714395"/>
            <a:ext cx="2704563" cy="18288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1017" y="3167130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Ama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01296" y="3276427"/>
            <a:ext cx="34515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Sea women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89888" y="686529"/>
            <a:ext cx="2342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Acquire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3964" y="5543110"/>
            <a:ext cx="2194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Watch-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27458" y="5633262"/>
            <a:ext cx="2067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Search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73" y="4772868"/>
            <a:ext cx="2969117" cy="2085132"/>
          </a:xfrm>
          <a:prstGeom prst="ellipse">
            <a:avLst/>
          </a:prstGeom>
          <a:ln w="12700">
            <a:solidFill>
              <a:schemeClr val="tx1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587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22" y="444604"/>
            <a:ext cx="12030678" cy="5878923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+mn-lt"/>
              </a:rPr>
              <a:t>                                         </a:t>
            </a:r>
            <a:r>
              <a:rPr lang="en-US" sz="5400" dirty="0" smtClean="0">
                <a:solidFill>
                  <a:srgbClr val="7030A0"/>
                </a:solidFill>
                <a:latin typeface="+mn-lt"/>
              </a:rPr>
              <a:t>Fill in the blank below</a:t>
            </a:r>
            <a:br>
              <a:rPr lang="en-US" sz="5400" dirty="0" smtClean="0">
                <a:solidFill>
                  <a:srgbClr val="7030A0"/>
                </a:solidFill>
                <a:latin typeface="+mn-lt"/>
              </a:rPr>
            </a:br>
            <a:r>
              <a:rPr lang="en-US" sz="2800" dirty="0">
                <a:latin typeface="+mn-lt"/>
              </a:rPr>
              <a:t/>
            </a:r>
            <a:br>
              <a:rPr lang="en-US" sz="2800" dirty="0">
                <a:latin typeface="+mn-lt"/>
              </a:rPr>
            </a:br>
            <a:r>
              <a:rPr lang="en-US" sz="3600" dirty="0" smtClean="0">
                <a:latin typeface="+mn-lt"/>
              </a:rPr>
              <a:t>In some fishing villages along the coast of Japan,there are amazing groups of women  known as’     ‘.These women----------                and are still working an Ama.The word ’</a:t>
            </a:r>
            <a:r>
              <a:rPr lang="en-US" sz="3600" dirty="0" err="1" smtClean="0">
                <a:latin typeface="+mn-lt"/>
              </a:rPr>
              <a:t>Ama</a:t>
            </a:r>
            <a:r>
              <a:rPr lang="en-US" sz="3600" dirty="0" smtClean="0">
                <a:latin typeface="+mn-lt"/>
              </a:rPr>
              <a:t>’ means’ --------------.They are -------------------</a:t>
            </a:r>
            <a:r>
              <a:rPr lang="en-US" sz="3600" dirty="0" err="1" smtClean="0">
                <a:latin typeface="+mn-lt"/>
              </a:rPr>
              <a:t>divers.They</a:t>
            </a:r>
            <a:r>
              <a:rPr lang="en-US" sz="3600" dirty="0" smtClean="0">
                <a:latin typeface="+mn-lt"/>
              </a:rPr>
              <a:t> make their living and </a:t>
            </a:r>
            <a:r>
              <a:rPr lang="en-US" sz="3600" dirty="0" err="1" smtClean="0">
                <a:latin typeface="+mn-lt"/>
              </a:rPr>
              <a:t>diving.They</a:t>
            </a:r>
            <a:r>
              <a:rPr lang="en-US" sz="3600" dirty="0" smtClean="0">
                <a:latin typeface="+mn-lt"/>
              </a:rPr>
              <a:t> can dive to the depth of the sea up to----- </a:t>
            </a:r>
            <a:r>
              <a:rPr lang="en-US" sz="3600" dirty="0" err="1" smtClean="0">
                <a:latin typeface="+mn-lt"/>
              </a:rPr>
              <a:t>metres.And</a:t>
            </a:r>
            <a:r>
              <a:rPr lang="en-US" sz="3600" dirty="0" smtClean="0">
                <a:latin typeface="+mn-lt"/>
              </a:rPr>
              <a:t> they dive without using----------tanks or other-------- </a:t>
            </a:r>
            <a:r>
              <a:rPr lang="en-US" sz="3600" dirty="0" err="1" smtClean="0">
                <a:latin typeface="+mn-lt"/>
              </a:rPr>
              <a:t>equipment.The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Ama</a:t>
            </a:r>
            <a:r>
              <a:rPr lang="en-US" sz="3600" dirty="0" smtClean="0">
                <a:latin typeface="+mn-lt"/>
              </a:rPr>
              <a:t> divers ------on their own -------- and </a:t>
            </a:r>
            <a:r>
              <a:rPr lang="en-US" sz="2800" dirty="0" smtClean="0">
                <a:latin typeface="+mn-lt"/>
              </a:rPr>
              <a:t>breathing</a:t>
            </a:r>
            <a:r>
              <a:rPr lang="en-US" sz="3600" dirty="0" smtClean="0">
                <a:latin typeface="+mn-lt"/>
              </a:rPr>
              <a:t> -------------.</a:t>
            </a:r>
            <a:endParaRPr lang="en-US" sz="36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74038" y="2400665"/>
            <a:ext cx="8515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Ama</a:t>
            </a:r>
            <a:endParaRPr lang="en-US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83020" y="2228209"/>
            <a:ext cx="14260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worked</a:t>
            </a:r>
            <a:endParaRPr lang="en-US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37115" y="2723213"/>
            <a:ext cx="21221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Sea women</a:t>
            </a:r>
            <a:endParaRPr lang="en-US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80208" y="3253394"/>
            <a:ext cx="23224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independent</a:t>
            </a:r>
            <a:endParaRPr lang="en-US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65754" y="3759570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</a:t>
            </a:r>
            <a:endParaRPr lang="en-US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18648" y="4168912"/>
            <a:ext cx="13622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oxygen</a:t>
            </a:r>
            <a:endParaRPr lang="en-US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28718" y="4281125"/>
            <a:ext cx="15888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breathing</a:t>
            </a:r>
            <a:endParaRPr lang="en-US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96810" y="4681944"/>
            <a:ext cx="8060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rely</a:t>
            </a:r>
            <a:endParaRPr lang="en-US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06461" y="4681945"/>
            <a:ext cx="9749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skills</a:t>
            </a:r>
            <a:endParaRPr lang="en-US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1322" y="5167515"/>
            <a:ext cx="20188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techniques</a:t>
            </a:r>
            <a:endParaRPr lang="en-US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54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10" grpId="0"/>
      <p:bldP spid="11" grpId="0"/>
      <p:bldP spid="13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0192" cy="5644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92" y="-1"/>
            <a:ext cx="6151807" cy="56443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6711" y="5644335"/>
            <a:ext cx="59093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Ama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divers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940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6423" y="452662"/>
            <a:ext cx="9242738" cy="1157198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Individual work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980" y="2636122"/>
            <a:ext cx="8804319" cy="2659778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chemeClr val="accent4"/>
                </a:solidFill>
              </a:rPr>
              <a:t>Why are the </a:t>
            </a:r>
            <a:r>
              <a:rPr lang="en-US" sz="4000" dirty="0" err="1" smtClean="0">
                <a:solidFill>
                  <a:schemeClr val="accent4"/>
                </a:solidFill>
              </a:rPr>
              <a:t>ama</a:t>
            </a:r>
            <a:r>
              <a:rPr lang="en-US" sz="4000" dirty="0" smtClean="0">
                <a:solidFill>
                  <a:schemeClr val="accent4"/>
                </a:solidFill>
              </a:rPr>
              <a:t> divers amazing ?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4000" dirty="0" smtClean="0">
              <a:solidFill>
                <a:schemeClr val="accent4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chemeClr val="accent4"/>
                </a:solidFill>
              </a:rPr>
              <a:t>What techniques and skills do the </a:t>
            </a:r>
            <a:r>
              <a:rPr lang="en-US" sz="4000" dirty="0" err="1" smtClean="0">
                <a:solidFill>
                  <a:schemeClr val="accent4"/>
                </a:solidFill>
              </a:rPr>
              <a:t>Ama</a:t>
            </a:r>
            <a:r>
              <a:rPr lang="en-US" sz="4000" dirty="0" smtClean="0">
                <a:solidFill>
                  <a:schemeClr val="accent4"/>
                </a:solidFill>
              </a:rPr>
              <a:t> divers use in diving ?</a:t>
            </a:r>
          </a:p>
        </p:txBody>
      </p:sp>
    </p:spTree>
    <p:extLst>
      <p:ext uri="{BB962C8B-B14F-4D97-AF65-F5344CB8AC3E}">
        <p14:creationId xmlns:p14="http://schemas.microsoft.com/office/powerpoint/2010/main" val="319571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96224"/>
            <a:ext cx="12192000" cy="36447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lphaLcParenR"/>
            </a:pPr>
            <a:r>
              <a:rPr lang="en-US" sz="3600" b="1" dirty="0" smtClean="0"/>
              <a:t>The </a:t>
            </a:r>
            <a:r>
              <a:rPr lang="en-US" sz="3600" b="1" dirty="0" err="1" smtClean="0"/>
              <a:t>Ama</a:t>
            </a:r>
            <a:r>
              <a:rPr lang="en-US" sz="3600" b="1" dirty="0" smtClean="0"/>
              <a:t> divers are amazing because they dive without using oxygen tanks or other breathing equipment to the depth of</a:t>
            </a:r>
          </a:p>
          <a:p>
            <a:r>
              <a:rPr lang="en-US" sz="3600" b="1" dirty="0" smtClean="0"/>
              <a:t>the sea up to 25 </a:t>
            </a:r>
            <a:r>
              <a:rPr lang="en-US" sz="3600" b="1" dirty="0" err="1" smtClean="0"/>
              <a:t>metres</a:t>
            </a:r>
            <a:r>
              <a:rPr lang="en-US" sz="3600" b="1" dirty="0" smtClean="0"/>
              <a:t>.</a:t>
            </a:r>
          </a:p>
          <a:p>
            <a:endParaRPr lang="en-US" sz="3600" b="1" dirty="0" smtClean="0"/>
          </a:p>
          <a:p>
            <a:r>
              <a:rPr lang="en-US" sz="3600" b="1" dirty="0" smtClean="0"/>
              <a:t>b)The </a:t>
            </a:r>
            <a:r>
              <a:rPr lang="en-US" sz="3600" b="1" dirty="0" err="1" smtClean="0"/>
              <a:t>Ama</a:t>
            </a:r>
            <a:r>
              <a:rPr lang="en-US" sz="3600" b="1" dirty="0" smtClean="0"/>
              <a:t> have careful </a:t>
            </a:r>
            <a:r>
              <a:rPr lang="en-US" sz="3600" b="1" dirty="0" err="1" smtClean="0"/>
              <a:t>watching,lung</a:t>
            </a:r>
            <a:r>
              <a:rPr lang="en-US" sz="3600" b="1" dirty="0" smtClean="0"/>
              <a:t> capacity and hunter </a:t>
            </a:r>
            <a:r>
              <a:rPr lang="en-US" sz="3600" b="1" dirty="0" err="1" smtClean="0"/>
              <a:t>instiners</a:t>
            </a:r>
            <a:r>
              <a:rPr lang="en-US" sz="3600" b="1" dirty="0" smtClean="0"/>
              <a:t> in divin</a:t>
            </a:r>
            <a:r>
              <a:rPr lang="en-US" sz="3600" b="1" dirty="0"/>
              <a:t>g</a:t>
            </a:r>
            <a:r>
              <a:rPr lang="en-US" sz="3600" b="1" dirty="0" smtClean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246194" y="314287"/>
            <a:ext cx="51329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Ans.to the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Ind.W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.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6385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22330" cy="35648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32" y="0"/>
            <a:ext cx="5969668" cy="3564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64835"/>
            <a:ext cx="6222331" cy="3282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31" y="3564835"/>
            <a:ext cx="5969669" cy="328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5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2307" y="159063"/>
            <a:ext cx="5343659" cy="1386401"/>
          </a:xfrm>
        </p:spPr>
        <p:txBody>
          <a:bodyPr>
            <a:noAutofit/>
          </a:bodyPr>
          <a:lstStyle/>
          <a:p>
            <a:r>
              <a:rPr lang="en-US" sz="8800" dirty="0" smtClean="0">
                <a:solidFill>
                  <a:schemeClr val="accent5"/>
                </a:solidFill>
              </a:rPr>
              <a:t>Pair Work</a:t>
            </a:r>
            <a:endParaRPr lang="en-US" sz="8800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09" y="2289265"/>
            <a:ext cx="11925837" cy="339032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4800" dirty="0" smtClean="0">
                <a:solidFill>
                  <a:srgbClr val="7030A0"/>
                </a:solidFill>
              </a:rPr>
              <a:t>What is the text about 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800" dirty="0" smtClean="0">
                <a:solidFill>
                  <a:srgbClr val="7030A0"/>
                </a:solidFill>
              </a:rPr>
              <a:t>Where did the people get the pearls from 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800" dirty="0" smtClean="0">
                <a:solidFill>
                  <a:srgbClr val="7030A0"/>
                </a:solidFill>
              </a:rPr>
              <a:t>Why do you think the young villagers are going to the city ?</a:t>
            </a:r>
          </a:p>
          <a:p>
            <a:endParaRPr lang="en-US" sz="4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8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557" y="463639"/>
            <a:ext cx="7808889" cy="1075855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Answer of the </a:t>
            </a:r>
            <a:r>
              <a:rPr lang="en-US" b="1" dirty="0" err="1" smtClean="0">
                <a:solidFill>
                  <a:srgbClr val="7030A0"/>
                </a:solidFill>
              </a:rPr>
              <a:t>p.w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0837" y="2391422"/>
            <a:ext cx="10732395" cy="3249523"/>
          </a:xfrm>
        </p:spPr>
        <p:txBody>
          <a:bodyPr>
            <a:noAutofit/>
          </a:bodyPr>
          <a:lstStyle/>
          <a:p>
            <a:pPr marL="457200" indent="-457200" algn="l">
              <a:buAutoNum type="arabicPeriod"/>
            </a:pPr>
            <a:r>
              <a:rPr lang="en-US" sz="4000" dirty="0" smtClean="0">
                <a:solidFill>
                  <a:srgbClr val="0070C0"/>
                </a:solidFill>
              </a:rPr>
              <a:t>The text is about pearls.</a:t>
            </a:r>
          </a:p>
          <a:p>
            <a:pPr marL="457200" indent="-457200" algn="l">
              <a:buAutoNum type="arabicPeriod"/>
            </a:pPr>
            <a:r>
              <a:rPr lang="en-US" sz="4000" dirty="0" smtClean="0">
                <a:solidFill>
                  <a:srgbClr val="0070C0"/>
                </a:solidFill>
              </a:rPr>
              <a:t>The people got the pearls from sea shore and from the bottom of </a:t>
            </a:r>
            <a:r>
              <a:rPr lang="en-US" sz="4000" dirty="0" err="1" smtClean="0">
                <a:solidFill>
                  <a:srgbClr val="0070C0"/>
                </a:solidFill>
              </a:rPr>
              <a:t>ocean,lake</a:t>
            </a:r>
            <a:r>
              <a:rPr lang="en-US" sz="4000" dirty="0" smtClean="0">
                <a:solidFill>
                  <a:srgbClr val="0070C0"/>
                </a:solidFill>
              </a:rPr>
              <a:t> or river.</a:t>
            </a:r>
          </a:p>
          <a:p>
            <a:pPr marL="457200" indent="-457200" algn="l">
              <a:buAutoNum type="arabicPeriod"/>
            </a:pPr>
            <a:r>
              <a:rPr lang="en-US" sz="4000" dirty="0" smtClean="0">
                <a:solidFill>
                  <a:srgbClr val="0070C0"/>
                </a:solidFill>
              </a:rPr>
              <a:t>I thank the young villagers are going to the city for other jobs. 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24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1081" y="154547"/>
            <a:ext cx="3816439" cy="934188"/>
          </a:xfrm>
        </p:spPr>
        <p:txBody>
          <a:bodyPr/>
          <a:lstStyle/>
          <a:p>
            <a:r>
              <a:rPr lang="en-US" b="1" dirty="0" err="1" smtClean="0">
                <a:solidFill>
                  <a:srgbClr val="00B050"/>
                </a:solidFill>
              </a:rPr>
              <a:t>Evalution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79548" y="1217523"/>
            <a:ext cx="10934163" cy="5178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71475" indent="-371475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bn-BD" sz="900" dirty="0">
              <a:solidFill>
                <a:srgbClr val="FF0000"/>
              </a:solidFill>
              <a:latin typeface="Arial" charset="0"/>
            </a:endParaRPr>
          </a:p>
          <a:p>
            <a:pPr marL="371475" indent="-371475" algn="r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1000" dirty="0">
              <a:solidFill>
                <a:srgbClr val="FF0000"/>
              </a:solidFill>
              <a:latin typeface="Arial" charset="0"/>
              <a:cs typeface="Vrinda" pitchFamily="2" charset="0"/>
            </a:endParaRPr>
          </a:p>
          <a:p>
            <a:pPr marL="371475" indent="-371475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70C0"/>
                </a:solidFill>
                <a:latin typeface="Arial" charset="0"/>
                <a:cs typeface="Vrinda" pitchFamily="2" charset="0"/>
              </a:rPr>
              <a:t> </a:t>
            </a:r>
            <a:r>
              <a:rPr lang="en-US" sz="3600" u="sng" dirty="0">
                <a:solidFill>
                  <a:srgbClr val="0070C0"/>
                </a:solidFill>
                <a:latin typeface="Arial" charset="0"/>
                <a:cs typeface="Vrinda" pitchFamily="2" charset="0"/>
              </a:rPr>
              <a:t>Choose the best answer from the alternative</a:t>
            </a:r>
            <a:r>
              <a:rPr lang="en-US" sz="3600" dirty="0">
                <a:solidFill>
                  <a:srgbClr val="0070C0"/>
                </a:solidFill>
                <a:latin typeface="Arial" charset="0"/>
                <a:cs typeface="Vrinda" pitchFamily="2" charset="0"/>
              </a:rPr>
              <a:t>.</a:t>
            </a:r>
          </a:p>
          <a:p>
            <a:pPr marL="371475" indent="-371475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1600" dirty="0">
              <a:latin typeface="Arial" charset="0"/>
              <a:cs typeface="Vrinda" pitchFamily="2" charset="0"/>
            </a:endParaRPr>
          </a:p>
          <a:p>
            <a:pPr marL="514350" indent="-514350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800" dirty="0">
                <a:latin typeface="Arial" charset="0"/>
                <a:cs typeface="Vrinda" pitchFamily="2" charset="0"/>
              </a:rPr>
              <a:t>Before the 20</a:t>
            </a:r>
            <a:r>
              <a:rPr lang="en-US" sz="2800" baseline="30000" dirty="0">
                <a:latin typeface="Arial" charset="0"/>
                <a:cs typeface="Vrinda" pitchFamily="2" charset="0"/>
              </a:rPr>
              <a:t>th</a:t>
            </a:r>
            <a:r>
              <a:rPr lang="en-US" sz="2800" dirty="0">
                <a:latin typeface="Arial" charset="0"/>
                <a:cs typeface="Vrinda" pitchFamily="2" charset="0"/>
              </a:rPr>
              <a:t> century, the pearls were of ------- quality.</a:t>
            </a:r>
          </a:p>
          <a:p>
            <a:pPr marL="514350" indent="-514350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latin typeface="Arial" charset="0"/>
                <a:cs typeface="Vrinda" pitchFamily="2" charset="0"/>
              </a:rPr>
              <a:t>     a) bad	             b) various 	  c) lower	 d) the same</a:t>
            </a:r>
          </a:p>
          <a:p>
            <a:pPr marL="514350" indent="-514350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1200" dirty="0">
              <a:latin typeface="Arial" charset="0"/>
              <a:cs typeface="Vrinda" pitchFamily="2" charset="0"/>
            </a:endParaRPr>
          </a:p>
          <a:p>
            <a:pPr marL="514350" indent="-514350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latin typeface="Arial" charset="0"/>
                <a:cs typeface="Vrinda" pitchFamily="2" charset="0"/>
              </a:rPr>
              <a:t>2. Diving so deep was extremely ---------- to divers.</a:t>
            </a:r>
          </a:p>
          <a:p>
            <a:pPr marL="514350" indent="-514350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latin typeface="Arial" charset="0"/>
                <a:cs typeface="Vrinda" pitchFamily="2" charset="0"/>
              </a:rPr>
              <a:t> 	a) comfortable   b) dangerous     c) difficult	  d) easy</a:t>
            </a:r>
          </a:p>
          <a:p>
            <a:pPr marL="514350" indent="-514350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1400" dirty="0">
              <a:latin typeface="Arial" charset="0"/>
              <a:cs typeface="Vrinda" pitchFamily="2" charset="0"/>
            </a:endParaRPr>
          </a:p>
          <a:p>
            <a:pPr marL="514350" indent="-514350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latin typeface="Arial" charset="0"/>
                <a:cs typeface="Vrinda" pitchFamily="2" charset="0"/>
              </a:rPr>
              <a:t>3. </a:t>
            </a:r>
            <a:r>
              <a:rPr lang="en-US" sz="2800" dirty="0" err="1">
                <a:latin typeface="Arial" charset="0"/>
                <a:cs typeface="Vrinda" pitchFamily="2" charset="0"/>
              </a:rPr>
              <a:t>Ama</a:t>
            </a:r>
            <a:r>
              <a:rPr lang="en-US" sz="2800" dirty="0">
                <a:latin typeface="Arial" charset="0"/>
                <a:cs typeface="Vrinda" pitchFamily="2" charset="0"/>
              </a:rPr>
              <a:t> divers live on the --------- of Japan. </a:t>
            </a:r>
          </a:p>
          <a:p>
            <a:pPr marL="514350" indent="-514350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latin typeface="Arial" charset="0"/>
                <a:cs typeface="Vrinda" pitchFamily="2" charset="0"/>
              </a:rPr>
              <a:t> 	a) beach	    b) bank	 	c) sea	d) plain land</a:t>
            </a:r>
          </a:p>
          <a:p>
            <a:pPr marL="514350" indent="-514350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1400" dirty="0">
              <a:latin typeface="Arial" charset="0"/>
              <a:cs typeface="Vrinda" pitchFamily="2" charset="0"/>
            </a:endParaRPr>
          </a:p>
          <a:p>
            <a:pPr marL="514350" indent="-514350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latin typeface="Arial" charset="0"/>
                <a:cs typeface="Vrinda" pitchFamily="2" charset="0"/>
              </a:rPr>
              <a:t>4. </a:t>
            </a:r>
            <a:r>
              <a:rPr lang="en-US" sz="2800" dirty="0" err="1">
                <a:latin typeface="Arial" charset="0"/>
                <a:cs typeface="Vrinda" pitchFamily="2" charset="0"/>
              </a:rPr>
              <a:t>Ama</a:t>
            </a:r>
            <a:r>
              <a:rPr lang="en-US" sz="2800" dirty="0">
                <a:latin typeface="Arial" charset="0"/>
                <a:cs typeface="Vrinda" pitchFamily="2" charset="0"/>
              </a:rPr>
              <a:t> women make their living by -----------</a:t>
            </a:r>
          </a:p>
          <a:p>
            <a:pPr marL="514350" indent="-514350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latin typeface="Arial" charset="0"/>
                <a:cs typeface="Vrinda" pitchFamily="2" charset="0"/>
              </a:rPr>
              <a:t> 	a) working	    b) driving      c) diving    d) catching fish</a:t>
            </a:r>
          </a:p>
        </p:txBody>
      </p:sp>
      <p:sp>
        <p:nvSpPr>
          <p:cNvPr id="5" name="Oval 4"/>
          <p:cNvSpPr/>
          <p:nvPr/>
        </p:nvSpPr>
        <p:spPr>
          <a:xfrm>
            <a:off x="3676920" y="2781837"/>
            <a:ext cx="450760" cy="4507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676919" y="3806693"/>
            <a:ext cx="450760" cy="4562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107583" y="4868214"/>
            <a:ext cx="450761" cy="4507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666703" y="5898523"/>
            <a:ext cx="528035" cy="4973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8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37563" y="2948189"/>
            <a:ext cx="5434885" cy="39098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Md.Firoj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 Hossain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B.S.S(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Horns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),M.S.S(Economics)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Calibri"/>
              </a:rPr>
              <a:t>B.Ed.(</a:t>
            </a:r>
            <a:r>
              <a:rPr lang="en-US" sz="3600" b="1" smtClean="0">
                <a:solidFill>
                  <a:schemeClr val="tx1"/>
                </a:solidFill>
                <a:latin typeface="Calibri"/>
              </a:rPr>
              <a:t>OU</a:t>
            </a:r>
            <a:r>
              <a:rPr lang="en-US" sz="3600" b="1" smtClean="0">
                <a:solidFill>
                  <a:schemeClr val="tx1"/>
                </a:solidFill>
                <a:latin typeface="Calibri"/>
              </a:rPr>
              <a:t>)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Assistant Teacher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(Social Science)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Subrajpur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 High School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Subrajpur,Patnitola,Naogaon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600" b="1" noProof="0" dirty="0" err="1" smtClean="0">
                <a:solidFill>
                  <a:schemeClr val="tx1"/>
                </a:solidFill>
                <a:latin typeface="Calibri"/>
              </a:rPr>
              <a:t>E-m:firojpatnitola@gmail.com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Mobail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 No:01716-697972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" name="Picture 2" descr="Fero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37" y="-77274"/>
            <a:ext cx="3478369" cy="31747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6748530" y="2948189"/>
            <a:ext cx="5203064" cy="39098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Subject:English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 1</a:t>
            </a:r>
            <a:r>
              <a:rPr kumimoji="0" lang="en-US" sz="36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st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 paper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Class:    Eight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Unit:   Seven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Date:  01-0</a:t>
            </a:r>
            <a:r>
              <a:rPr lang="en-US" sz="3600" b="1" dirty="0" smtClean="0">
                <a:solidFill>
                  <a:schemeClr val="tx1"/>
                </a:solidFill>
                <a:latin typeface="Calibri"/>
              </a:rPr>
              <a:t>6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-’17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Time:  50 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403" y="111000"/>
            <a:ext cx="2891847" cy="2837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0638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7086" y="386365"/>
            <a:ext cx="7907630" cy="1674256"/>
          </a:xfrm>
        </p:spPr>
        <p:txBody>
          <a:bodyPr>
            <a:prstTxWarp prst="textDoubleWave1">
              <a:avLst/>
            </a:prstTxWarp>
            <a:noAutofit/>
          </a:bodyPr>
          <a:lstStyle/>
          <a:p>
            <a:r>
              <a:rPr lang="en-US" sz="88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</a:rPr>
              <a:t>Home Work</a:t>
            </a:r>
            <a:endParaRPr lang="en-US" sz="88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90152" y="3280066"/>
            <a:ext cx="12192000" cy="2566941"/>
          </a:xfrm>
        </p:spPr>
        <p:txBody>
          <a:bodyPr>
            <a:prstTxWarp prst="textWave4">
              <a:avLst/>
            </a:prstTxWarp>
            <a:noAutofit/>
          </a:bodyPr>
          <a:lstStyle/>
          <a:p>
            <a:r>
              <a:rPr lang="en-US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Write 12 sentences in your own words </a:t>
            </a:r>
            <a:r>
              <a:rPr lang="en-US" sz="72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about“the</a:t>
            </a:r>
            <a:r>
              <a:rPr lang="en-US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Ama</a:t>
            </a:r>
            <a:r>
              <a:rPr lang="en-US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divers”.</a:t>
            </a:r>
            <a:endParaRPr lang="en-US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43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31740" y="338069"/>
            <a:ext cx="5128520" cy="55092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Thanks</a:t>
            </a:r>
          </a:p>
          <a:p>
            <a:pPr algn="ctr"/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8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8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everybody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17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repeatCount="indefinite" accel="50000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3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365" fill="hold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68" decel="50000" autoRev="1" fill="hold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8" fill="hold">
                                          <p:stCondLst>
                                            <p:cond delay="25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58" y="21904"/>
            <a:ext cx="6010142" cy="3320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58" y="3342065"/>
            <a:ext cx="6010142" cy="3537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8336" cy="33201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85556" y="2440639"/>
            <a:ext cx="38626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FFC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Lawyer </a:t>
            </a:r>
            <a:endParaRPr lang="en-US" sz="5400" b="1" dirty="0">
              <a:ln/>
              <a:solidFill>
                <a:srgbClr val="FFC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9859" y="6109448"/>
            <a:ext cx="52421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rgbClr val="FFC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News presenter</a:t>
            </a:r>
            <a:r>
              <a:rPr lang="bn-BD" sz="4800" b="1" dirty="0" smtClean="0">
                <a:ln/>
                <a:solidFill>
                  <a:srgbClr val="FFC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endParaRPr lang="en-US" sz="4800" b="1" dirty="0">
              <a:ln/>
              <a:solidFill>
                <a:srgbClr val="FFC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2495" y="2529454"/>
            <a:ext cx="2901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BD" sz="5400" b="1" dirty="0" smtClean="0">
                <a:ln/>
                <a:solidFill>
                  <a:srgbClr val="FFC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5400" b="1" dirty="0" smtClean="0">
                <a:ln/>
                <a:solidFill>
                  <a:srgbClr val="FFC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Doctor</a:t>
            </a:r>
            <a:r>
              <a:rPr lang="bn-BD" sz="5400" b="1" dirty="0" smtClean="0">
                <a:ln/>
                <a:solidFill>
                  <a:srgbClr val="FFC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endParaRPr lang="en-US" sz="5400" b="1" dirty="0">
              <a:ln/>
              <a:solidFill>
                <a:srgbClr val="FFC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" y="3363970"/>
            <a:ext cx="6120304" cy="35159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50561" y="5956574"/>
            <a:ext cx="23817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Teacher</a:t>
            </a:r>
            <a:endParaRPr lang="en-US" sz="5400" b="0" cap="none" spc="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15656" y="-43809"/>
            <a:ext cx="5713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Look at the picture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55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6704" cy="36318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04" y="0"/>
            <a:ext cx="6525296" cy="3631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1842"/>
            <a:ext cx="5666704" cy="3226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04" y="3631842"/>
            <a:ext cx="6525296" cy="32261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88892" y="2655023"/>
            <a:ext cx="2267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Farmer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3560" y="5934670"/>
            <a:ext cx="4178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Ricksha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pollar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51429" y="5825200"/>
            <a:ext cx="3304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</a:rPr>
              <a:t>blacksmith</a:t>
            </a:r>
            <a:endParaRPr lang="en-US" sz="5400" b="1" cap="none" spc="0" dirty="0">
              <a:ln/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9311" y="2708512"/>
            <a:ext cx="3288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Fisher man</a:t>
            </a:r>
            <a:endParaRPr lang="en-US" sz="5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322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72011" cy="3490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11" y="0"/>
            <a:ext cx="5919988" cy="3490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10" y="3490174"/>
            <a:ext cx="5919989" cy="3367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0175"/>
            <a:ext cx="6272010" cy="33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3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6281153"/>
              </p:ext>
            </p:extLst>
          </p:nvPr>
        </p:nvGraphicFramePr>
        <p:xfrm>
          <a:off x="4569853" y="3348506"/>
          <a:ext cx="3299138" cy="1704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69853" y="3348506"/>
                        <a:ext cx="3299138" cy="1704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2365706" y="893836"/>
            <a:ext cx="7707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Let’s go a </a:t>
            </a:r>
            <a:r>
              <a:rPr lang="en-US" sz="5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vedio</a:t>
            </a:r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and tell us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468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965915"/>
            <a:ext cx="12192000" cy="401820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The </a:t>
            </a:r>
            <a:r>
              <a:rPr lang="en-US" sz="8800" dirty="0" err="1" smtClean="0"/>
              <a:t>Ama</a:t>
            </a:r>
            <a:r>
              <a:rPr lang="en-US" sz="8800" dirty="0" smtClean="0"/>
              <a:t> divers</a:t>
            </a:r>
          </a:p>
        </p:txBody>
      </p:sp>
    </p:spTree>
    <p:extLst>
      <p:ext uri="{BB962C8B-B14F-4D97-AF65-F5344CB8AC3E}">
        <p14:creationId xmlns:p14="http://schemas.microsoft.com/office/powerpoint/2010/main" val="156094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94069"/>
            <a:ext cx="12192000" cy="1302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Calibri"/>
              </a:rPr>
              <a:t>After we have studied this </a:t>
            </a:r>
            <a:r>
              <a:rPr kumimoji="0" lang="en-US" sz="4400" b="1" i="0" u="none" strike="noStrike" kern="1200" normalizeH="0" baseline="0" noProof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Calibri"/>
              </a:rPr>
              <a:t>unit,we</a:t>
            </a:r>
            <a:r>
              <a:rPr kumimoji="0" lang="en-US" sz="4400" b="1" i="0" u="none" strike="noStrike" kern="1200" normalizeH="0" baseline="0" noProof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Calibri"/>
              </a:rPr>
              <a:t> will be able to---</a:t>
            </a:r>
            <a:endParaRPr kumimoji="0" lang="en-US" sz="4400" b="1" i="0" u="none" strike="noStrike" kern="1200" normalizeH="0" baseline="0" noProof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uLnTx/>
              <a:uFillTx/>
              <a:latin typeface="Calibri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762000" y="2743200"/>
            <a:ext cx="7924800" cy="3124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</a:rPr>
              <a:t>Loud reading and silent reading the text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</a:rPr>
              <a:t>Write a new word meaning(vocabulary)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600" b="1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Calibri"/>
              </a:rPr>
              <a:t>Write the Fill in the gaps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</a:rPr>
              <a:t>Ask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</a:rPr>
              <a:t> and answer to questions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</a:rPr>
              <a:t>Summarise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</a:rPr>
              <a:t> the text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9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859074"/>
            <a:ext cx="11950700" cy="1605343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 at your book &amp; silent reading</a:t>
            </a:r>
            <a:endParaRPr lang="en-US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11902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446</TotalTime>
  <Words>321</Words>
  <Application>Microsoft Office PowerPoint</Application>
  <PresentationFormat>Widescreen</PresentationFormat>
  <Paragraphs>95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Nikosh</vt:lpstr>
      <vt:lpstr>Vrinda</vt:lpstr>
      <vt:lpstr>Wingdings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at your book &amp; silent reading</vt:lpstr>
      <vt:lpstr>    Word meaning  coast-   surface-    equipment-</vt:lpstr>
      <vt:lpstr>PowerPoint Presentation</vt:lpstr>
      <vt:lpstr>                                         Fill in the blank below  In some fishing villages along the coast of Japan,there are amazing groups of women  known as’     ‘.These women----------                and are still working an Ama.The word ’Ama’ means’ --------------.They are -------------------divers.They make their living and diving.They can dive to the depth of the sea up to----- metres.And they dive without using----------tanks or other-------- equipment.The Ama divers ------on their own -------- and breathing -------------.</vt:lpstr>
      <vt:lpstr>PowerPoint Presentation</vt:lpstr>
      <vt:lpstr>Individual work</vt:lpstr>
      <vt:lpstr>PowerPoint Presentation</vt:lpstr>
      <vt:lpstr>PowerPoint Presentation</vt:lpstr>
      <vt:lpstr>Pair Work</vt:lpstr>
      <vt:lpstr>Answer of the p.w</vt:lpstr>
      <vt:lpstr>Evalution</vt:lpstr>
      <vt:lpstr>Home Work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56</cp:revision>
  <dcterms:created xsi:type="dcterms:W3CDTF">2017-06-16T04:50:48Z</dcterms:created>
  <dcterms:modified xsi:type="dcterms:W3CDTF">2017-07-04T17:40:33Z</dcterms:modified>
</cp:coreProperties>
</file>