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76" r:id="rId15"/>
    <p:sldId id="279" r:id="rId16"/>
    <p:sldId id="280" r:id="rId17"/>
    <p:sldId id="277" r:id="rId18"/>
    <p:sldId id="278" r:id="rId19"/>
    <p:sldId id="259" r:id="rId20"/>
    <p:sldId id="272" r:id="rId21"/>
    <p:sldId id="273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32"/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2" autoAdjust="0"/>
  </p:normalViewPr>
  <p:slideViewPr>
    <p:cSldViewPr>
      <p:cViewPr>
        <p:scale>
          <a:sx n="66" d="100"/>
          <a:sy n="66" d="100"/>
        </p:scale>
        <p:origin x="-14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hyperlink" Target="mailto:Email-mortozabashir959@gmail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-mortozabashir959@gmail.com" TargetMode="External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F5EE1-F2D3-45D8-8210-D5392218AB2E}" type="doc">
      <dgm:prSet loTypeId="urn:microsoft.com/office/officeart/2005/8/layout/hList7" loCatId="process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C892C801-388A-4567-BADC-CE081591080D}">
      <dgm:prSet custT="1"/>
      <dgm:spPr/>
      <dgm:t>
        <a:bodyPr/>
        <a:lstStyle/>
        <a:p>
          <a:pPr rtl="0"/>
          <a:endParaRPr lang="en-US" sz="3600" baseline="0" dirty="0" smtClean="0">
            <a:solidFill>
              <a:srgbClr val="00B050"/>
            </a:solidFill>
          </a:endParaRPr>
        </a:p>
        <a:p>
          <a:pPr rtl="0"/>
          <a:r>
            <a:rPr lang="en-US" sz="3600" baseline="0" dirty="0" err="1" smtClean="0">
              <a:solidFill>
                <a:srgbClr val="00B050"/>
              </a:solidFill>
            </a:rPr>
            <a:t>মোঃ</a:t>
          </a:r>
          <a:r>
            <a:rPr lang="en-US" sz="3600" baseline="0" dirty="0" smtClean="0">
              <a:solidFill>
                <a:srgbClr val="00B050"/>
              </a:solidFill>
            </a:rPr>
            <a:t> </a:t>
          </a:r>
          <a:r>
            <a:rPr lang="en-US" sz="2800" baseline="0" dirty="0" err="1" smtClean="0">
              <a:solidFill>
                <a:srgbClr val="00B050"/>
              </a:solidFill>
            </a:rPr>
            <a:t>মুরতুজা</a:t>
          </a:r>
          <a:r>
            <a:rPr lang="en-US" sz="2800" baseline="0" dirty="0" smtClean="0">
              <a:solidFill>
                <a:srgbClr val="00B050"/>
              </a:solidFill>
            </a:rPr>
            <a:t> </a:t>
          </a:r>
          <a:r>
            <a:rPr lang="en-US" sz="2800" baseline="0" dirty="0" err="1" smtClean="0">
              <a:solidFill>
                <a:srgbClr val="00B050"/>
              </a:solidFill>
            </a:rPr>
            <a:t>বশির</a:t>
          </a:r>
          <a:endParaRPr lang="en-US" sz="2800" baseline="0" dirty="0" smtClean="0">
            <a:solidFill>
              <a:srgbClr val="00B050"/>
            </a:solidFill>
          </a:endParaRPr>
        </a:p>
        <a:p>
          <a:pPr rtl="0"/>
          <a:r>
            <a:rPr lang="en-US" sz="2800" baseline="0" dirty="0" err="1" smtClean="0">
              <a:solidFill>
                <a:srgbClr val="00B050"/>
              </a:solidFill>
            </a:rPr>
            <a:t>সহকারি</a:t>
          </a:r>
          <a:r>
            <a:rPr lang="en-US" sz="2800" baseline="0" dirty="0" smtClean="0">
              <a:solidFill>
                <a:srgbClr val="00B050"/>
              </a:solidFill>
            </a:rPr>
            <a:t> </a:t>
          </a:r>
          <a:r>
            <a:rPr lang="en-US" sz="2800" baseline="0" dirty="0" err="1" smtClean="0">
              <a:solidFill>
                <a:srgbClr val="00B050"/>
              </a:solidFill>
            </a:rPr>
            <a:t>শিক্ষক</a:t>
          </a:r>
          <a:endParaRPr lang="en-US" sz="2800" baseline="0" dirty="0" smtClean="0">
            <a:solidFill>
              <a:srgbClr val="00B050"/>
            </a:solidFill>
          </a:endParaRPr>
        </a:p>
        <a:p>
          <a:pPr rtl="0"/>
          <a:r>
            <a:rPr lang="en-US" sz="2800" baseline="0" dirty="0" smtClean="0">
              <a:solidFill>
                <a:srgbClr val="00B050"/>
              </a:solidFill>
            </a:rPr>
            <a:t> ( </a:t>
          </a:r>
          <a:r>
            <a:rPr lang="en-US" sz="2800" baseline="0" dirty="0" err="1" smtClean="0">
              <a:solidFill>
                <a:srgbClr val="00B050"/>
              </a:solidFill>
            </a:rPr>
            <a:t>গণিত</a:t>
          </a:r>
          <a:r>
            <a:rPr lang="en-US" sz="2800" baseline="0" dirty="0" smtClean="0">
              <a:solidFill>
                <a:srgbClr val="00B050"/>
              </a:solidFill>
            </a:rPr>
            <a:t>)</a:t>
          </a:r>
          <a:endParaRPr lang="en-US" sz="2800" dirty="0">
            <a:solidFill>
              <a:srgbClr val="00B050"/>
            </a:solidFill>
          </a:endParaRPr>
        </a:p>
      </dgm:t>
    </dgm:pt>
    <dgm:pt modelId="{1223F5CA-1F27-4F11-88E6-AD88818413E0}" type="parTrans" cxnId="{55E83F6E-61EF-4176-9E6B-F26A10C722F5}">
      <dgm:prSet/>
      <dgm:spPr/>
      <dgm:t>
        <a:bodyPr/>
        <a:lstStyle/>
        <a:p>
          <a:endParaRPr lang="en-US"/>
        </a:p>
      </dgm:t>
    </dgm:pt>
    <dgm:pt modelId="{0FAB504A-1EF7-4369-BEB4-204C45F5EE6F}" type="sibTrans" cxnId="{55E83F6E-61EF-4176-9E6B-F26A10C722F5}">
      <dgm:prSet/>
      <dgm:spPr/>
      <dgm:t>
        <a:bodyPr/>
        <a:lstStyle/>
        <a:p>
          <a:endParaRPr lang="en-US"/>
        </a:p>
      </dgm:t>
    </dgm:pt>
    <dgm:pt modelId="{EF6106D9-96F6-4226-9CF1-B84EA2A6887D}">
      <dgm:prSet custT="1"/>
      <dgm:spPr/>
      <dgm:t>
        <a:bodyPr/>
        <a:lstStyle/>
        <a:p>
          <a:pPr algn="ctr" rtl="0"/>
          <a:r>
            <a:rPr lang="en-US" sz="2000" baseline="0" dirty="0" err="1" smtClean="0">
              <a:solidFill>
                <a:srgbClr val="7030A0"/>
              </a:solidFill>
            </a:rPr>
            <a:t>জনকল্যাণ</a:t>
          </a:r>
          <a:r>
            <a:rPr lang="en-US" sz="2000" baseline="0" dirty="0" smtClean="0">
              <a:solidFill>
                <a:srgbClr val="7030A0"/>
              </a:solidFill>
            </a:rPr>
            <a:t> </a:t>
          </a:r>
          <a:r>
            <a:rPr lang="en-US" sz="2000" baseline="0" dirty="0" err="1" smtClean="0">
              <a:solidFill>
                <a:srgbClr val="7030A0"/>
              </a:solidFill>
            </a:rPr>
            <a:t>মডেল</a:t>
          </a:r>
          <a:r>
            <a:rPr lang="en-US" sz="2000" baseline="0" dirty="0" smtClean="0">
              <a:solidFill>
                <a:srgbClr val="7030A0"/>
              </a:solidFill>
            </a:rPr>
            <a:t> </a:t>
          </a:r>
          <a:r>
            <a:rPr lang="en-US" sz="2000" baseline="0" dirty="0" err="1" smtClean="0">
              <a:solidFill>
                <a:srgbClr val="7030A0"/>
              </a:solidFill>
            </a:rPr>
            <a:t>উচ্চ</a:t>
          </a:r>
          <a:r>
            <a:rPr lang="en-US" sz="2000" baseline="0" dirty="0" smtClean="0">
              <a:solidFill>
                <a:srgbClr val="7030A0"/>
              </a:solidFill>
            </a:rPr>
            <a:t> </a:t>
          </a:r>
          <a:r>
            <a:rPr lang="en-US" sz="2000" baseline="0" dirty="0" err="1" smtClean="0">
              <a:solidFill>
                <a:srgbClr val="7030A0"/>
              </a:solidFill>
            </a:rPr>
            <a:t>বিদ্যালয়</a:t>
          </a:r>
          <a:r>
            <a:rPr lang="en-US" sz="2000" baseline="0" dirty="0" smtClean="0">
              <a:solidFill>
                <a:srgbClr val="7030A0"/>
              </a:solidFill>
            </a:rPr>
            <a:t>, </a:t>
          </a:r>
          <a:r>
            <a:rPr lang="en-US" sz="2000" baseline="0" dirty="0" err="1" smtClean="0">
              <a:solidFill>
                <a:srgbClr val="7030A0"/>
              </a:solidFill>
            </a:rPr>
            <a:t>নওগাঁ</a:t>
          </a:r>
          <a:r>
            <a:rPr lang="en-US" sz="2000" baseline="0" dirty="0" smtClean="0">
              <a:solidFill>
                <a:srgbClr val="7030A0"/>
              </a:solidFill>
            </a:rPr>
            <a:t> </a:t>
          </a:r>
          <a:r>
            <a:rPr lang="en-US" sz="2000" baseline="0" dirty="0" err="1" smtClean="0">
              <a:solidFill>
                <a:srgbClr val="7030A0"/>
              </a:solidFill>
            </a:rPr>
            <a:t>সদর</a:t>
          </a:r>
          <a:r>
            <a:rPr lang="en-US" sz="2000" baseline="0" dirty="0" smtClean="0">
              <a:solidFill>
                <a:srgbClr val="7030A0"/>
              </a:solidFill>
            </a:rPr>
            <a:t>, </a:t>
          </a:r>
          <a:r>
            <a:rPr lang="en-US" sz="2000" baseline="0" dirty="0" err="1" smtClean="0">
              <a:solidFill>
                <a:srgbClr val="7030A0"/>
              </a:solidFill>
            </a:rPr>
            <a:t>নওগাঁ</a:t>
          </a:r>
          <a:r>
            <a:rPr lang="en-US" sz="2000" baseline="0" dirty="0" smtClean="0">
              <a:solidFill>
                <a:srgbClr val="7030A0"/>
              </a:solidFill>
            </a:rPr>
            <a:t>।</a:t>
          </a:r>
          <a:endParaRPr lang="en-US" sz="2000" dirty="0">
            <a:solidFill>
              <a:srgbClr val="7030A0"/>
            </a:solidFill>
          </a:endParaRPr>
        </a:p>
      </dgm:t>
    </dgm:pt>
    <dgm:pt modelId="{37FD3BE4-5A8A-4DDE-A2DC-B07CAA2FA6BB}" type="parTrans" cxnId="{A6E133F5-812F-4DC0-B11D-5E9C82CE2E33}">
      <dgm:prSet/>
      <dgm:spPr/>
      <dgm:t>
        <a:bodyPr/>
        <a:lstStyle/>
        <a:p>
          <a:endParaRPr lang="en-US"/>
        </a:p>
      </dgm:t>
    </dgm:pt>
    <dgm:pt modelId="{7E9164A1-7025-4452-AFE1-EDF185B1D586}" type="sibTrans" cxnId="{A6E133F5-812F-4DC0-B11D-5E9C82CE2E33}">
      <dgm:prSet/>
      <dgm:spPr/>
      <dgm:t>
        <a:bodyPr/>
        <a:lstStyle/>
        <a:p>
          <a:endParaRPr lang="en-US"/>
        </a:p>
      </dgm:t>
    </dgm:pt>
    <dgm:pt modelId="{7BE53C5A-7AB2-4DFE-B393-EA32EF29B29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b="1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Email-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mortozabashir959@gmail.com</a:t>
          </a:r>
          <a:endParaRPr lang="en-US" sz="1200" b="1" baseline="0" dirty="0" smtClean="0">
            <a:solidFill>
              <a:schemeClr val="tx2">
                <a:lumMod val="75000"/>
              </a:schemeClr>
            </a:solidFill>
          </a:endParaRPr>
        </a:p>
        <a:p>
          <a:pPr rtl="0"/>
          <a:r>
            <a:rPr lang="en-US" sz="2000" baseline="0" dirty="0" err="1" smtClean="0">
              <a:solidFill>
                <a:srgbClr val="7030A0"/>
              </a:solidFill>
            </a:rPr>
            <a:t>মোবাইল</a:t>
          </a:r>
          <a:r>
            <a:rPr lang="en-US" sz="2800" baseline="0" dirty="0" smtClean="0">
              <a:solidFill>
                <a:srgbClr val="7030A0"/>
              </a:solidFill>
            </a:rPr>
            <a:t> </a:t>
          </a:r>
          <a:r>
            <a:rPr lang="en-US" sz="2000" baseline="0" dirty="0" err="1" smtClean="0">
              <a:solidFill>
                <a:srgbClr val="7030A0"/>
              </a:solidFill>
            </a:rPr>
            <a:t>নং</a:t>
          </a:r>
          <a:r>
            <a:rPr lang="en-US" sz="2800" baseline="0" dirty="0" smtClean="0">
              <a:solidFill>
                <a:srgbClr val="7030A0"/>
              </a:solidFill>
            </a:rPr>
            <a:t> ০১৭১০৬৩১৯৮২</a:t>
          </a:r>
          <a:endParaRPr lang="en-US" sz="2800" dirty="0">
            <a:solidFill>
              <a:srgbClr val="7030A0"/>
            </a:solidFill>
          </a:endParaRPr>
        </a:p>
      </dgm:t>
    </dgm:pt>
    <dgm:pt modelId="{E7AC5D90-9516-4D24-A681-61E72226E657}" type="parTrans" cxnId="{B56AA6DA-9773-4CE3-8626-C307864ACE52}">
      <dgm:prSet/>
      <dgm:spPr/>
      <dgm:t>
        <a:bodyPr/>
        <a:lstStyle/>
        <a:p>
          <a:endParaRPr lang="en-US"/>
        </a:p>
      </dgm:t>
    </dgm:pt>
    <dgm:pt modelId="{D4C5E3AA-61CB-4CBF-BDED-04DBF543E91E}" type="sibTrans" cxnId="{B56AA6DA-9773-4CE3-8626-C307864ACE52}">
      <dgm:prSet/>
      <dgm:spPr/>
      <dgm:t>
        <a:bodyPr/>
        <a:lstStyle/>
        <a:p>
          <a:endParaRPr lang="en-US"/>
        </a:p>
      </dgm:t>
    </dgm:pt>
    <dgm:pt modelId="{787B7C9E-2224-4A7C-8194-E1404953FBE2}" type="pres">
      <dgm:prSet presAssocID="{ADFF5EE1-F2D3-45D8-8210-D5392218AB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28407-3CAA-48E1-936E-42A9CE98AD0D}" type="pres">
      <dgm:prSet presAssocID="{ADFF5EE1-F2D3-45D8-8210-D5392218AB2E}" presName="fgShape" presStyleLbl="fgShp" presStyleIdx="0" presStyleCnt="1" custScaleX="44928" custLinFactY="-219444" custLinFactNeighborX="26346" custLinFactNeighborY="-300000"/>
      <dgm:spPr/>
    </dgm:pt>
    <dgm:pt modelId="{4F283B84-6F5E-4DBC-BE68-C7E9D4DC79DA}" type="pres">
      <dgm:prSet presAssocID="{ADFF5EE1-F2D3-45D8-8210-D5392218AB2E}" presName="linComp" presStyleCnt="0"/>
      <dgm:spPr/>
    </dgm:pt>
    <dgm:pt modelId="{88F69987-9CA4-4565-94D2-C2670E5E6411}" type="pres">
      <dgm:prSet presAssocID="{C892C801-388A-4567-BADC-CE081591080D}" presName="compNode" presStyleCnt="0"/>
      <dgm:spPr/>
    </dgm:pt>
    <dgm:pt modelId="{7CBC9490-5CE2-42D6-8EDC-CB1DE8D5C7A5}" type="pres">
      <dgm:prSet presAssocID="{C892C801-388A-4567-BADC-CE081591080D}" presName="bkgdShape" presStyleLbl="node1" presStyleIdx="0" presStyleCnt="3" custScaleX="178847" custLinFactNeighborX="8945"/>
      <dgm:spPr/>
      <dgm:t>
        <a:bodyPr/>
        <a:lstStyle/>
        <a:p>
          <a:endParaRPr lang="en-US"/>
        </a:p>
      </dgm:t>
    </dgm:pt>
    <dgm:pt modelId="{6F778E2A-EC09-495F-A42D-C6CAA5160CC5}" type="pres">
      <dgm:prSet presAssocID="{C892C801-388A-4567-BADC-CE081591080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24022-C579-4F86-AD9D-CE5B96A95692}" type="pres">
      <dgm:prSet presAssocID="{C892C801-388A-4567-BADC-CE081591080D}" presName="invisiNode" presStyleLbl="node1" presStyleIdx="0" presStyleCnt="3"/>
      <dgm:spPr/>
    </dgm:pt>
    <dgm:pt modelId="{4F01160F-A919-49D4-AF21-5C6788405F6D}" type="pres">
      <dgm:prSet presAssocID="{C892C801-388A-4567-BADC-CE081591080D}" presName="imagNode" presStyleLbl="fgImgPlace1" presStyleIdx="0" presStyleCnt="3" custScaleX="170269" custScaleY="130031" custLinFactNeighborX="19539" custLinFactNeighborY="-30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DA6B06B-EA68-4C3F-9838-46F63091FC3C}" type="pres">
      <dgm:prSet presAssocID="{0FAB504A-1EF7-4369-BEB4-204C45F5EE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F59730-6FA7-45B0-8F24-8AA15950E935}" type="pres">
      <dgm:prSet presAssocID="{EF6106D9-96F6-4226-9CF1-B84EA2A6887D}" presName="compNode" presStyleCnt="0"/>
      <dgm:spPr/>
    </dgm:pt>
    <dgm:pt modelId="{6E8FB60E-E2A2-4836-BBA8-235CFE21A95D}" type="pres">
      <dgm:prSet presAssocID="{EF6106D9-96F6-4226-9CF1-B84EA2A6887D}" presName="bkgdShape" presStyleLbl="node1" presStyleIdx="1" presStyleCnt="3"/>
      <dgm:spPr/>
      <dgm:t>
        <a:bodyPr/>
        <a:lstStyle/>
        <a:p>
          <a:endParaRPr lang="en-US"/>
        </a:p>
      </dgm:t>
    </dgm:pt>
    <dgm:pt modelId="{9F9E39F4-EFE5-4DF4-B477-63924EE1831E}" type="pres">
      <dgm:prSet presAssocID="{EF6106D9-96F6-4226-9CF1-B84EA2A6887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60255-7A01-48F4-9B1F-868CF7155F82}" type="pres">
      <dgm:prSet presAssocID="{EF6106D9-96F6-4226-9CF1-B84EA2A6887D}" presName="invisiNode" presStyleLbl="node1" presStyleIdx="1" presStyleCnt="3"/>
      <dgm:spPr/>
    </dgm:pt>
    <dgm:pt modelId="{F95A9EAD-A218-4120-B466-5B4229B30258}" type="pres">
      <dgm:prSet presAssocID="{EF6106D9-96F6-4226-9CF1-B84EA2A6887D}" presName="imagNode" presStyleLbl="fgImgPlace1" presStyleIdx="1" presStyleCnt="3" custLinFactX="43303" custLinFactNeighborX="100000" custLinFactNeighborY="-40541"/>
      <dgm:spPr/>
    </dgm:pt>
    <dgm:pt modelId="{A63013A9-F9AB-46BD-BBBD-31FB1BCC550D}" type="pres">
      <dgm:prSet presAssocID="{7E9164A1-7025-4452-AFE1-EDF185B1D5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164307-5FC5-418F-9FEA-3F55FE58860E}" type="pres">
      <dgm:prSet presAssocID="{7BE53C5A-7AB2-4DFE-B393-EA32EF29B29D}" presName="compNode" presStyleCnt="0"/>
      <dgm:spPr/>
    </dgm:pt>
    <dgm:pt modelId="{A855F30E-A1B0-4BEC-A4FD-791D36E110B0}" type="pres">
      <dgm:prSet presAssocID="{7BE53C5A-7AB2-4DFE-B393-EA32EF29B29D}" presName="bkgdShape" presStyleLbl="node1" presStyleIdx="2" presStyleCnt="3" custLinFactNeighborX="12983" custLinFactNeighborY="-22917"/>
      <dgm:spPr/>
      <dgm:t>
        <a:bodyPr/>
        <a:lstStyle/>
        <a:p>
          <a:endParaRPr lang="en-US"/>
        </a:p>
      </dgm:t>
    </dgm:pt>
    <dgm:pt modelId="{19F7A5AB-8046-4092-89CB-B0D0A4EE1D58}" type="pres">
      <dgm:prSet presAssocID="{7BE53C5A-7AB2-4DFE-B393-EA32EF29B2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C6ABD-69A6-4594-B3F3-0477D97A1AEA}" type="pres">
      <dgm:prSet presAssocID="{7BE53C5A-7AB2-4DFE-B393-EA32EF29B29D}" presName="invisiNode" presStyleLbl="node1" presStyleIdx="2" presStyleCnt="3"/>
      <dgm:spPr/>
    </dgm:pt>
    <dgm:pt modelId="{EE49B268-322A-4D52-9C23-A7A2C965D174}" type="pres">
      <dgm:prSet presAssocID="{7BE53C5A-7AB2-4DFE-B393-EA32EF29B29D}" presName="imagNode" presStyleLbl="fgImgPlace1" presStyleIdx="2" presStyleCnt="3" custFlipVert="1" custScaleY="7057" custLinFactY="-38138" custLinFactNeighborX="85566" custLinFactNeighborY="-100000"/>
      <dgm:spPr/>
    </dgm:pt>
  </dgm:ptLst>
  <dgm:cxnLst>
    <dgm:cxn modelId="{65FABA36-936A-4532-9F7D-7552DFBC7F7C}" type="presOf" srcId="{C892C801-388A-4567-BADC-CE081591080D}" destId="{7CBC9490-5CE2-42D6-8EDC-CB1DE8D5C7A5}" srcOrd="0" destOrd="0" presId="urn:microsoft.com/office/officeart/2005/8/layout/hList7"/>
    <dgm:cxn modelId="{A89EB7B5-A139-46C0-AEE0-3C52AF58633E}" type="presOf" srcId="{7BE53C5A-7AB2-4DFE-B393-EA32EF29B29D}" destId="{A855F30E-A1B0-4BEC-A4FD-791D36E110B0}" srcOrd="0" destOrd="0" presId="urn:microsoft.com/office/officeart/2005/8/layout/hList7"/>
    <dgm:cxn modelId="{257009DA-153A-4A64-8942-7A146D5CFA9D}" type="presOf" srcId="{0FAB504A-1EF7-4369-BEB4-204C45F5EE6F}" destId="{ADA6B06B-EA68-4C3F-9838-46F63091FC3C}" srcOrd="0" destOrd="0" presId="urn:microsoft.com/office/officeart/2005/8/layout/hList7"/>
    <dgm:cxn modelId="{CD8BD30C-8052-4019-84B4-499E02628F82}" type="presOf" srcId="{EF6106D9-96F6-4226-9CF1-B84EA2A6887D}" destId="{9F9E39F4-EFE5-4DF4-B477-63924EE1831E}" srcOrd="1" destOrd="0" presId="urn:microsoft.com/office/officeart/2005/8/layout/hList7"/>
    <dgm:cxn modelId="{A6E133F5-812F-4DC0-B11D-5E9C82CE2E33}" srcId="{ADFF5EE1-F2D3-45D8-8210-D5392218AB2E}" destId="{EF6106D9-96F6-4226-9CF1-B84EA2A6887D}" srcOrd="1" destOrd="0" parTransId="{37FD3BE4-5A8A-4DDE-A2DC-B07CAA2FA6BB}" sibTransId="{7E9164A1-7025-4452-AFE1-EDF185B1D586}"/>
    <dgm:cxn modelId="{55E83F6E-61EF-4176-9E6B-F26A10C722F5}" srcId="{ADFF5EE1-F2D3-45D8-8210-D5392218AB2E}" destId="{C892C801-388A-4567-BADC-CE081591080D}" srcOrd="0" destOrd="0" parTransId="{1223F5CA-1F27-4F11-88E6-AD88818413E0}" sibTransId="{0FAB504A-1EF7-4369-BEB4-204C45F5EE6F}"/>
    <dgm:cxn modelId="{B3F4DB60-0094-42E3-B169-A3C3388CB6BE}" type="presOf" srcId="{ADFF5EE1-F2D3-45D8-8210-D5392218AB2E}" destId="{787B7C9E-2224-4A7C-8194-E1404953FBE2}" srcOrd="0" destOrd="0" presId="urn:microsoft.com/office/officeart/2005/8/layout/hList7"/>
    <dgm:cxn modelId="{B56AA6DA-9773-4CE3-8626-C307864ACE52}" srcId="{ADFF5EE1-F2D3-45D8-8210-D5392218AB2E}" destId="{7BE53C5A-7AB2-4DFE-B393-EA32EF29B29D}" srcOrd="2" destOrd="0" parTransId="{E7AC5D90-9516-4D24-A681-61E72226E657}" sibTransId="{D4C5E3AA-61CB-4CBF-BDED-04DBF543E91E}"/>
    <dgm:cxn modelId="{2A012381-4167-44F0-8015-D67F641F286C}" type="presOf" srcId="{EF6106D9-96F6-4226-9CF1-B84EA2A6887D}" destId="{6E8FB60E-E2A2-4836-BBA8-235CFE21A95D}" srcOrd="0" destOrd="0" presId="urn:microsoft.com/office/officeart/2005/8/layout/hList7"/>
    <dgm:cxn modelId="{B79CBF35-8B62-4354-ACFE-81FAB892DCFA}" type="presOf" srcId="{7BE53C5A-7AB2-4DFE-B393-EA32EF29B29D}" destId="{19F7A5AB-8046-4092-89CB-B0D0A4EE1D58}" srcOrd="1" destOrd="0" presId="urn:microsoft.com/office/officeart/2005/8/layout/hList7"/>
    <dgm:cxn modelId="{DDBE056F-85F0-41EE-8F51-FAFF837B590A}" type="presOf" srcId="{C892C801-388A-4567-BADC-CE081591080D}" destId="{6F778E2A-EC09-495F-A42D-C6CAA5160CC5}" srcOrd="1" destOrd="0" presId="urn:microsoft.com/office/officeart/2005/8/layout/hList7"/>
    <dgm:cxn modelId="{FE723B39-34EF-4201-88BC-1698C92F953F}" type="presOf" srcId="{7E9164A1-7025-4452-AFE1-EDF185B1D586}" destId="{A63013A9-F9AB-46BD-BBBD-31FB1BCC550D}" srcOrd="0" destOrd="0" presId="urn:microsoft.com/office/officeart/2005/8/layout/hList7"/>
    <dgm:cxn modelId="{AD185E13-A25E-494E-A102-ED63D3C5F7FA}" type="presParOf" srcId="{787B7C9E-2224-4A7C-8194-E1404953FBE2}" destId="{DDA28407-3CAA-48E1-936E-42A9CE98AD0D}" srcOrd="0" destOrd="0" presId="urn:microsoft.com/office/officeart/2005/8/layout/hList7"/>
    <dgm:cxn modelId="{9200112F-5E6C-454D-9E98-A4E3BC1D51CE}" type="presParOf" srcId="{787B7C9E-2224-4A7C-8194-E1404953FBE2}" destId="{4F283B84-6F5E-4DBC-BE68-C7E9D4DC79DA}" srcOrd="1" destOrd="0" presId="urn:microsoft.com/office/officeart/2005/8/layout/hList7"/>
    <dgm:cxn modelId="{73ACCB1F-B9F3-4B32-8B16-82E79A1654EA}" type="presParOf" srcId="{4F283B84-6F5E-4DBC-BE68-C7E9D4DC79DA}" destId="{88F69987-9CA4-4565-94D2-C2670E5E6411}" srcOrd="0" destOrd="0" presId="urn:microsoft.com/office/officeart/2005/8/layout/hList7"/>
    <dgm:cxn modelId="{AD09AD6F-3054-4E81-94C7-9A30331CC521}" type="presParOf" srcId="{88F69987-9CA4-4565-94D2-C2670E5E6411}" destId="{7CBC9490-5CE2-42D6-8EDC-CB1DE8D5C7A5}" srcOrd="0" destOrd="0" presId="urn:microsoft.com/office/officeart/2005/8/layout/hList7"/>
    <dgm:cxn modelId="{93E1A729-56A8-4F2C-95BD-C84D961DA883}" type="presParOf" srcId="{88F69987-9CA4-4565-94D2-C2670E5E6411}" destId="{6F778E2A-EC09-495F-A42D-C6CAA5160CC5}" srcOrd="1" destOrd="0" presId="urn:microsoft.com/office/officeart/2005/8/layout/hList7"/>
    <dgm:cxn modelId="{B12F084C-B30D-485D-A694-B757725E4ED4}" type="presParOf" srcId="{88F69987-9CA4-4565-94D2-C2670E5E6411}" destId="{30B24022-C579-4F86-AD9D-CE5B96A95692}" srcOrd="2" destOrd="0" presId="urn:microsoft.com/office/officeart/2005/8/layout/hList7"/>
    <dgm:cxn modelId="{DFD9AFA4-1893-4C67-9155-9AA1204FA57D}" type="presParOf" srcId="{88F69987-9CA4-4565-94D2-C2670E5E6411}" destId="{4F01160F-A919-49D4-AF21-5C6788405F6D}" srcOrd="3" destOrd="0" presId="urn:microsoft.com/office/officeart/2005/8/layout/hList7"/>
    <dgm:cxn modelId="{22AC69B2-C009-4AB8-B1E2-DED2B18C0F5C}" type="presParOf" srcId="{4F283B84-6F5E-4DBC-BE68-C7E9D4DC79DA}" destId="{ADA6B06B-EA68-4C3F-9838-46F63091FC3C}" srcOrd="1" destOrd="0" presId="urn:microsoft.com/office/officeart/2005/8/layout/hList7"/>
    <dgm:cxn modelId="{DD14D3E6-7E49-4BF4-8442-E0DAF93A86D8}" type="presParOf" srcId="{4F283B84-6F5E-4DBC-BE68-C7E9D4DC79DA}" destId="{64F59730-6FA7-45B0-8F24-8AA15950E935}" srcOrd="2" destOrd="0" presId="urn:microsoft.com/office/officeart/2005/8/layout/hList7"/>
    <dgm:cxn modelId="{27938C02-0AD4-4949-A219-BF12B1E1692A}" type="presParOf" srcId="{64F59730-6FA7-45B0-8F24-8AA15950E935}" destId="{6E8FB60E-E2A2-4836-BBA8-235CFE21A95D}" srcOrd="0" destOrd="0" presId="urn:microsoft.com/office/officeart/2005/8/layout/hList7"/>
    <dgm:cxn modelId="{7B34B5DD-AE92-4D8E-9AB5-B067BBDB707D}" type="presParOf" srcId="{64F59730-6FA7-45B0-8F24-8AA15950E935}" destId="{9F9E39F4-EFE5-4DF4-B477-63924EE1831E}" srcOrd="1" destOrd="0" presId="urn:microsoft.com/office/officeart/2005/8/layout/hList7"/>
    <dgm:cxn modelId="{07B148C4-8912-4C30-AB7D-7FF6F118D463}" type="presParOf" srcId="{64F59730-6FA7-45B0-8F24-8AA15950E935}" destId="{DFE60255-7A01-48F4-9B1F-868CF7155F82}" srcOrd="2" destOrd="0" presId="urn:microsoft.com/office/officeart/2005/8/layout/hList7"/>
    <dgm:cxn modelId="{6C2DFEE1-29F7-440D-9CDF-21516878EF92}" type="presParOf" srcId="{64F59730-6FA7-45B0-8F24-8AA15950E935}" destId="{F95A9EAD-A218-4120-B466-5B4229B30258}" srcOrd="3" destOrd="0" presId="urn:microsoft.com/office/officeart/2005/8/layout/hList7"/>
    <dgm:cxn modelId="{1441BED4-C675-4987-85DC-A90ED4A822BD}" type="presParOf" srcId="{4F283B84-6F5E-4DBC-BE68-C7E9D4DC79DA}" destId="{A63013A9-F9AB-46BD-BBBD-31FB1BCC550D}" srcOrd="3" destOrd="0" presId="urn:microsoft.com/office/officeart/2005/8/layout/hList7"/>
    <dgm:cxn modelId="{A3DA8B59-AF2A-42EC-8F06-DEC894672204}" type="presParOf" srcId="{4F283B84-6F5E-4DBC-BE68-C7E9D4DC79DA}" destId="{52164307-5FC5-418F-9FEA-3F55FE58860E}" srcOrd="4" destOrd="0" presId="urn:microsoft.com/office/officeart/2005/8/layout/hList7"/>
    <dgm:cxn modelId="{57D7CD6D-DA1B-461B-9599-004380612858}" type="presParOf" srcId="{52164307-5FC5-418F-9FEA-3F55FE58860E}" destId="{A855F30E-A1B0-4BEC-A4FD-791D36E110B0}" srcOrd="0" destOrd="0" presId="urn:microsoft.com/office/officeart/2005/8/layout/hList7"/>
    <dgm:cxn modelId="{B1091635-65DA-4BB9-917D-5A61B59A0090}" type="presParOf" srcId="{52164307-5FC5-418F-9FEA-3F55FE58860E}" destId="{19F7A5AB-8046-4092-89CB-B0D0A4EE1D58}" srcOrd="1" destOrd="0" presId="urn:microsoft.com/office/officeart/2005/8/layout/hList7"/>
    <dgm:cxn modelId="{6DE48442-D859-4376-86A7-883DC94B7DCE}" type="presParOf" srcId="{52164307-5FC5-418F-9FEA-3F55FE58860E}" destId="{C5FC6ABD-69A6-4594-B3F3-0477D97A1AEA}" srcOrd="2" destOrd="0" presId="urn:microsoft.com/office/officeart/2005/8/layout/hList7"/>
    <dgm:cxn modelId="{EB7A6045-B5C7-4781-8953-8FDB18DE5EFB}" type="presParOf" srcId="{52164307-5FC5-418F-9FEA-3F55FE58860E}" destId="{EE49B268-322A-4D52-9C23-A7A2C965D1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F05B7-D37C-4645-ABFC-CF77E820CCF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6A499-98F4-46D3-B553-1AFE1F333B2A}">
      <dgm:prSet/>
      <dgm:spPr/>
      <dgm:t>
        <a:bodyPr/>
        <a:lstStyle/>
        <a:p>
          <a:pPr rtl="0"/>
          <a:r>
            <a:rPr lang="en-US" baseline="0" dirty="0" err="1" smtClean="0">
              <a:solidFill>
                <a:srgbClr val="3333CC"/>
              </a:solidFill>
            </a:rPr>
            <a:t>শ্রেণিঃ</a:t>
          </a:r>
          <a:r>
            <a:rPr lang="en-US" baseline="0" dirty="0" smtClean="0">
              <a:solidFill>
                <a:srgbClr val="3333CC"/>
              </a:solidFill>
            </a:rPr>
            <a:t> </a:t>
          </a:r>
          <a:r>
            <a:rPr lang="en-US" baseline="0" dirty="0" err="1" smtClean="0">
              <a:solidFill>
                <a:srgbClr val="3333CC"/>
              </a:solidFill>
            </a:rPr>
            <a:t>অষ্টম</a:t>
          </a:r>
          <a:endParaRPr lang="en-US" baseline="0" dirty="0" smtClean="0">
            <a:solidFill>
              <a:srgbClr val="3333CC"/>
            </a:solidFill>
          </a:endParaRPr>
        </a:p>
        <a:p>
          <a:pPr rtl="0"/>
          <a:r>
            <a:rPr lang="en-US" baseline="0" dirty="0" err="1" smtClean="0">
              <a:solidFill>
                <a:srgbClr val="3333CC"/>
              </a:solidFill>
            </a:rPr>
            <a:t>বিষয়ঃ</a:t>
          </a:r>
          <a:r>
            <a:rPr lang="en-US" baseline="0" dirty="0" smtClean="0">
              <a:solidFill>
                <a:srgbClr val="3333CC"/>
              </a:solidFill>
            </a:rPr>
            <a:t> </a:t>
          </a:r>
          <a:r>
            <a:rPr lang="en-US" baseline="0" dirty="0" err="1" smtClean="0">
              <a:solidFill>
                <a:srgbClr val="3333CC"/>
              </a:solidFill>
            </a:rPr>
            <a:t>বিজ্ঞান</a:t>
          </a:r>
          <a:endParaRPr lang="en-US" dirty="0">
            <a:solidFill>
              <a:srgbClr val="3333CC"/>
            </a:solidFill>
          </a:endParaRPr>
        </a:p>
      </dgm:t>
    </dgm:pt>
    <dgm:pt modelId="{2FD8C9B4-808A-4B34-B499-48F07F5BA4AA}" type="parTrans" cxnId="{76DE6165-360B-478D-87F2-29D2CF368DB3}">
      <dgm:prSet/>
      <dgm:spPr/>
      <dgm:t>
        <a:bodyPr/>
        <a:lstStyle/>
        <a:p>
          <a:endParaRPr lang="en-US"/>
        </a:p>
      </dgm:t>
    </dgm:pt>
    <dgm:pt modelId="{FD8A7581-C530-42D8-9586-288A7DE690BA}" type="sibTrans" cxnId="{76DE6165-360B-478D-87F2-29D2CF368DB3}">
      <dgm:prSet/>
      <dgm:spPr/>
      <dgm:t>
        <a:bodyPr/>
        <a:lstStyle/>
        <a:p>
          <a:endParaRPr lang="en-US"/>
        </a:p>
      </dgm:t>
    </dgm:pt>
    <dgm:pt modelId="{242406D6-0C21-47E0-A377-89F4B661636C}">
      <dgm:prSet/>
      <dgm:spPr/>
      <dgm:t>
        <a:bodyPr/>
        <a:lstStyle/>
        <a:p>
          <a:pPr rtl="0"/>
          <a:r>
            <a:rPr lang="en-US" baseline="0" dirty="0" err="1" smtClean="0">
              <a:solidFill>
                <a:srgbClr val="3333CC"/>
              </a:solidFill>
            </a:rPr>
            <a:t>অধ্যায়ঃ</a:t>
          </a:r>
          <a:r>
            <a:rPr lang="en-US" baseline="0" dirty="0" smtClean="0"/>
            <a:t> </a:t>
          </a:r>
          <a:r>
            <a:rPr lang="en-US" baseline="0" dirty="0" err="1" smtClean="0">
              <a:solidFill>
                <a:srgbClr val="3333CC"/>
              </a:solidFill>
            </a:rPr>
            <a:t>তৃতীয়</a:t>
          </a:r>
          <a:endParaRPr lang="en-US" baseline="0" dirty="0" smtClean="0">
            <a:solidFill>
              <a:srgbClr val="3333CC"/>
            </a:solidFill>
          </a:endParaRPr>
        </a:p>
        <a:p>
          <a:pPr rtl="0"/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অধ্যায়ের নাম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ঃ </a:t>
          </a:r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জীবের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বংশগতি</a:t>
          </a:r>
          <a:endParaRPr lang="en-US" baseline="0" dirty="0" smtClean="0">
            <a:solidFill>
              <a:srgbClr val="3333CC"/>
            </a:solidFill>
          </a:endParaRPr>
        </a:p>
      </dgm:t>
    </dgm:pt>
    <dgm:pt modelId="{D2E21749-D09E-4E9C-B05A-D8A0773D8465}" type="parTrans" cxnId="{B65EACFD-093F-42B7-9947-C76B1E15E07E}">
      <dgm:prSet/>
      <dgm:spPr/>
      <dgm:t>
        <a:bodyPr/>
        <a:lstStyle/>
        <a:p>
          <a:endParaRPr lang="en-US"/>
        </a:p>
      </dgm:t>
    </dgm:pt>
    <dgm:pt modelId="{774CFF66-B360-42BB-99FB-4D07C20F2392}" type="sibTrans" cxnId="{B65EACFD-093F-42B7-9947-C76B1E15E07E}">
      <dgm:prSet/>
      <dgm:spPr/>
      <dgm:t>
        <a:bodyPr/>
        <a:lstStyle/>
        <a:p>
          <a:endParaRPr lang="en-US"/>
        </a:p>
      </dgm:t>
    </dgm:pt>
    <dgm:pt modelId="{77DF70A4-6188-42F8-B02A-99728ED3C778}">
      <dgm:prSet/>
      <dgm:spPr/>
      <dgm:t>
        <a:bodyPr/>
        <a:lstStyle/>
        <a:p>
          <a:pPr rtl="0"/>
          <a:r>
            <a:rPr lang="en-US" dirty="0" err="1" smtClean="0">
              <a:solidFill>
                <a:srgbClr val="3333CC"/>
              </a:solidFill>
            </a:rPr>
            <a:t>সময়ঃ</a:t>
          </a:r>
          <a:r>
            <a:rPr lang="en-US" dirty="0" smtClean="0">
              <a:solidFill>
                <a:srgbClr val="3333CC"/>
              </a:solidFill>
            </a:rPr>
            <a:t> ৪৫ </a:t>
          </a:r>
          <a:r>
            <a:rPr lang="en-US" dirty="0" err="1" smtClean="0">
              <a:solidFill>
                <a:srgbClr val="3333CC"/>
              </a:solidFill>
            </a:rPr>
            <a:t>মিঃ</a:t>
          </a:r>
          <a:endParaRPr lang="en-US" dirty="0" smtClean="0">
            <a:solidFill>
              <a:srgbClr val="3333CC"/>
            </a:solidFill>
          </a:endParaRPr>
        </a:p>
        <a:p>
          <a:pPr rtl="0"/>
          <a:r>
            <a:rPr lang="en-US" dirty="0" err="1" smtClean="0">
              <a:solidFill>
                <a:srgbClr val="3333CC"/>
              </a:solidFill>
            </a:rPr>
            <a:t>তারিখঃ</a:t>
          </a:r>
          <a:r>
            <a:rPr lang="en-US" dirty="0" smtClean="0">
              <a:solidFill>
                <a:srgbClr val="3333CC"/>
              </a:solidFill>
            </a:rPr>
            <a:t> ২৭/০৭/১৭ইং</a:t>
          </a:r>
          <a:endParaRPr lang="en-US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rtl="0"/>
          <a:endParaRPr lang="en-US" dirty="0">
            <a:solidFill>
              <a:srgbClr val="7030A0"/>
            </a:solidFill>
          </a:endParaRPr>
        </a:p>
      </dgm:t>
    </dgm:pt>
    <dgm:pt modelId="{A96E4D83-D447-4A42-9FF8-CDF707BB0819}" type="parTrans" cxnId="{3FB2A430-ADCC-4047-BACB-911A37171C56}">
      <dgm:prSet/>
      <dgm:spPr/>
      <dgm:t>
        <a:bodyPr/>
        <a:lstStyle/>
        <a:p>
          <a:endParaRPr lang="en-US"/>
        </a:p>
      </dgm:t>
    </dgm:pt>
    <dgm:pt modelId="{81B7862A-2001-4151-97C9-4704AF68D01A}" type="sibTrans" cxnId="{3FB2A430-ADCC-4047-BACB-911A37171C56}">
      <dgm:prSet/>
      <dgm:spPr/>
      <dgm:t>
        <a:bodyPr/>
        <a:lstStyle/>
        <a:p>
          <a:endParaRPr lang="en-US"/>
        </a:p>
      </dgm:t>
    </dgm:pt>
    <dgm:pt modelId="{FABBF1DA-C2AA-47DC-9FF8-430D2BFE0083}" type="pres">
      <dgm:prSet presAssocID="{551F05B7-D37C-4645-ABFC-CF77E820CC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47EB4-2E76-47B2-877C-EC27BC156D82}" type="pres">
      <dgm:prSet presAssocID="{0756A499-98F4-46D3-B553-1AFE1F333B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BD73-A4F5-4785-833F-F7A7652BBD4A}" type="pres">
      <dgm:prSet presAssocID="{FD8A7581-C530-42D8-9586-288A7DE690BA}" presName="sibTrans" presStyleCnt="0"/>
      <dgm:spPr/>
    </dgm:pt>
    <dgm:pt modelId="{15F87BC7-0F19-4372-BE88-E6D47F02355D}" type="pres">
      <dgm:prSet presAssocID="{242406D6-0C21-47E0-A377-89F4B661636C}" presName="node" presStyleLbl="node1" presStyleIdx="1" presStyleCnt="3" custLinFactNeighborX="-3350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C6D98-AA20-4F0B-A365-97A5E7ED0E58}" type="pres">
      <dgm:prSet presAssocID="{774CFF66-B360-42BB-99FB-4D07C20F2392}" presName="sibTrans" presStyleCnt="0"/>
      <dgm:spPr/>
    </dgm:pt>
    <dgm:pt modelId="{5620D724-0BE6-4C44-9D27-137DF395342D}" type="pres">
      <dgm:prSet presAssocID="{77DF70A4-6188-42F8-B02A-99728ED3C778}" presName="node" presStyleLbl="node1" presStyleIdx="2" presStyleCnt="3" custLinFactNeighborX="3352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E6165-360B-478D-87F2-29D2CF368DB3}" srcId="{551F05B7-D37C-4645-ABFC-CF77E820CCFE}" destId="{0756A499-98F4-46D3-B553-1AFE1F333B2A}" srcOrd="0" destOrd="0" parTransId="{2FD8C9B4-808A-4B34-B499-48F07F5BA4AA}" sibTransId="{FD8A7581-C530-42D8-9586-288A7DE690BA}"/>
    <dgm:cxn modelId="{B65EACFD-093F-42B7-9947-C76B1E15E07E}" srcId="{551F05B7-D37C-4645-ABFC-CF77E820CCFE}" destId="{242406D6-0C21-47E0-A377-89F4B661636C}" srcOrd="1" destOrd="0" parTransId="{D2E21749-D09E-4E9C-B05A-D8A0773D8465}" sibTransId="{774CFF66-B360-42BB-99FB-4D07C20F2392}"/>
    <dgm:cxn modelId="{A7E5DA9E-35BB-4AF2-97E2-01C039F47D4E}" type="presOf" srcId="{0756A499-98F4-46D3-B553-1AFE1F333B2A}" destId="{70B47EB4-2E76-47B2-877C-EC27BC156D82}" srcOrd="0" destOrd="0" presId="urn:microsoft.com/office/officeart/2005/8/layout/hList6"/>
    <dgm:cxn modelId="{B64318B3-4B9E-454A-B62B-0FA6F2880199}" type="presOf" srcId="{242406D6-0C21-47E0-A377-89F4B661636C}" destId="{15F87BC7-0F19-4372-BE88-E6D47F02355D}" srcOrd="0" destOrd="0" presId="urn:microsoft.com/office/officeart/2005/8/layout/hList6"/>
    <dgm:cxn modelId="{3FB2A430-ADCC-4047-BACB-911A37171C56}" srcId="{551F05B7-D37C-4645-ABFC-CF77E820CCFE}" destId="{77DF70A4-6188-42F8-B02A-99728ED3C778}" srcOrd="2" destOrd="0" parTransId="{A96E4D83-D447-4A42-9FF8-CDF707BB0819}" sibTransId="{81B7862A-2001-4151-97C9-4704AF68D01A}"/>
    <dgm:cxn modelId="{8E278880-FB70-4B9A-BEC2-1F26556AB742}" type="presOf" srcId="{77DF70A4-6188-42F8-B02A-99728ED3C778}" destId="{5620D724-0BE6-4C44-9D27-137DF395342D}" srcOrd="0" destOrd="0" presId="urn:microsoft.com/office/officeart/2005/8/layout/hList6"/>
    <dgm:cxn modelId="{2BE5568B-0467-45C9-9A14-C9E547BB549E}" type="presOf" srcId="{551F05B7-D37C-4645-ABFC-CF77E820CCFE}" destId="{FABBF1DA-C2AA-47DC-9FF8-430D2BFE0083}" srcOrd="0" destOrd="0" presId="urn:microsoft.com/office/officeart/2005/8/layout/hList6"/>
    <dgm:cxn modelId="{60E2E691-57C0-472C-8A2A-30C33CCA5C41}" type="presParOf" srcId="{FABBF1DA-C2AA-47DC-9FF8-430D2BFE0083}" destId="{70B47EB4-2E76-47B2-877C-EC27BC156D82}" srcOrd="0" destOrd="0" presId="urn:microsoft.com/office/officeart/2005/8/layout/hList6"/>
    <dgm:cxn modelId="{D4E3EE52-2989-4A60-A33B-090EA1CB19FC}" type="presParOf" srcId="{FABBF1DA-C2AA-47DC-9FF8-430D2BFE0083}" destId="{71ACBD73-A4F5-4785-833F-F7A7652BBD4A}" srcOrd="1" destOrd="0" presId="urn:microsoft.com/office/officeart/2005/8/layout/hList6"/>
    <dgm:cxn modelId="{F3F9C13D-EF96-4FF9-9414-39BAF0DDBD64}" type="presParOf" srcId="{FABBF1DA-C2AA-47DC-9FF8-430D2BFE0083}" destId="{15F87BC7-0F19-4372-BE88-E6D47F02355D}" srcOrd="2" destOrd="0" presId="urn:microsoft.com/office/officeart/2005/8/layout/hList6"/>
    <dgm:cxn modelId="{9DB3E915-F50E-44CD-91AA-14A801A423DF}" type="presParOf" srcId="{FABBF1DA-C2AA-47DC-9FF8-430D2BFE0083}" destId="{C16C6D98-AA20-4F0B-A365-97A5E7ED0E58}" srcOrd="3" destOrd="0" presId="urn:microsoft.com/office/officeart/2005/8/layout/hList6"/>
    <dgm:cxn modelId="{2E8ED245-5638-45D6-8AE1-0615D53EB944}" type="presParOf" srcId="{FABBF1DA-C2AA-47DC-9FF8-430D2BFE0083}" destId="{5620D724-0BE6-4C44-9D27-137DF395342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9490-5CE2-42D6-8EDC-CB1DE8D5C7A5}">
      <dsp:nvSpPr>
        <dsp:cNvPr id="0" name=""/>
        <dsp:cNvSpPr/>
      </dsp:nvSpPr>
      <dsp:spPr>
        <a:xfrm>
          <a:off x="149688" y="0"/>
          <a:ext cx="2973703" cy="365760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baseline="0" dirty="0" smtClean="0">
            <a:solidFill>
              <a:srgbClr val="00B050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err="1" smtClean="0">
              <a:solidFill>
                <a:srgbClr val="00B050"/>
              </a:solidFill>
            </a:rPr>
            <a:t>মোঃ</a:t>
          </a:r>
          <a:r>
            <a:rPr lang="en-US" sz="3600" kern="1200" baseline="0" dirty="0" smtClean="0">
              <a:solidFill>
                <a:srgbClr val="00B050"/>
              </a:solidFill>
            </a:rPr>
            <a:t> </a:t>
          </a:r>
          <a:r>
            <a:rPr lang="en-US" sz="2800" kern="1200" baseline="0" dirty="0" err="1" smtClean="0">
              <a:solidFill>
                <a:srgbClr val="00B050"/>
              </a:solidFill>
            </a:rPr>
            <a:t>মুরতুজা</a:t>
          </a:r>
          <a:r>
            <a:rPr lang="en-US" sz="2800" kern="1200" baseline="0" dirty="0" smtClean="0">
              <a:solidFill>
                <a:srgbClr val="00B050"/>
              </a:solidFill>
            </a:rPr>
            <a:t> </a:t>
          </a:r>
          <a:r>
            <a:rPr lang="en-US" sz="2800" kern="1200" baseline="0" dirty="0" err="1" smtClean="0">
              <a:solidFill>
                <a:srgbClr val="00B050"/>
              </a:solidFill>
            </a:rPr>
            <a:t>বশির</a:t>
          </a:r>
          <a:endParaRPr lang="en-US" sz="2800" kern="1200" baseline="0" dirty="0" smtClean="0">
            <a:solidFill>
              <a:srgbClr val="00B050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err="1" smtClean="0">
              <a:solidFill>
                <a:srgbClr val="00B050"/>
              </a:solidFill>
            </a:rPr>
            <a:t>সহকারি</a:t>
          </a:r>
          <a:r>
            <a:rPr lang="en-US" sz="2800" kern="1200" baseline="0" dirty="0" smtClean="0">
              <a:solidFill>
                <a:srgbClr val="00B050"/>
              </a:solidFill>
            </a:rPr>
            <a:t> </a:t>
          </a:r>
          <a:r>
            <a:rPr lang="en-US" sz="2800" kern="1200" baseline="0" dirty="0" err="1" smtClean="0">
              <a:solidFill>
                <a:srgbClr val="00B050"/>
              </a:solidFill>
            </a:rPr>
            <a:t>শিক্ষক</a:t>
          </a:r>
          <a:endParaRPr lang="en-US" sz="2800" kern="1200" baseline="0" dirty="0" smtClean="0">
            <a:solidFill>
              <a:srgbClr val="00B050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B050"/>
              </a:solidFill>
            </a:rPr>
            <a:t> ( </a:t>
          </a:r>
          <a:r>
            <a:rPr lang="en-US" sz="2800" kern="1200" baseline="0" dirty="0" err="1" smtClean="0">
              <a:solidFill>
                <a:srgbClr val="00B050"/>
              </a:solidFill>
            </a:rPr>
            <a:t>গণিত</a:t>
          </a:r>
          <a:r>
            <a:rPr lang="en-US" sz="2800" kern="1200" baseline="0" dirty="0" smtClean="0">
              <a:solidFill>
                <a:srgbClr val="00B050"/>
              </a:solidFill>
            </a:rPr>
            <a:t>)</a:t>
          </a:r>
          <a:endParaRPr lang="en-US" sz="2800" kern="1200" dirty="0">
            <a:solidFill>
              <a:srgbClr val="00B050"/>
            </a:solidFill>
          </a:endParaRPr>
        </a:p>
      </dsp:txBody>
      <dsp:txXfrm>
        <a:off x="149688" y="1463039"/>
        <a:ext cx="2973703" cy="1463040"/>
      </dsp:txXfrm>
    </dsp:sp>
    <dsp:sp modelId="{4F01160F-A919-49D4-AF21-5C6788405F6D}">
      <dsp:nvSpPr>
        <dsp:cNvPr id="0" name=""/>
        <dsp:cNvSpPr/>
      </dsp:nvSpPr>
      <dsp:spPr>
        <a:xfrm>
          <a:off x="688870" y="0"/>
          <a:ext cx="2073843" cy="15837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8FB60E-E2A2-4836-BBA8-235CFE21A95D}">
      <dsp:nvSpPr>
        <dsp:cNvPr id="0" name=""/>
        <dsp:cNvSpPr/>
      </dsp:nvSpPr>
      <dsp:spPr>
        <a:xfrm>
          <a:off x="3024543" y="0"/>
          <a:ext cx="1662707" cy="365760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237187"/>
            <a:satOff val="-14546"/>
            <a:lumOff val="3074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>
              <a:solidFill>
                <a:srgbClr val="7030A0"/>
              </a:solidFill>
            </a:rPr>
            <a:t>জনকল্যাণ</a:t>
          </a:r>
          <a:r>
            <a:rPr lang="en-US" sz="2000" kern="1200" baseline="0" dirty="0" smtClean="0">
              <a:solidFill>
                <a:srgbClr val="7030A0"/>
              </a:solidFill>
            </a:rPr>
            <a:t> </a:t>
          </a:r>
          <a:r>
            <a:rPr lang="en-US" sz="2000" kern="1200" baseline="0" dirty="0" err="1" smtClean="0">
              <a:solidFill>
                <a:srgbClr val="7030A0"/>
              </a:solidFill>
            </a:rPr>
            <a:t>মডেল</a:t>
          </a:r>
          <a:r>
            <a:rPr lang="en-US" sz="2000" kern="1200" baseline="0" dirty="0" smtClean="0">
              <a:solidFill>
                <a:srgbClr val="7030A0"/>
              </a:solidFill>
            </a:rPr>
            <a:t> </a:t>
          </a:r>
          <a:r>
            <a:rPr lang="en-US" sz="2000" kern="1200" baseline="0" dirty="0" err="1" smtClean="0">
              <a:solidFill>
                <a:srgbClr val="7030A0"/>
              </a:solidFill>
            </a:rPr>
            <a:t>উচ্চ</a:t>
          </a:r>
          <a:r>
            <a:rPr lang="en-US" sz="2000" kern="1200" baseline="0" dirty="0" smtClean="0">
              <a:solidFill>
                <a:srgbClr val="7030A0"/>
              </a:solidFill>
            </a:rPr>
            <a:t> </a:t>
          </a:r>
          <a:r>
            <a:rPr lang="en-US" sz="2000" kern="1200" baseline="0" dirty="0" err="1" smtClean="0">
              <a:solidFill>
                <a:srgbClr val="7030A0"/>
              </a:solidFill>
            </a:rPr>
            <a:t>বিদ্যালয়</a:t>
          </a:r>
          <a:r>
            <a:rPr lang="en-US" sz="2000" kern="1200" baseline="0" dirty="0" smtClean="0">
              <a:solidFill>
                <a:srgbClr val="7030A0"/>
              </a:solidFill>
            </a:rPr>
            <a:t>, </a:t>
          </a:r>
          <a:r>
            <a:rPr lang="en-US" sz="2000" kern="1200" baseline="0" dirty="0" err="1" smtClean="0">
              <a:solidFill>
                <a:srgbClr val="7030A0"/>
              </a:solidFill>
            </a:rPr>
            <a:t>নওগাঁ</a:t>
          </a:r>
          <a:r>
            <a:rPr lang="en-US" sz="2000" kern="1200" baseline="0" dirty="0" smtClean="0">
              <a:solidFill>
                <a:srgbClr val="7030A0"/>
              </a:solidFill>
            </a:rPr>
            <a:t> </a:t>
          </a:r>
          <a:r>
            <a:rPr lang="en-US" sz="2000" kern="1200" baseline="0" dirty="0" err="1" smtClean="0">
              <a:solidFill>
                <a:srgbClr val="7030A0"/>
              </a:solidFill>
            </a:rPr>
            <a:t>সদর</a:t>
          </a:r>
          <a:r>
            <a:rPr lang="en-US" sz="2000" kern="1200" baseline="0" dirty="0" smtClean="0">
              <a:solidFill>
                <a:srgbClr val="7030A0"/>
              </a:solidFill>
            </a:rPr>
            <a:t>, </a:t>
          </a:r>
          <a:r>
            <a:rPr lang="en-US" sz="2000" kern="1200" baseline="0" dirty="0" err="1" smtClean="0">
              <a:solidFill>
                <a:srgbClr val="7030A0"/>
              </a:solidFill>
            </a:rPr>
            <a:t>নওগাঁ</a:t>
          </a:r>
          <a:r>
            <a:rPr lang="en-US" sz="2000" kern="1200" baseline="0" dirty="0" smtClean="0">
              <a:solidFill>
                <a:srgbClr val="7030A0"/>
              </a:solidFill>
            </a:rPr>
            <a:t>।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3024543" y="1463040"/>
        <a:ext cx="1662707" cy="1463040"/>
      </dsp:txXfrm>
    </dsp:sp>
    <dsp:sp modelId="{F95A9EAD-A218-4120-B466-5B4229B30258}">
      <dsp:nvSpPr>
        <dsp:cNvPr id="0" name=""/>
        <dsp:cNvSpPr/>
      </dsp:nvSpPr>
      <dsp:spPr>
        <a:xfrm>
          <a:off x="4992310" y="0"/>
          <a:ext cx="1217980" cy="1217980"/>
        </a:xfrm>
        <a:prstGeom prst="ellipse">
          <a:avLst/>
        </a:prstGeom>
        <a:solidFill>
          <a:schemeClr val="accent5">
            <a:tint val="50000"/>
            <a:hueOff val="4991"/>
            <a:satOff val="208"/>
            <a:lumOff val="-127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55F30E-A1B0-4BEC-A4FD-791D36E110B0}">
      <dsp:nvSpPr>
        <dsp:cNvPr id="0" name=""/>
        <dsp:cNvSpPr/>
      </dsp:nvSpPr>
      <dsp:spPr>
        <a:xfrm>
          <a:off x="4738092" y="0"/>
          <a:ext cx="1662707" cy="36576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/>
            </a:rPr>
            <a:t>Email-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/>
            </a:rPr>
            <a:t>mortozabashir959@gmail.com</a:t>
          </a:r>
          <a:endParaRPr lang="en-US" sz="1200" b="1" kern="1200" baseline="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>
              <a:solidFill>
                <a:srgbClr val="7030A0"/>
              </a:solidFill>
            </a:rPr>
            <a:t>মোবাইল</a:t>
          </a:r>
          <a:r>
            <a:rPr lang="en-US" sz="2800" kern="1200" baseline="0" dirty="0" smtClean="0">
              <a:solidFill>
                <a:srgbClr val="7030A0"/>
              </a:solidFill>
            </a:rPr>
            <a:t> </a:t>
          </a:r>
          <a:r>
            <a:rPr lang="en-US" sz="2000" kern="1200" baseline="0" dirty="0" err="1" smtClean="0">
              <a:solidFill>
                <a:srgbClr val="7030A0"/>
              </a:solidFill>
            </a:rPr>
            <a:t>নং</a:t>
          </a:r>
          <a:r>
            <a:rPr lang="en-US" sz="2800" kern="1200" baseline="0" dirty="0" smtClean="0">
              <a:solidFill>
                <a:srgbClr val="7030A0"/>
              </a:solidFill>
            </a:rPr>
            <a:t> ০১৭১০৬৩১৯৮২</a:t>
          </a:r>
          <a:endParaRPr lang="en-US" sz="2800" kern="1200" dirty="0">
            <a:solidFill>
              <a:srgbClr val="7030A0"/>
            </a:solidFill>
          </a:endParaRPr>
        </a:p>
      </dsp:txBody>
      <dsp:txXfrm>
        <a:off x="4738092" y="1463040"/>
        <a:ext cx="1662707" cy="1463040"/>
      </dsp:txXfrm>
    </dsp:sp>
    <dsp:sp modelId="{EE49B268-322A-4D52-9C23-A7A2C965D174}">
      <dsp:nvSpPr>
        <dsp:cNvPr id="0" name=""/>
        <dsp:cNvSpPr/>
      </dsp:nvSpPr>
      <dsp:spPr>
        <a:xfrm flipV="1">
          <a:off x="5182819" y="0"/>
          <a:ext cx="1217980" cy="85952"/>
        </a:xfrm>
        <a:prstGeom prst="ellipse">
          <a:avLst/>
        </a:prstGeom>
        <a:solidFill>
          <a:schemeClr val="accent5">
            <a:tint val="50000"/>
            <a:hueOff val="9982"/>
            <a:satOff val="415"/>
            <a:lumOff val="-255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A28407-3CAA-48E1-936E-42A9CE98AD0D}">
      <dsp:nvSpPr>
        <dsp:cNvPr id="0" name=""/>
        <dsp:cNvSpPr/>
      </dsp:nvSpPr>
      <dsp:spPr>
        <a:xfrm>
          <a:off x="3429000" y="76202"/>
          <a:ext cx="2645691" cy="548640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7EB4-2E76-47B2-877C-EC27BC156D82}">
      <dsp:nvSpPr>
        <dsp:cNvPr id="0" name=""/>
        <dsp:cNvSpPr/>
      </dsp:nvSpPr>
      <dsp:spPr>
        <a:xfrm rot="16200000">
          <a:off x="-677902" y="678729"/>
          <a:ext cx="3508375" cy="21509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2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rgbClr val="3333CC"/>
              </a:solidFill>
            </a:rPr>
            <a:t>শ্রেণিঃ</a:t>
          </a:r>
          <a:r>
            <a:rPr lang="en-US" sz="2400" kern="1200" baseline="0" dirty="0" smtClean="0">
              <a:solidFill>
                <a:srgbClr val="3333CC"/>
              </a:solidFill>
            </a:rPr>
            <a:t> </a:t>
          </a:r>
          <a:r>
            <a:rPr lang="en-US" sz="2400" kern="1200" baseline="0" dirty="0" err="1" smtClean="0">
              <a:solidFill>
                <a:srgbClr val="3333CC"/>
              </a:solidFill>
            </a:rPr>
            <a:t>অষ্টম</a:t>
          </a:r>
          <a:endParaRPr lang="en-US" sz="2400" kern="1200" baseline="0" dirty="0" smtClean="0">
            <a:solidFill>
              <a:srgbClr val="3333CC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rgbClr val="3333CC"/>
              </a:solidFill>
            </a:rPr>
            <a:t>বিষয়ঃ</a:t>
          </a:r>
          <a:r>
            <a:rPr lang="en-US" sz="2400" kern="1200" baseline="0" dirty="0" smtClean="0">
              <a:solidFill>
                <a:srgbClr val="3333CC"/>
              </a:solidFill>
            </a:rPr>
            <a:t> </a:t>
          </a:r>
          <a:r>
            <a:rPr lang="en-US" sz="2400" kern="1200" baseline="0" dirty="0" err="1" smtClean="0">
              <a:solidFill>
                <a:srgbClr val="3333CC"/>
              </a:solidFill>
            </a:rPr>
            <a:t>বিজ্ঞান</a:t>
          </a:r>
          <a:endParaRPr lang="en-US" sz="2400" kern="1200" dirty="0">
            <a:solidFill>
              <a:srgbClr val="3333CC"/>
            </a:solidFill>
          </a:endParaRPr>
        </a:p>
      </dsp:txBody>
      <dsp:txXfrm rot="5400000">
        <a:off x="828" y="701674"/>
        <a:ext cx="2150915" cy="2105025"/>
      </dsp:txXfrm>
    </dsp:sp>
    <dsp:sp modelId="{15F87BC7-0F19-4372-BE88-E6D47F02355D}">
      <dsp:nvSpPr>
        <dsp:cNvPr id="0" name=""/>
        <dsp:cNvSpPr/>
      </dsp:nvSpPr>
      <dsp:spPr>
        <a:xfrm rot="16200000">
          <a:off x="1580282" y="678729"/>
          <a:ext cx="3508375" cy="21509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2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rgbClr val="3333CC"/>
              </a:solidFill>
            </a:rPr>
            <a:t>অধ্যায়ঃ</a:t>
          </a:r>
          <a:r>
            <a:rPr lang="en-US" sz="2400" kern="1200" baseline="0" dirty="0" smtClean="0"/>
            <a:t> </a:t>
          </a:r>
          <a:r>
            <a:rPr lang="en-US" sz="2400" kern="1200" baseline="0" dirty="0" err="1" smtClean="0">
              <a:solidFill>
                <a:srgbClr val="3333CC"/>
              </a:solidFill>
            </a:rPr>
            <a:t>তৃতীয়</a:t>
          </a:r>
          <a:endParaRPr lang="en-US" sz="2400" kern="1200" baseline="0" dirty="0" smtClean="0">
            <a:solidFill>
              <a:srgbClr val="3333CC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অধ্যায়ের নাম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ঃ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জীবের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বংশগতি</a:t>
          </a:r>
          <a:endParaRPr lang="en-US" sz="2400" kern="1200" baseline="0" dirty="0" smtClean="0">
            <a:solidFill>
              <a:srgbClr val="3333CC"/>
            </a:solidFill>
          </a:endParaRPr>
        </a:p>
      </dsp:txBody>
      <dsp:txXfrm rot="5400000">
        <a:off x="2259012" y="701674"/>
        <a:ext cx="2150915" cy="2105025"/>
      </dsp:txXfrm>
    </dsp:sp>
    <dsp:sp modelId="{5620D724-0BE6-4C44-9D27-137DF395342D}">
      <dsp:nvSpPr>
        <dsp:cNvPr id="0" name=""/>
        <dsp:cNvSpPr/>
      </dsp:nvSpPr>
      <dsp:spPr>
        <a:xfrm rot="16200000">
          <a:off x="3947391" y="678729"/>
          <a:ext cx="3508375" cy="21509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2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3333CC"/>
              </a:solidFill>
            </a:rPr>
            <a:t>সময়ঃ</a:t>
          </a:r>
          <a:r>
            <a:rPr lang="en-US" sz="2400" kern="1200" dirty="0" smtClean="0">
              <a:solidFill>
                <a:srgbClr val="3333CC"/>
              </a:solidFill>
            </a:rPr>
            <a:t> ৪৫ </a:t>
          </a:r>
          <a:r>
            <a:rPr lang="en-US" sz="2400" kern="1200" dirty="0" err="1" smtClean="0">
              <a:solidFill>
                <a:srgbClr val="3333CC"/>
              </a:solidFill>
            </a:rPr>
            <a:t>মিঃ</a:t>
          </a:r>
          <a:endParaRPr lang="en-US" sz="2400" kern="1200" dirty="0" smtClean="0">
            <a:solidFill>
              <a:srgbClr val="3333CC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3333CC"/>
              </a:solidFill>
            </a:rPr>
            <a:t>তারিখঃ</a:t>
          </a:r>
          <a:r>
            <a:rPr lang="en-US" sz="2400" kern="1200" dirty="0" smtClean="0">
              <a:solidFill>
                <a:srgbClr val="3333CC"/>
              </a:solidFill>
            </a:rPr>
            <a:t> ২৭/০৭/১৭ইং</a:t>
          </a:r>
          <a:endParaRPr lang="en-US" sz="2400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7030A0"/>
            </a:solidFill>
          </a:endParaRPr>
        </a:p>
      </dsp:txBody>
      <dsp:txXfrm rot="5400000">
        <a:off x="4626121" y="701674"/>
        <a:ext cx="2150915" cy="210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1726-6640-499E-BF36-266CCD0BD48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3CED6-B9DB-4C73-9C16-36ABF6C6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CED6-B9DB-4C73-9C16-36ABF6C662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48EC1A-1175-44EE-8B58-D5CFD024957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E60EE4F-C5F9-46C5-A00E-FF8F77A4B2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075713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তেমারা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সবাই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কেমন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আছ</a:t>
            </a:r>
            <a:r>
              <a:rPr lang="en-US" sz="9600" dirty="0" smtClean="0">
                <a:solidFill>
                  <a:srgbClr val="00B050"/>
                </a:solidFill>
              </a:rPr>
              <a:t>।</a:t>
            </a:r>
            <a:endParaRPr lang="en-US" sz="9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70866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4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err="1" smtClean="0"/>
              <a:t>মাইটোসিস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কোষ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বিভাজনে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ইন্টারফেজ</a:t>
            </a:r>
            <a:r>
              <a:rPr lang="en-US" sz="4800" dirty="0" err="1"/>
              <a:t>ঃ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মাইটোসিস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বিভাজনটি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প্রধানত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ভাবে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সম্পন্ন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</a:rPr>
              <a:t>প্রথমে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নিউক্লিয়াসের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পরে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সাইটোপ্লাজমের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নিউক্লিয়াসের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বিভাজনকে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ক্যারিওকাইনেসিস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সাইটোপ্লাজমের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বিভাজনকে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সাইটোকাইনেসিস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5D0F32"/>
                </a:solidFill>
              </a:rPr>
              <a:t>আর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এদুটি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ধাপ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সম্পন্ন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হওয়ার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আগে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নিউক্লিয়াসকে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কিছু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প্রস্তুতিমূলক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কাজ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করতে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হয়</a:t>
            </a:r>
            <a:r>
              <a:rPr lang="en-US" sz="3200" dirty="0" smtClean="0">
                <a:solidFill>
                  <a:srgbClr val="5D0F32"/>
                </a:solidFill>
              </a:rPr>
              <a:t>। </a:t>
            </a:r>
            <a:r>
              <a:rPr lang="en-US" sz="3200" dirty="0" err="1" smtClean="0">
                <a:solidFill>
                  <a:srgbClr val="5D0F32"/>
                </a:solidFill>
              </a:rPr>
              <a:t>কোষটির</a:t>
            </a:r>
            <a:r>
              <a:rPr lang="en-US" sz="3200" dirty="0" smtClean="0">
                <a:solidFill>
                  <a:srgbClr val="5D0F32"/>
                </a:solidFill>
              </a:rPr>
              <a:t> এ </a:t>
            </a:r>
            <a:r>
              <a:rPr lang="en-US" sz="3200" dirty="0" err="1" smtClean="0">
                <a:solidFill>
                  <a:srgbClr val="5D0F32"/>
                </a:solidFill>
              </a:rPr>
              <a:t>অবস্থাকে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b="1" dirty="0" err="1" smtClean="0">
                <a:solidFill>
                  <a:srgbClr val="5D0F32"/>
                </a:solidFill>
              </a:rPr>
              <a:t>ইন্টারফেজ</a:t>
            </a:r>
            <a:r>
              <a:rPr lang="en-US" sz="3200" b="1" dirty="0" smtClean="0">
                <a:solidFill>
                  <a:srgbClr val="5D0F32"/>
                </a:solidFill>
              </a:rPr>
              <a:t> </a:t>
            </a:r>
            <a:r>
              <a:rPr lang="en-US" sz="3200" b="1" dirty="0" err="1" smtClean="0">
                <a:solidFill>
                  <a:srgbClr val="5D0F32"/>
                </a:solidFill>
              </a:rPr>
              <a:t>বলে</a:t>
            </a:r>
            <a:r>
              <a:rPr lang="en-US" sz="3200" b="1" dirty="0" smtClean="0">
                <a:solidFill>
                  <a:srgbClr val="5D0F32"/>
                </a:solidFill>
              </a:rPr>
              <a:t>।</a:t>
            </a:r>
            <a:endParaRPr lang="en-US" sz="3200" b="1" dirty="0">
              <a:solidFill>
                <a:srgbClr val="5D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100944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জোড়ায়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কাজঃ</a:t>
            </a:r>
            <a:endParaRPr lang="en-US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752600"/>
            <a:ext cx="73914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</a:rPr>
              <a:t>মাইটোসিস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কোষ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বিভাজনে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ইন্টাফেজ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বলতে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কি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বুঝ</a:t>
            </a:r>
            <a:r>
              <a:rPr lang="en-US" sz="6600" dirty="0">
                <a:solidFill>
                  <a:srgbClr val="002060"/>
                </a:solidFill>
              </a:rPr>
              <a:t> 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63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/>
              <a:t>কেন্দ্রিকার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বিভাজন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ক্যারিওকাইনেসিস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বিভাজিত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কোষে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নিউক্লিয়াসটির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জটিল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পরিবরতনের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ক্যারিওকাইনেসিস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সম্পন্ন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4000" dirty="0" err="1" smtClean="0">
                <a:solidFill>
                  <a:srgbClr val="5D0F32"/>
                </a:solidFill>
              </a:rPr>
              <a:t>নিউক্লিয়াস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বা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ক্যারিওক্যাইনেসিস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এর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বিভাজনকে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পাঁচটি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ধাপে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বিভক্ত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করা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হয়েছে</a:t>
            </a:r>
            <a:r>
              <a:rPr lang="en-US" sz="4000" dirty="0" smtClean="0">
                <a:solidFill>
                  <a:srgbClr val="5D0F32"/>
                </a:solidFill>
              </a:rPr>
              <a:t>। </a:t>
            </a:r>
            <a:r>
              <a:rPr lang="en-US" sz="4000" dirty="0" err="1" smtClean="0">
                <a:solidFill>
                  <a:srgbClr val="5D0F32"/>
                </a:solidFill>
              </a:rPr>
              <a:t>যেমন</a:t>
            </a:r>
            <a:r>
              <a:rPr lang="en-US" sz="4000" dirty="0" smtClean="0">
                <a:solidFill>
                  <a:srgbClr val="5D0F32"/>
                </a:solidFill>
              </a:rPr>
              <a:t> </a:t>
            </a:r>
            <a:r>
              <a:rPr lang="en-US" sz="4000" dirty="0" err="1" smtClean="0">
                <a:solidFill>
                  <a:srgbClr val="5D0F32"/>
                </a:solidFill>
              </a:rPr>
              <a:t>প্রোফেজ</a:t>
            </a:r>
            <a:r>
              <a:rPr lang="en-US" sz="4000" dirty="0" smtClean="0">
                <a:solidFill>
                  <a:srgbClr val="5D0F32"/>
                </a:solidFill>
              </a:rPr>
              <a:t>, </a:t>
            </a:r>
            <a:r>
              <a:rPr lang="en-US" sz="4000" dirty="0" err="1" smtClean="0">
                <a:solidFill>
                  <a:srgbClr val="5D0F32"/>
                </a:solidFill>
              </a:rPr>
              <a:t>প্রো-মেটাফেজ</a:t>
            </a:r>
            <a:r>
              <a:rPr lang="en-US" sz="4000" dirty="0" smtClean="0">
                <a:solidFill>
                  <a:srgbClr val="5D0F32"/>
                </a:solidFill>
              </a:rPr>
              <a:t>, </a:t>
            </a:r>
            <a:r>
              <a:rPr lang="en-US" sz="4000" dirty="0" err="1" smtClean="0">
                <a:solidFill>
                  <a:srgbClr val="5D0F32"/>
                </a:solidFill>
              </a:rPr>
              <a:t>মেটাফেজ</a:t>
            </a:r>
            <a:r>
              <a:rPr lang="en-US" sz="4000" dirty="0" smtClean="0">
                <a:solidFill>
                  <a:srgbClr val="5D0F32"/>
                </a:solidFill>
              </a:rPr>
              <a:t>, </a:t>
            </a:r>
            <a:r>
              <a:rPr lang="en-US" sz="4000" dirty="0" err="1" smtClean="0">
                <a:solidFill>
                  <a:srgbClr val="5D0F32"/>
                </a:solidFill>
              </a:rPr>
              <a:t>অ্যানাফেজ</a:t>
            </a:r>
            <a:r>
              <a:rPr lang="en-US" sz="4000" dirty="0" smtClean="0">
                <a:solidFill>
                  <a:srgbClr val="5D0F32"/>
                </a:solidFill>
              </a:rPr>
              <a:t>, </a:t>
            </a:r>
            <a:r>
              <a:rPr lang="en-US" sz="4000" dirty="0" err="1" smtClean="0">
                <a:solidFill>
                  <a:srgbClr val="5D0F32"/>
                </a:solidFill>
              </a:rPr>
              <a:t>টেলোফেজ</a:t>
            </a:r>
            <a:r>
              <a:rPr lang="en-US" sz="4000" dirty="0" smtClean="0">
                <a:solidFill>
                  <a:srgbClr val="5D0F32"/>
                </a:solidFill>
              </a:rPr>
              <a:t>।</a:t>
            </a:r>
            <a:endParaRPr lang="en-US" sz="5400" dirty="0" smtClean="0">
              <a:solidFill>
                <a:srgbClr val="5D0F32"/>
              </a:solidFill>
            </a:endParaRPr>
          </a:p>
          <a:p>
            <a:endParaRPr lang="en-US" sz="3600" dirty="0" smtClean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205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প্রোফেজ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477000" cy="4267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3333CC"/>
                </a:solidFill>
              </a:rPr>
              <a:t>এই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ধাপে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মাইটোসিস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কোষ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বিভাজনে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সবচেয়ে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বেশী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সময়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লাগে।এ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ধাপে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নিম্নলিখিত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ঘটনাগুলো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ঘটে</a:t>
            </a:r>
            <a:r>
              <a:rPr lang="en-US" sz="2800" dirty="0" smtClean="0">
                <a:solidFill>
                  <a:srgbClr val="3333CC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১. </a:t>
            </a:r>
            <a:r>
              <a:rPr lang="en-US" sz="2800" dirty="0" err="1" smtClean="0">
                <a:solidFill>
                  <a:srgbClr val="3333CC"/>
                </a:solidFill>
              </a:rPr>
              <a:t>কোষের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নিউক্লিয়াস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আকারে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বড়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হয়</a:t>
            </a:r>
            <a:r>
              <a:rPr lang="en-US" sz="2800" dirty="0" smtClean="0">
                <a:solidFill>
                  <a:srgbClr val="3333CC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২.পানি </a:t>
            </a:r>
            <a:r>
              <a:rPr lang="en-US" sz="2800" dirty="0" err="1" smtClean="0">
                <a:solidFill>
                  <a:srgbClr val="3333CC"/>
                </a:solidFill>
              </a:rPr>
              <a:t>বিয়োজনের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ফলে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নিউক্লিয়াসের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জালিকা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ভেঙ্গে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গিয়ে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কিছুসংখ্যক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আাঁকাবাঁকা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সূতার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মতো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অংশের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সৃস্টি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হয়</a:t>
            </a:r>
            <a:r>
              <a:rPr lang="en-US" sz="2800" dirty="0" smtClean="0">
                <a:solidFill>
                  <a:srgbClr val="3333CC"/>
                </a:solidFill>
              </a:rPr>
              <a:t>। </a:t>
            </a:r>
            <a:r>
              <a:rPr lang="en-US" sz="2800" dirty="0" err="1" smtClean="0">
                <a:solidFill>
                  <a:srgbClr val="3333CC"/>
                </a:solidFill>
              </a:rPr>
              <a:t>এগুলোকে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ক্রোমজোম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বলে</a:t>
            </a:r>
            <a:r>
              <a:rPr lang="en-US" sz="2800" dirty="0" smtClean="0">
                <a:solidFill>
                  <a:srgbClr val="3333CC"/>
                </a:solidFill>
              </a:rPr>
              <a:t>। </a:t>
            </a:r>
            <a:r>
              <a:rPr lang="en-US" sz="2800" dirty="0" err="1" smtClean="0">
                <a:solidFill>
                  <a:srgbClr val="3333CC"/>
                </a:solidFill>
              </a:rPr>
              <a:t>এর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পর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প্রতিটি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ক্রোমোজোম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লম্বালম্বিভাবে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বিভক্ত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হয়ে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দুটি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ক্রোমোটিড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গঠন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করে</a:t>
            </a:r>
            <a:r>
              <a:rPr lang="en-US" sz="2800" dirty="0" smtClean="0">
                <a:solidFill>
                  <a:srgbClr val="3333CC"/>
                </a:solidFill>
              </a:rPr>
              <a:t>। </a:t>
            </a:r>
            <a:r>
              <a:rPr lang="en-US" sz="2800" dirty="0" err="1" smtClean="0">
                <a:solidFill>
                  <a:srgbClr val="3333CC"/>
                </a:solidFill>
              </a:rPr>
              <a:t>এগুলো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সেন্ট্রোমিয়ার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নামক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একটি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বিন্দুতে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যুক্ত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হয়</a:t>
            </a:r>
            <a:r>
              <a:rPr lang="en-US" sz="2800" dirty="0" smtClean="0">
                <a:solidFill>
                  <a:srgbClr val="3333CC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প্রো-মেটাফেজ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sz="3600" dirty="0" smtClean="0"/>
              <a:t>এ </a:t>
            </a:r>
            <a:r>
              <a:rPr lang="en-US" sz="3600" dirty="0" err="1" smtClean="0"/>
              <a:t>ধাপটি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স্বল্পস্থায়ী</a:t>
            </a:r>
            <a:r>
              <a:rPr lang="en-US" sz="3600" dirty="0" smtClean="0"/>
              <a:t>:</a:t>
            </a:r>
          </a:p>
          <a:p>
            <a:r>
              <a:rPr lang="en-US" sz="3200" dirty="0" smtClean="0">
                <a:solidFill>
                  <a:srgbClr val="5D0F32"/>
                </a:solidFill>
              </a:rPr>
              <a:t>১. </a:t>
            </a:r>
            <a:r>
              <a:rPr lang="en-US" sz="3200" dirty="0" err="1" smtClean="0">
                <a:solidFill>
                  <a:srgbClr val="5D0F32"/>
                </a:solidFill>
              </a:rPr>
              <a:t>নি্উক্লিয়ার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আবরন</a:t>
            </a:r>
            <a:r>
              <a:rPr lang="en-US" sz="3200" dirty="0" smtClean="0">
                <a:solidFill>
                  <a:srgbClr val="5D0F32"/>
                </a:solidFill>
              </a:rPr>
              <a:t> ও </a:t>
            </a:r>
            <a:r>
              <a:rPr lang="en-US" sz="3200" dirty="0" err="1" smtClean="0">
                <a:solidFill>
                  <a:srgbClr val="5D0F32"/>
                </a:solidFill>
              </a:rPr>
              <a:t>নিউক্লিউলাস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সম্পন্নরুপে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বিলুপ্ত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হয়ে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যায়</a:t>
            </a:r>
            <a:r>
              <a:rPr lang="en-US" sz="3200" dirty="0" smtClean="0">
                <a:solidFill>
                  <a:srgbClr val="5D0F32"/>
                </a:solidFill>
              </a:rPr>
              <a:t>।</a:t>
            </a:r>
          </a:p>
          <a:p>
            <a:r>
              <a:rPr lang="en-US" sz="3200" dirty="0" smtClean="0">
                <a:solidFill>
                  <a:srgbClr val="5D0F32"/>
                </a:solidFill>
              </a:rPr>
              <a:t>৩. </a:t>
            </a:r>
            <a:r>
              <a:rPr lang="en-US" sz="3200" dirty="0" err="1" smtClean="0">
                <a:solidFill>
                  <a:srgbClr val="5D0F32"/>
                </a:solidFill>
              </a:rPr>
              <a:t>কোষের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উত্তর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মেরু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থেকে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দক্ষিণ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মেরুতে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কতকগুলো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তন্তুর</a:t>
            </a:r>
            <a:r>
              <a:rPr lang="en-US" sz="3200" dirty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সৃস্টি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হয়</a:t>
            </a:r>
            <a:r>
              <a:rPr lang="en-US" sz="3200" dirty="0" smtClean="0">
                <a:solidFill>
                  <a:srgbClr val="5D0F32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5D0F32"/>
                </a:solidFill>
              </a:rPr>
              <a:t>তন্তুগুলো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পরস্পর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যুক্ত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হয়ে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স্পিন্ডল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যন্ত্র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গঠন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করে</a:t>
            </a:r>
            <a:r>
              <a:rPr lang="en-US" sz="3200" dirty="0" smtClean="0">
                <a:solidFill>
                  <a:srgbClr val="5D0F32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838200"/>
          </a:xfrm>
          <a:solidFill>
            <a:srgbClr val="5D0F3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মেটাফেজ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80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D0F32"/>
                </a:solidFill>
              </a:rPr>
              <a:t>এ </a:t>
            </a:r>
            <a:r>
              <a:rPr lang="en-US" sz="4400" dirty="0" err="1" smtClean="0">
                <a:solidFill>
                  <a:srgbClr val="5D0F32"/>
                </a:solidFill>
              </a:rPr>
              <a:t>ধাপে</a:t>
            </a:r>
            <a:r>
              <a:rPr lang="en-US" sz="4400" dirty="0" smtClean="0">
                <a:solidFill>
                  <a:srgbClr val="5D0F32"/>
                </a:solidFill>
              </a:rPr>
              <a:t>-</a:t>
            </a:r>
          </a:p>
          <a:p>
            <a:r>
              <a:rPr lang="en-US" sz="4400" dirty="0" smtClean="0">
                <a:solidFill>
                  <a:srgbClr val="5D0F32"/>
                </a:solidFill>
              </a:rPr>
              <a:t>১. </a:t>
            </a:r>
            <a:r>
              <a:rPr lang="en-US" sz="4400" dirty="0" err="1" smtClean="0">
                <a:solidFill>
                  <a:srgbClr val="5D0F32"/>
                </a:solidFill>
              </a:rPr>
              <a:t>ক্রমোজোম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গুলো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স্পিন্ডল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যন্ত্রের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বিষুবীয়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অঞ্চলে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আসে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এবং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তন্তুর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সেন্ট্রমিয়ার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দিয়ে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আটকে</a:t>
            </a:r>
            <a:r>
              <a:rPr lang="en-US" sz="4400" dirty="0" smtClean="0">
                <a:solidFill>
                  <a:srgbClr val="5D0F32"/>
                </a:solidFill>
              </a:rPr>
              <a:t> </a:t>
            </a:r>
            <a:r>
              <a:rPr lang="en-US" sz="4400" dirty="0" err="1" smtClean="0">
                <a:solidFill>
                  <a:srgbClr val="5D0F32"/>
                </a:solidFill>
              </a:rPr>
              <a:t>থাকে</a:t>
            </a:r>
            <a:r>
              <a:rPr lang="en-US" sz="4400" dirty="0" smtClean="0">
                <a:solidFill>
                  <a:srgbClr val="5D0F32"/>
                </a:solidFill>
              </a:rPr>
              <a:t>।</a:t>
            </a:r>
          </a:p>
          <a:p>
            <a:r>
              <a:rPr lang="en-US" sz="4400" dirty="0" smtClean="0">
                <a:solidFill>
                  <a:srgbClr val="5D0F32"/>
                </a:solidFill>
              </a:rPr>
              <a:t>২</a:t>
            </a:r>
            <a:r>
              <a:rPr lang="en-US" sz="4400" dirty="0" smtClean="0">
                <a:solidFill>
                  <a:srgbClr val="3333CC"/>
                </a:solidFill>
              </a:rPr>
              <a:t>. এ </a:t>
            </a:r>
            <a:r>
              <a:rPr lang="en-US" sz="4400" dirty="0" err="1" smtClean="0">
                <a:solidFill>
                  <a:srgbClr val="3333CC"/>
                </a:solidFill>
              </a:rPr>
              <a:t>ধাপে</a:t>
            </a:r>
            <a:r>
              <a:rPr lang="en-US" sz="4400" dirty="0" smtClean="0">
                <a:solidFill>
                  <a:srgbClr val="3333CC"/>
                </a:solidFill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</a:rPr>
              <a:t>ক্রোমোজোম</a:t>
            </a:r>
            <a:r>
              <a:rPr lang="en-US" sz="4400" dirty="0" smtClean="0">
                <a:solidFill>
                  <a:srgbClr val="3333CC"/>
                </a:solidFill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</a:rPr>
              <a:t>গুলো</a:t>
            </a:r>
            <a:r>
              <a:rPr lang="en-US" sz="4400" dirty="0" smtClean="0">
                <a:solidFill>
                  <a:srgbClr val="3333CC"/>
                </a:solidFill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</a:rPr>
              <a:t>সবচেয়ে</a:t>
            </a:r>
            <a:r>
              <a:rPr lang="en-US" sz="4400" dirty="0" smtClean="0">
                <a:solidFill>
                  <a:srgbClr val="3333CC"/>
                </a:solidFill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</a:rPr>
              <a:t>খাটো</a:t>
            </a:r>
            <a:r>
              <a:rPr lang="en-US" sz="4400" dirty="0" smtClean="0">
                <a:solidFill>
                  <a:srgbClr val="3333CC"/>
                </a:solidFill>
              </a:rPr>
              <a:t> ও </a:t>
            </a:r>
            <a:r>
              <a:rPr lang="en-US" sz="4400" dirty="0" err="1" smtClean="0">
                <a:solidFill>
                  <a:srgbClr val="3333CC"/>
                </a:solidFill>
              </a:rPr>
              <a:t>মোটা</a:t>
            </a:r>
            <a:r>
              <a:rPr lang="en-US" sz="4400" dirty="0" smtClean="0">
                <a:solidFill>
                  <a:srgbClr val="3333CC"/>
                </a:solidFill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</a:rPr>
              <a:t>দেখায়</a:t>
            </a:r>
            <a:r>
              <a:rPr lang="en-US" sz="4400" dirty="0" smtClean="0">
                <a:solidFill>
                  <a:srgbClr val="3333CC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3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অ্যানাফেজ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এ </a:t>
            </a:r>
            <a:r>
              <a:rPr lang="en-US" sz="2800" dirty="0" err="1" smtClean="0"/>
              <a:t>ধাপে</a:t>
            </a:r>
            <a:r>
              <a:rPr lang="en-US" sz="2800" dirty="0" smtClean="0"/>
              <a:t>=-</a:t>
            </a:r>
          </a:p>
          <a:p>
            <a:r>
              <a:rPr lang="en-US" sz="2800" dirty="0" smtClean="0"/>
              <a:t>১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ক্রোমোজোমের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সেন্টোমিয়ার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দুভাগে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বিভক্ত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ফলে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ক্রোমোটিড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সেন্ট্রেমিয়ার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পায়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২.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ক্রোমোটিড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গুলো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পরস্পর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থেকে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বিক্ষিপ্ত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হয়ে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যায়</a:t>
            </a:r>
            <a:r>
              <a:rPr lang="en-US" sz="2800" dirty="0" smtClean="0">
                <a:solidFill>
                  <a:srgbClr val="3333CC"/>
                </a:solidFill>
              </a:rPr>
              <a:t>। এ </a:t>
            </a:r>
            <a:r>
              <a:rPr lang="en-US" sz="2800" dirty="0" err="1" smtClean="0">
                <a:solidFill>
                  <a:srgbClr val="3333CC"/>
                </a:solidFill>
              </a:rPr>
              <a:t>অবস্থায়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প্রতিটি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ক্রোমোটিডকে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অপত্য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ক্রোমোজোম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</a:rPr>
              <a:t>বলে</a:t>
            </a:r>
            <a:r>
              <a:rPr lang="en-US" sz="2800" dirty="0" smtClean="0">
                <a:solidFill>
                  <a:srgbClr val="3333CC"/>
                </a:solidFill>
              </a:rPr>
              <a:t>।</a:t>
            </a:r>
          </a:p>
          <a:p>
            <a:r>
              <a:rPr lang="en-US" sz="2800" dirty="0" smtClean="0"/>
              <a:t>৩</a:t>
            </a:r>
            <a:r>
              <a:rPr lang="en-US" sz="2800" dirty="0" smtClean="0">
                <a:solidFill>
                  <a:srgbClr val="FF00FF"/>
                </a:solidFill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</a:rPr>
              <a:t>এরপর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ক্রোমোজোমগুলোর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সাথে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যুক্ত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তন্তুগুলোর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সংকোচনের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ফলে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অপত্য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ক্রোমোজোমে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গুলো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দুই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ভাগে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ভাগ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হয়ে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উত্তর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মেরু</a:t>
            </a:r>
            <a:r>
              <a:rPr lang="en-US" sz="2800" dirty="0" smtClean="0">
                <a:solidFill>
                  <a:srgbClr val="FF00FF"/>
                </a:solidFill>
              </a:rPr>
              <a:t> ও </a:t>
            </a:r>
            <a:r>
              <a:rPr lang="en-US" sz="2800" dirty="0" err="1" smtClean="0">
                <a:solidFill>
                  <a:srgbClr val="FF00FF"/>
                </a:solidFill>
              </a:rPr>
              <a:t>দক্ষিণ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মেরুর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দিকে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অগ্রসর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হতে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থাকে</a:t>
            </a:r>
            <a:r>
              <a:rPr lang="en-US" sz="2800" dirty="0" smtClean="0">
                <a:solidFill>
                  <a:srgbClr val="FF00FF"/>
                </a:solidFill>
              </a:rPr>
              <a:t>। এ </a:t>
            </a:r>
            <a:r>
              <a:rPr lang="en-US" sz="2800" dirty="0" err="1" smtClean="0">
                <a:solidFill>
                  <a:srgbClr val="FF00FF"/>
                </a:solidFill>
              </a:rPr>
              <a:t>সময়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ক্রোমোজন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গুলো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ইংরেজি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অক্ষর</a:t>
            </a:r>
            <a:r>
              <a:rPr lang="en-US" sz="2800" dirty="0" smtClean="0">
                <a:solidFill>
                  <a:srgbClr val="FF00FF"/>
                </a:solidFill>
              </a:rPr>
              <a:t> V.L.J </a:t>
            </a:r>
            <a:r>
              <a:rPr lang="en-US" sz="2800" dirty="0" err="1" smtClean="0">
                <a:solidFill>
                  <a:srgbClr val="FF00FF"/>
                </a:solidFill>
              </a:rPr>
              <a:t>আথবা</a:t>
            </a:r>
            <a:r>
              <a:rPr lang="en-US" sz="2800" dirty="0" smtClean="0">
                <a:solidFill>
                  <a:srgbClr val="FF00FF"/>
                </a:solidFill>
              </a:rPr>
              <a:t> I </a:t>
            </a:r>
            <a:r>
              <a:rPr lang="en-US" sz="2800" dirty="0" err="1" smtClean="0">
                <a:solidFill>
                  <a:srgbClr val="FF00FF"/>
                </a:solidFill>
              </a:rPr>
              <a:t>আকৃতি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বিশিষ্ট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হয়</a:t>
            </a:r>
            <a:r>
              <a:rPr lang="en-US" dirty="0" smtClean="0">
                <a:solidFill>
                  <a:srgbClr val="FF00FF"/>
                </a:solidFill>
              </a:rPr>
              <a:t>।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838200"/>
          </a:xfrm>
          <a:solidFill>
            <a:schemeClr val="accent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টেলোফেজ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3848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এ </a:t>
            </a:r>
            <a:r>
              <a:rPr lang="en-US" sz="2800" dirty="0" err="1" smtClean="0">
                <a:solidFill>
                  <a:srgbClr val="FF0000"/>
                </a:solidFill>
              </a:rPr>
              <a:t>ধাপে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১. </a:t>
            </a:r>
            <a:r>
              <a:rPr lang="en-US" sz="2800" dirty="0" err="1" smtClean="0">
                <a:solidFill>
                  <a:srgbClr val="FF0000"/>
                </a:solidFill>
              </a:rPr>
              <a:t>অপত্য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ক্রোমোজম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গুলো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বিপরীত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মেরুতে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এসে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পৌঁছায়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২. </a:t>
            </a:r>
            <a:r>
              <a:rPr lang="en-US" sz="2800" dirty="0" err="1" smtClean="0">
                <a:solidFill>
                  <a:srgbClr val="002060"/>
                </a:solidFill>
              </a:rPr>
              <a:t>এরপর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ক্রোমোজোমগুলোকে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ঘিরে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নিউক্লিয়ার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পরদা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নিউক্লিওলাসের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পুনঃ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আবিরভাব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ঘটে</a:t>
            </a:r>
            <a:r>
              <a:rPr lang="en-US" sz="2800" dirty="0" smtClean="0">
                <a:solidFill>
                  <a:srgbClr val="002060"/>
                </a:solidFill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প্রাণিকোষ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উভয়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মেরুতে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সেন্ট্রিওল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সৃষ্টি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৩. এ </a:t>
            </a:r>
            <a:r>
              <a:rPr lang="en-US" sz="2800" dirty="0" err="1" smtClean="0">
                <a:solidFill>
                  <a:srgbClr val="FF00FF"/>
                </a:solidFill>
              </a:rPr>
              <a:t>অবস্থায়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ক্রোমোজোমগুলো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সরু</a:t>
            </a:r>
            <a:r>
              <a:rPr lang="en-US" sz="2800" dirty="0" smtClean="0">
                <a:solidFill>
                  <a:srgbClr val="FF00FF"/>
                </a:solidFill>
              </a:rPr>
              <a:t> ও </a:t>
            </a:r>
            <a:r>
              <a:rPr lang="en-US" sz="2800" dirty="0" err="1" smtClean="0">
                <a:solidFill>
                  <a:srgbClr val="FF00FF"/>
                </a:solidFill>
              </a:rPr>
              <a:t>লম্বা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আকার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ধারণ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করে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পরস্পরের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সাথে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জট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পাকিয়ে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নিউক্লিয়ার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রেটিকুলাম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গঠন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করে</a:t>
            </a:r>
            <a:r>
              <a:rPr lang="en-US" sz="2800" dirty="0" smtClean="0">
                <a:solidFill>
                  <a:srgbClr val="FF00FF"/>
                </a:solidFill>
              </a:rPr>
              <a:t>। </a:t>
            </a:r>
            <a:r>
              <a:rPr lang="en-US" sz="2800" dirty="0" err="1" smtClean="0">
                <a:solidFill>
                  <a:srgbClr val="FF00FF"/>
                </a:solidFill>
              </a:rPr>
              <a:t>এভাবে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কোষের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দুই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মেরুতে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দুটি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অপত্য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নিউক্লিয়াস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গঠিত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হয়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এবং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ক্যারিওকাইনেসিসের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সমাপ্তি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ঘটে</a:t>
            </a:r>
            <a:r>
              <a:rPr lang="en-US" sz="2800" dirty="0" smtClean="0">
                <a:solidFill>
                  <a:srgbClr val="FF00FF"/>
                </a:solidFill>
              </a:rPr>
              <a:t>। 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62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92D050"/>
                </a:solidFill>
              </a:rPr>
              <a:t>সাইটোকাইনেসিস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নিউক্লিয়াসের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বিভাজন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সাইটোকা্ইনেসিস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প্রকৃতপক্ষে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টেলোফেজ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দশাতেই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সাইটোকাইনেসিস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টেলোফেজ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বিষুবীয়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এন্ডোপ্লাজমিক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জালিকার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ক্ষুদ্র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ক্ষুদ্র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অংশগুলো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জমা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কোষপ্লেট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কোষপ্লেট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পরিবরতিত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পরিবরধিত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কোষ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প্রাচীর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/>
              <a:t> </a:t>
            </a:r>
            <a:r>
              <a:rPr lang="en-US" sz="3200" dirty="0" err="1" smtClean="0"/>
              <a:t>দুটি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কোষ</a:t>
            </a:r>
            <a:r>
              <a:rPr lang="en-US" sz="3200" dirty="0" smtClean="0"/>
              <a:t> </a:t>
            </a:r>
            <a:r>
              <a:rPr lang="en-US" sz="3200" dirty="0" err="1" smtClean="0"/>
              <a:t>সৃস্টি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5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এসো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আমরা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ভিডিও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5067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248400" cy="8382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উপস্থাপনায়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92493"/>
              </p:ext>
            </p:extLst>
          </p:nvPr>
        </p:nvGraphicFramePr>
        <p:xfrm>
          <a:off x="1295400" y="1981200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দলীয়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84854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5D0F32"/>
                </a:solidFill>
              </a:rPr>
              <a:t>কেন্দ্রিকার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বিভাজন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কয়টি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ধাপে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সম্পূর্ণ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হয়</a:t>
            </a:r>
            <a:r>
              <a:rPr lang="en-US" sz="5400" b="1" dirty="0" smtClean="0">
                <a:solidFill>
                  <a:srgbClr val="5D0F32"/>
                </a:solidFill>
              </a:rPr>
              <a:t>, </a:t>
            </a:r>
            <a:r>
              <a:rPr lang="en-US" sz="5400" b="1" dirty="0" err="1" smtClean="0">
                <a:solidFill>
                  <a:srgbClr val="5D0F32"/>
                </a:solidFill>
              </a:rPr>
              <a:t>এর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যেকোন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দুইটি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ধাপ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বর্ণনা</a:t>
            </a:r>
            <a:r>
              <a:rPr lang="en-US" sz="5400" b="1" dirty="0" smtClean="0">
                <a:solidFill>
                  <a:srgbClr val="5D0F32"/>
                </a:solidFill>
              </a:rPr>
              <a:t> </a:t>
            </a:r>
            <a:r>
              <a:rPr lang="en-US" sz="5400" b="1" dirty="0" err="1" smtClean="0">
                <a:solidFill>
                  <a:srgbClr val="5D0F32"/>
                </a:solidFill>
              </a:rPr>
              <a:t>কর</a:t>
            </a:r>
            <a:r>
              <a:rPr lang="en-US" sz="5400" b="1" dirty="0" smtClean="0">
                <a:solidFill>
                  <a:srgbClr val="5D0F32"/>
                </a:solidFill>
              </a:rPr>
              <a:t>।</a:t>
            </a:r>
            <a:endParaRPr lang="en-US" sz="5400" b="1" dirty="0">
              <a:solidFill>
                <a:srgbClr val="5D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81800" cy="64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3333CC"/>
                </a:solidFill>
              </a:rPr>
              <a:t>মূল্যায়ণ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১.নিচের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কোনটিতে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মাইটোসিস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কোষ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বিভাজন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ঘটেনা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। 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ক)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লোহিত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রক্ত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কণিকা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খ)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অনুচক্রিকায়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গ)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স্নায়ুকোষে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ঘ)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মুলের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অগ্রভাগে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68580" indent="0">
              <a:buNone/>
            </a:pPr>
            <a:r>
              <a:rPr lang="en-US" dirty="0" smtClean="0"/>
              <a:t>২. </a:t>
            </a:r>
            <a:r>
              <a:rPr lang="en-US" dirty="0" err="1" smtClean="0"/>
              <a:t>কোন্দ্রিকার</a:t>
            </a:r>
            <a:r>
              <a:rPr lang="en-US" dirty="0" smtClean="0"/>
              <a:t> </a:t>
            </a:r>
            <a:r>
              <a:rPr lang="en-US" dirty="0" err="1" smtClean="0"/>
              <a:t>বিভাজন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ধাপে</a:t>
            </a:r>
            <a:r>
              <a:rPr lang="en-US" dirty="0" smtClean="0"/>
              <a:t> </a:t>
            </a:r>
            <a:r>
              <a:rPr lang="en-US" dirty="0" err="1" smtClean="0"/>
              <a:t>সম্পূর্ণ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> ক) </a:t>
            </a:r>
            <a:r>
              <a:rPr lang="en-US" dirty="0" smtClean="0"/>
              <a:t>৩টি,  খ)৪টি,  গ)৫টি,  ঘ) ৬টি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৩. </a:t>
            </a:r>
            <a:r>
              <a:rPr lang="en-US" dirty="0" err="1" smtClean="0">
                <a:solidFill>
                  <a:srgbClr val="FF00FF"/>
                </a:solidFill>
              </a:rPr>
              <a:t>কোন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ধাপে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প্রতিটি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ক্রমোজন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বিভক্ত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হয়ে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দুইট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ক্রমোটিড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গঠন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করে</a:t>
            </a:r>
            <a:r>
              <a:rPr lang="en-US" dirty="0" smtClean="0">
                <a:solidFill>
                  <a:srgbClr val="FF00FF"/>
                </a:solidFill>
              </a:rPr>
              <a:t>।</a:t>
            </a:r>
          </a:p>
          <a:p>
            <a:pPr marL="68580" indent="0">
              <a:buNone/>
            </a:pP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 ক) </a:t>
            </a:r>
            <a:r>
              <a:rPr lang="en-US" dirty="0" err="1" smtClean="0">
                <a:solidFill>
                  <a:srgbClr val="FF00FF"/>
                </a:solidFill>
              </a:rPr>
              <a:t>প্রোফেজ</a:t>
            </a:r>
            <a:r>
              <a:rPr lang="en-US" dirty="0" smtClean="0">
                <a:solidFill>
                  <a:srgbClr val="FF00FF"/>
                </a:solidFill>
              </a:rPr>
              <a:t>,  খ) </a:t>
            </a:r>
            <a:r>
              <a:rPr lang="en-US" dirty="0" err="1" smtClean="0">
                <a:solidFill>
                  <a:srgbClr val="FF00FF"/>
                </a:solidFill>
              </a:rPr>
              <a:t>প্রো-মেটাফেজ</a:t>
            </a:r>
            <a:r>
              <a:rPr lang="en-US" dirty="0" smtClean="0">
                <a:solidFill>
                  <a:srgbClr val="FF00FF"/>
                </a:solidFill>
              </a:rPr>
              <a:t>,  গ) </a:t>
            </a:r>
            <a:r>
              <a:rPr lang="en-US" dirty="0" err="1" smtClean="0">
                <a:solidFill>
                  <a:srgbClr val="FF00FF"/>
                </a:solidFill>
              </a:rPr>
              <a:t>অ্যানাফেজ</a:t>
            </a:r>
            <a:r>
              <a:rPr lang="en-US" dirty="0" smtClean="0">
                <a:solidFill>
                  <a:srgbClr val="FF00FF"/>
                </a:solidFill>
              </a:rPr>
              <a:t>,  ঘ)</a:t>
            </a:r>
            <a:r>
              <a:rPr lang="en-US" dirty="0" err="1" smtClean="0">
                <a:solidFill>
                  <a:srgbClr val="FF00FF"/>
                </a:solidFill>
              </a:rPr>
              <a:t>টেলোফেজ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33500" y="4495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2743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3657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7" y="1143000"/>
            <a:ext cx="2667000" cy="1600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038600"/>
            <a:ext cx="6777317" cy="148634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/>
              <a:t>মাইটোসিস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কোষ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বিভাজনের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ধাপসমূহের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চিহ্নিত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চিত্রসহ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অংকন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411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1447800"/>
            <a:ext cx="7043794" cy="4101751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066800" y="762000"/>
            <a:ext cx="7053319" cy="6466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মত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এখানেই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শেষ</a:t>
            </a:r>
            <a:r>
              <a:rPr lang="en-US" sz="2800" b="1" dirty="0" smtClean="0">
                <a:solidFill>
                  <a:srgbClr val="7030A0"/>
                </a:solidFill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</a:rPr>
              <a:t>সবাই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ভাল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থেকো</a:t>
            </a:r>
            <a:r>
              <a:rPr lang="en-US" sz="2800" b="1" dirty="0" smtClean="0">
                <a:solidFill>
                  <a:srgbClr val="7030A0"/>
                </a:solidFill>
              </a:rPr>
              <a:t>।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পরিচিতি</a:t>
            </a:r>
            <a:endParaRPr lang="en-US" sz="60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13591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1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260" y="3657600"/>
            <a:ext cx="243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চিত্র</a:t>
            </a:r>
            <a:endParaRPr lang="en-US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405718"/>
            <a:ext cx="3657600" cy="2251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" y="1676400"/>
            <a:ext cx="3200400" cy="1800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8122" y="2686050"/>
            <a:ext cx="962025" cy="29051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2505" y="685800"/>
            <a:ext cx="406191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FF"/>
                </a:solidFill>
                <a:latin typeface="Verdana" pitchFamily="34" charset="0"/>
              </a:rPr>
              <a:t>নিচের</a:t>
            </a:r>
            <a:r>
              <a:rPr lang="en-US" sz="3200" dirty="0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Verdana" pitchFamily="34" charset="0"/>
              </a:rPr>
              <a:t>চিত্র</a:t>
            </a:r>
            <a:r>
              <a:rPr lang="en-US" sz="3200" dirty="0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Verdana" pitchFamily="34" charset="0"/>
              </a:rPr>
              <a:t>গুলো</a:t>
            </a:r>
            <a:r>
              <a:rPr lang="en-US" sz="3200" dirty="0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Verdana" pitchFamily="34" charset="0"/>
              </a:rPr>
              <a:t>লক্ষ</a:t>
            </a:r>
            <a:r>
              <a:rPr lang="en-US" sz="3200" dirty="0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Verdana" pitchFamily="34" charset="0"/>
              </a:rPr>
              <a:t>করঃ</a:t>
            </a:r>
            <a:endParaRPr lang="en-US" sz="3200" dirty="0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6800" y="914399"/>
            <a:ext cx="3595185" cy="491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কোষের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থাকে</a:t>
            </a:r>
            <a:endParaRPr lang="en-US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1211" y="5143500"/>
            <a:ext cx="7162801" cy="800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উন্নত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প্রাণী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ও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উদ্ভিদের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দেহে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কোন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ধরনের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কোষ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বিভাজন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হয়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?</a:t>
            </a:r>
            <a:endParaRPr lang="en-US" sz="32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0885" y="4597589"/>
            <a:ext cx="3595185" cy="491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বিভাজিত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erdana" pitchFamily="34" charset="0"/>
              </a:rPr>
              <a:t>কোষ</a:t>
            </a:r>
            <a:endParaRPr lang="en-US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48466" y="5143500"/>
            <a:ext cx="7162801" cy="80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মাইটোসিস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কোষ</a:t>
            </a:r>
            <a:r>
              <a:rPr lang="en-US" sz="3200" b="1" dirty="0" smtClean="0">
                <a:solidFill>
                  <a:srgbClr val="3333CC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Verdana" pitchFamily="34" charset="0"/>
              </a:rPr>
              <a:t>বিভাজন</a:t>
            </a:r>
            <a:endParaRPr lang="en-US" sz="32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0200" y="3605212"/>
            <a:ext cx="2438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কোষ</a:t>
            </a:r>
            <a:endParaRPr lang="en-US" sz="32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762000"/>
            <a:ext cx="57150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আলোচ্য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বিষয়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43000" y="3124200"/>
            <a:ext cx="70104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মাইটোসিস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কোষ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010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শিখন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ফল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982609" cy="4080029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১ </a:t>
            </a:r>
            <a:r>
              <a:rPr lang="en-US" sz="3200" dirty="0" err="1" smtClean="0">
                <a:solidFill>
                  <a:srgbClr val="FF0000"/>
                </a:solidFill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কোষে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মাইটোসিস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কোষ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ঘটে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কোষে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মাইটোসিস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কোষ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ঘটেনা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3200" dirty="0" smtClean="0">
                <a:solidFill>
                  <a:srgbClr val="3333CC"/>
                </a:solidFill>
              </a:rPr>
              <a:t>২ </a:t>
            </a:r>
            <a:r>
              <a:rPr lang="en-US" sz="3200" dirty="0" err="1" smtClean="0">
                <a:solidFill>
                  <a:srgbClr val="3333CC"/>
                </a:solidFill>
              </a:rPr>
              <a:t>মাইটোসিস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কোষ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বিভাজনে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ইন্টারফেজ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সম্পর্কে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বলতে</a:t>
            </a:r>
            <a:r>
              <a:rPr lang="en-US" sz="3200" dirty="0" smtClean="0">
                <a:solidFill>
                  <a:srgbClr val="3333CC"/>
                </a:solidFill>
              </a:rPr>
              <a:t> </a:t>
            </a:r>
            <a:r>
              <a:rPr lang="en-US" sz="3200" dirty="0" err="1" smtClean="0">
                <a:solidFill>
                  <a:srgbClr val="3333CC"/>
                </a:solidFill>
              </a:rPr>
              <a:t>পারবে</a:t>
            </a:r>
            <a:r>
              <a:rPr lang="en-US" sz="3200" dirty="0" smtClean="0">
                <a:solidFill>
                  <a:srgbClr val="3333CC"/>
                </a:solidFill>
              </a:rPr>
              <a:t>।</a:t>
            </a:r>
          </a:p>
          <a:p>
            <a:r>
              <a:rPr lang="en-US" sz="3200" dirty="0">
                <a:solidFill>
                  <a:srgbClr val="5D0F32"/>
                </a:solidFill>
              </a:rPr>
              <a:t> </a:t>
            </a:r>
            <a:r>
              <a:rPr lang="en-US" sz="3200" dirty="0" smtClean="0">
                <a:solidFill>
                  <a:srgbClr val="5D0F32"/>
                </a:solidFill>
              </a:rPr>
              <a:t>৩ </a:t>
            </a:r>
            <a:r>
              <a:rPr lang="en-US" sz="3200" dirty="0" err="1" smtClean="0">
                <a:solidFill>
                  <a:srgbClr val="5D0F32"/>
                </a:solidFill>
              </a:rPr>
              <a:t>মাইটোসিস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কোষ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বিভাজনের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ধাপসমূহ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ব্যাখ্যা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করতে</a:t>
            </a:r>
            <a:r>
              <a:rPr lang="en-US" sz="3200" dirty="0" smtClean="0">
                <a:solidFill>
                  <a:srgbClr val="5D0F32"/>
                </a:solidFill>
              </a:rPr>
              <a:t> </a:t>
            </a:r>
            <a:r>
              <a:rPr lang="en-US" sz="3200" dirty="0" err="1" smtClean="0">
                <a:solidFill>
                  <a:srgbClr val="5D0F32"/>
                </a:solidFill>
              </a:rPr>
              <a:t>পারবে</a:t>
            </a:r>
            <a:r>
              <a:rPr lang="en-US" sz="3200" dirty="0" smtClean="0">
                <a:solidFill>
                  <a:srgbClr val="5D0F32"/>
                </a:solidFill>
              </a:rPr>
              <a:t>।</a:t>
            </a:r>
            <a:endParaRPr lang="en-US" sz="3200" dirty="0">
              <a:solidFill>
                <a:srgbClr val="5D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/>
              <a:t>কোথায়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মাইটোসিস</a:t>
            </a:r>
            <a:r>
              <a:rPr lang="en-US" sz="6600" dirty="0" smtClean="0"/>
              <a:t> </a:t>
            </a:r>
            <a:r>
              <a:rPr lang="en-US" sz="6600" dirty="0" err="1" smtClean="0"/>
              <a:t>ঘটে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মাইটোসিস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বিভাজন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প্রকৃত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নিউক্লিয়াসযুক্ত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জীবদেহের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দেহকোষে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ঘটে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উদ্ভিদের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অঙ্গগুলো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বৃদ্ধি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পায়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সেই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অংশের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ভাজক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টিস্যু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</a:rPr>
              <a:t>কান্ড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মূলের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অগ্রভাগ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ভ্রণমূল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পাতা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মুকুল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ইত্যাদিতে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এরকম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বিভাজন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দেখা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যায়</a:t>
            </a:r>
            <a:r>
              <a:rPr lang="en-US" sz="2800" dirty="0" smtClean="0">
                <a:solidFill>
                  <a:srgbClr val="7030A0"/>
                </a:solidFill>
              </a:rPr>
              <a:t>। এ </a:t>
            </a:r>
            <a:r>
              <a:rPr lang="en-US" sz="2800" dirty="0" err="1" smtClean="0">
                <a:solidFill>
                  <a:srgbClr val="7030A0"/>
                </a:solidFill>
              </a:rPr>
              <a:t>ছাড়া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নিম্নশ্রেণির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প্রাণির</a:t>
            </a:r>
            <a:r>
              <a:rPr lang="en-US" sz="2800" dirty="0" smtClean="0">
                <a:solidFill>
                  <a:srgbClr val="7030A0"/>
                </a:solidFill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</a:rPr>
              <a:t>উদ্ভিদের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অযৌন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জননের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সময়</a:t>
            </a:r>
            <a:r>
              <a:rPr lang="en-US" sz="2800" dirty="0" smtClean="0">
                <a:solidFill>
                  <a:srgbClr val="7030A0"/>
                </a:solidFill>
              </a:rPr>
              <a:t> এ </a:t>
            </a:r>
            <a:r>
              <a:rPr lang="en-US" sz="2800" dirty="0" err="1" smtClean="0">
                <a:solidFill>
                  <a:srgbClr val="7030A0"/>
                </a:solidFill>
              </a:rPr>
              <a:t>ধরনের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বিভাজন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কোষে</a:t>
            </a:r>
            <a:r>
              <a:rPr lang="en-US" dirty="0" smtClean="0"/>
              <a:t> </a:t>
            </a:r>
            <a:r>
              <a:rPr lang="en-US" dirty="0" err="1" smtClean="0"/>
              <a:t>মাইটোসিস</a:t>
            </a:r>
            <a:r>
              <a:rPr lang="en-US" dirty="0" smtClean="0"/>
              <a:t> </a:t>
            </a:r>
            <a:r>
              <a:rPr lang="en-US" dirty="0" err="1" smtClean="0"/>
              <a:t>বিভাজন</a:t>
            </a:r>
            <a:r>
              <a:rPr lang="en-US" dirty="0" smtClean="0"/>
              <a:t> </a:t>
            </a:r>
            <a:r>
              <a:rPr lang="en-US" dirty="0" err="1" smtClean="0"/>
              <a:t>ঘটে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প্রাণিদের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স্নায়ুটিসুর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স্নায়ুকোষ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স্তন্যপায়ী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পরিনত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লোহিত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কণিকা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অনুচক্রিকা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উদ্ভিদের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স্থায়ী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টিসুর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কোষে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এধরনের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বিভাজন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ঘটেনা</a:t>
            </a:r>
            <a:r>
              <a:rPr lang="en-US" sz="4400" dirty="0" smtClean="0">
                <a:solidFill>
                  <a:srgbClr val="C00000"/>
                </a:solidFill>
              </a:rPr>
              <a:t>।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7149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কোষে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মাইটোসিস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বিভাজন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ঘটে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কোষে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মাইটোসিস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বিভাজন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হয়না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উল্লেখ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7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545</TotalTime>
  <Words>768</Words>
  <Application>Microsoft Office PowerPoint</Application>
  <PresentationFormat>On-screen Show (4:3)</PresentationFormat>
  <Paragraphs>84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Austin</vt:lpstr>
      <vt:lpstr>Package</vt:lpstr>
      <vt:lpstr>তেমারা সবাই কেমন আছ।</vt:lpstr>
      <vt:lpstr>উপস্থাপনায়</vt:lpstr>
      <vt:lpstr>পাঠ পরিচিতি</vt:lpstr>
      <vt:lpstr>এটি কিসের চিত্র</vt:lpstr>
      <vt:lpstr>PowerPoint Presentation</vt:lpstr>
      <vt:lpstr>শিখন ফল:</vt:lpstr>
      <vt:lpstr>কোথায় মাইটোসিস ঘটে।</vt:lpstr>
      <vt:lpstr>কোন কোন কোষে মাইটোসিস বিভাজন ঘটে না।</vt:lpstr>
      <vt:lpstr>একক কাজ</vt:lpstr>
      <vt:lpstr>মাইটোসিস কোষ বিভাজনে ইন্টারফেজঃ</vt:lpstr>
      <vt:lpstr>জোড়ায় কাজঃ</vt:lpstr>
      <vt:lpstr>কেন্দ্রিকার বিভাজন বা ক্যারিওকাইনেসিস</vt:lpstr>
      <vt:lpstr>প্রোফেজ</vt:lpstr>
      <vt:lpstr>প্রো-মেটাফেজ</vt:lpstr>
      <vt:lpstr>মেটাফেজ</vt:lpstr>
      <vt:lpstr>অ্যানাফেজ</vt:lpstr>
      <vt:lpstr>টেলোফেজ</vt:lpstr>
      <vt:lpstr>সাইটোকাইনেসিস</vt:lpstr>
      <vt:lpstr>এসো আমরা একটি ভিডিও  দেখি</vt:lpstr>
      <vt:lpstr>দলীয় কাজ</vt:lpstr>
      <vt:lpstr>মূল্যায়ণ</vt:lpstr>
      <vt:lpstr>বাড়ির কাজ</vt:lpstr>
      <vt:lpstr>আজকের মত এখানেই শেষ। সবাই ভাল থেকো।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MORTOZA</dc:creator>
  <cp:lastModifiedBy>MORTOZA</cp:lastModifiedBy>
  <cp:revision>170</cp:revision>
  <dcterms:created xsi:type="dcterms:W3CDTF">2017-05-19T17:02:03Z</dcterms:created>
  <dcterms:modified xsi:type="dcterms:W3CDTF">2017-06-07T13:09:55Z</dcterms:modified>
</cp:coreProperties>
</file>