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56" r:id="rId2"/>
    <p:sldId id="263" r:id="rId3"/>
    <p:sldId id="261" r:id="rId4"/>
    <p:sldId id="262" r:id="rId5"/>
    <p:sldId id="264" r:id="rId6"/>
    <p:sldId id="284" r:id="rId7"/>
    <p:sldId id="281" r:id="rId8"/>
    <p:sldId id="271" r:id="rId9"/>
    <p:sldId id="282" r:id="rId10"/>
    <p:sldId id="266" r:id="rId11"/>
    <p:sldId id="280" r:id="rId12"/>
    <p:sldId id="272" r:id="rId13"/>
    <p:sldId id="279" r:id="rId14"/>
    <p:sldId id="273" r:id="rId15"/>
    <p:sldId id="283" r:id="rId16"/>
    <p:sldId id="274" r:id="rId17"/>
    <p:sldId id="278" r:id="rId18"/>
    <p:sldId id="275" r:id="rId19"/>
    <p:sldId id="285"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676" autoAdjust="0"/>
    <p:restoredTop sz="94624" autoAdjust="0"/>
  </p:normalViewPr>
  <p:slideViewPr>
    <p:cSldViewPr>
      <p:cViewPr varScale="1">
        <p:scale>
          <a:sx n="69" d="100"/>
          <a:sy n="69" d="100"/>
        </p:scale>
        <p:origin x="-1698" y="-102"/>
      </p:cViewPr>
      <p:guideLst>
        <p:guide orient="horz" pos="2160"/>
        <p:guide pos="2880"/>
      </p:guideLst>
    </p:cSldViewPr>
  </p:slideViewPr>
  <p:outlineViewPr>
    <p:cViewPr>
      <p:scale>
        <a:sx n="33" d="100"/>
        <a:sy n="33" d="100"/>
      </p:scale>
      <p:origin x="48" y="333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36335-A290-4F5D-8F91-3A69A8E6D852}" type="datetimeFigureOut">
              <a:rPr lang="en-US" smtClean="0"/>
              <a:pPr/>
              <a:t>6/3/2017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A0385-CDCB-4221-9EE1-19C6C6FEE637}" type="slidenum">
              <a:rPr lang="en-US" smtClean="0"/>
              <a:pPr/>
              <a:t>‹#›</a:t>
            </a:fld>
            <a:endParaRPr lang="en-US"/>
          </a:p>
        </p:txBody>
      </p:sp>
    </p:spTree>
    <p:extLst>
      <p:ext uri="{BB962C8B-B14F-4D97-AF65-F5344CB8AC3E}">
        <p14:creationId xmlns:p14="http://schemas.microsoft.com/office/powerpoint/2010/main" xmlns="" val="351078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A0385-CDCB-4221-9EE1-19C6C6FEE637}" type="slidenum">
              <a:rPr lang="en-US" smtClean="0"/>
              <a:pPr/>
              <a:t>20</a:t>
            </a:fld>
            <a:endParaRPr lang="en-US"/>
          </a:p>
        </p:txBody>
      </p:sp>
    </p:spTree>
    <p:extLst>
      <p:ext uri="{BB962C8B-B14F-4D97-AF65-F5344CB8AC3E}">
        <p14:creationId xmlns:p14="http://schemas.microsoft.com/office/powerpoint/2010/main" xmlns="" val="55588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6/3/2017</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6/3/2017</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6/3/2017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6/3/2017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6/3/2017</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6/3/2017</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6/3/2017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1794313e624a25ce21387453ffc8f42.jpg"/>
          <p:cNvPicPr>
            <a:picLocks noChangeAspect="1"/>
          </p:cNvPicPr>
          <p:nvPr/>
        </p:nvPicPr>
        <p:blipFill>
          <a:blip r:embed="rId2"/>
          <a:stretch>
            <a:fillRect/>
          </a:stretch>
        </p:blipFill>
        <p:spPr>
          <a:xfrm>
            <a:off x="0" y="19318"/>
            <a:ext cx="9144000" cy="6858000"/>
          </a:xfrm>
          <a:prstGeom prst="rect">
            <a:avLst/>
          </a:prstGeom>
        </p:spPr>
      </p:pic>
      <p:sp>
        <p:nvSpPr>
          <p:cNvPr id="4" name="TextBox 3"/>
          <p:cNvSpPr txBox="1"/>
          <p:nvPr/>
        </p:nvSpPr>
        <p:spPr>
          <a:xfrm>
            <a:off x="2057400" y="2362200"/>
            <a:ext cx="4343400" cy="707886"/>
          </a:xfrm>
          <a:prstGeom prst="rect">
            <a:avLst/>
          </a:prstGeom>
          <a:noFill/>
        </p:spPr>
        <p:txBody>
          <a:bodyPr wrap="square" rtlCol="0">
            <a:spAutoFit/>
          </a:bodyPr>
          <a:lstStyle/>
          <a:p>
            <a:r>
              <a:rPr lang="en-US" sz="4000" dirty="0" smtClean="0">
                <a:solidFill>
                  <a:srgbClr val="FF0000"/>
                </a:solidFill>
                <a:latin typeface="Arial Black" pitchFamily="34" charset="0"/>
              </a:rPr>
              <a:t>Good Morning </a:t>
            </a:r>
            <a:endParaRPr lang="en-US" sz="4000" dirty="0">
              <a:solidFill>
                <a:srgbClr val="FF0000"/>
              </a:solidFill>
              <a:latin typeface="Arial Black"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77199" y="6068357"/>
            <a:ext cx="1074313" cy="811107"/>
          </a:xfrm>
          <a:prstGeom prst="rect">
            <a:avLst/>
          </a:prstGeom>
        </p:spPr>
      </p:pic>
    </p:spTree>
    <p:extLst>
      <p:ext uri="{BB962C8B-B14F-4D97-AF65-F5344CB8AC3E}">
        <p14:creationId xmlns:p14="http://schemas.microsoft.com/office/powerpoint/2010/main" xmlns="" val="337085751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xmlns="" val="0"/>
              </a:ext>
            </a:extLst>
          </a:blip>
          <a:srcRect l="31305" t="25000" r="14435" b="16667"/>
          <a:stretch>
            <a:fillRect/>
          </a:stretch>
        </p:blipFill>
        <p:spPr bwMode="auto">
          <a:xfrm>
            <a:off x="0" y="3352800"/>
            <a:ext cx="9144000" cy="3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p:cNvPicPr>
            <a:picLocks noGrp="1" noChangeAspect="1" noChangeArrowheads="1"/>
          </p:cNvPicPr>
          <p:nvPr>
            <p:ph sz="half" idx="4294967295"/>
          </p:nvPr>
        </p:nvPicPr>
        <p:blipFill>
          <a:blip r:embed="rId3">
            <a:extLst>
              <a:ext uri="{28A0092B-C50C-407E-A947-70E740481C1C}">
                <a14:useLocalDpi xmlns:a14="http://schemas.microsoft.com/office/drawing/2010/main" xmlns="" val="0"/>
              </a:ext>
            </a:extLst>
          </a:blip>
          <a:srcRect l="31305" t="25000" r="16522" b="22223"/>
          <a:stretch>
            <a:fillRect/>
          </a:stretch>
        </p:blipFill>
        <p:spPr bwMode="auto">
          <a:xfrm>
            <a:off x="0" y="152400"/>
            <a:ext cx="47244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4"/>
          <p:cNvPicPr>
            <a:picLocks noGrp="1" noChangeAspect="1" noChangeArrowheads="1"/>
          </p:cNvPicPr>
          <p:nvPr>
            <p:ph sz="quarter" idx="4294967295"/>
          </p:nvPr>
        </p:nvPicPr>
        <p:blipFill>
          <a:blip r:embed="rId4">
            <a:extLst>
              <a:ext uri="{28A0092B-C50C-407E-A947-70E740481C1C}">
                <a14:useLocalDpi xmlns:a14="http://schemas.microsoft.com/office/drawing/2010/main" xmlns="" val="0"/>
              </a:ext>
            </a:extLst>
          </a:blip>
          <a:srcRect l="33391" t="25000" r="14435" b="19444"/>
          <a:stretch>
            <a:fillRect/>
          </a:stretch>
        </p:blipFill>
        <p:spPr bwMode="auto">
          <a:xfrm>
            <a:off x="5029200" y="152400"/>
            <a:ext cx="41148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314853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077200" cy="3763962"/>
          </a:xfrm>
          <a:ln>
            <a:solidFill>
              <a:schemeClr val="accent1">
                <a:lumMod val="75000"/>
              </a:schemeClr>
            </a:solidFill>
          </a:ln>
        </p:spPr>
        <p:txBody>
          <a:bodyPr>
            <a:normAutofit/>
          </a:bodyPr>
          <a:lstStyle/>
          <a:p>
            <a:pPr algn="just"/>
            <a:r>
              <a:rPr lang="en-US" sz="4000" dirty="0" smtClean="0">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বর্তমান</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যুগ</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তথ্য</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প্রযুক্তির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যুগ</a:t>
            </a:r>
            <a:r>
              <a:rPr lang="en-US" sz="40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ICT</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খরচ</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কমাতে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সাহায্য</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ব্যবসায়</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বানিজ্যের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মান</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উন্নয়নে</a:t>
            </a:r>
            <a:r>
              <a:rPr lang="en-US" sz="4000" dirty="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দ্রুত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ব্যবসায়িক</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যোগাযোগ</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এবং</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দ্রুত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গ্রাহকদের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সেবা</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প্রদানে</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বেতন</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সিট</a:t>
            </a:r>
            <a:r>
              <a:rPr lang="en-US" sz="4000" dirty="0" smtClean="0">
                <a:solidFill>
                  <a:srgbClr val="002060"/>
                </a:solidFill>
                <a:latin typeface="NikoshBAN" pitchFamily="2" charset="0"/>
                <a:cs typeface="NikoshBAN" pitchFamily="2" charset="0"/>
              </a:rPr>
              <a:t> ও </a:t>
            </a:r>
            <a:r>
              <a:rPr lang="en-US" sz="4000" dirty="0" err="1" smtClean="0">
                <a:solidFill>
                  <a:srgbClr val="002060"/>
                </a:solidFill>
                <a:latin typeface="NikoshBAN" pitchFamily="2" charset="0"/>
                <a:cs typeface="NikoshBAN" pitchFamily="2" charset="0"/>
              </a:rPr>
              <a:t>হিসাব-নিকাস</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তৈরিতে</a:t>
            </a:r>
            <a:r>
              <a:rPr lang="en-US" sz="40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ICT</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ভূমিকা</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অতুলনীয়</a:t>
            </a:r>
            <a:r>
              <a:rPr lang="en-US" sz="4000" dirty="0" smtClean="0">
                <a:solidFill>
                  <a:srgbClr val="002060"/>
                </a:solidFill>
                <a:latin typeface="NikoshBAN" pitchFamily="2" charset="0"/>
                <a:cs typeface="NikoshBAN" pitchFamily="2" charset="0"/>
              </a:rPr>
              <a:t>।  </a:t>
            </a:r>
            <a:endParaRPr lang="en-US" sz="4000" dirty="0">
              <a:solidFill>
                <a:srgbClr val="002060"/>
              </a:solidFill>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24800" y="5937504"/>
            <a:ext cx="1219200" cy="920496"/>
          </a:xfrm>
          <a:prstGeom prst="rect">
            <a:avLst/>
          </a:prstGeom>
        </p:spPr>
      </p:pic>
    </p:spTree>
    <p:extLst>
      <p:ext uri="{BB962C8B-B14F-4D97-AF65-F5344CB8AC3E}">
        <p14:creationId xmlns:p14="http://schemas.microsoft.com/office/powerpoint/2010/main" xmlns="" val="21162175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200400"/>
            <a:ext cx="9220200" cy="1447800"/>
          </a:xfrm>
        </p:spPr>
        <p:txBody>
          <a:bodyPr>
            <a:noAutofit/>
          </a:bodyPr>
          <a:lstStyle/>
          <a:p>
            <a:r>
              <a:rPr lang="en-US" sz="4000" b="1" dirty="0" err="1" smtClean="0">
                <a:solidFill>
                  <a:srgbClr val="00B050"/>
                </a:solidFill>
                <a:latin typeface="NikoshBAN" pitchFamily="2" charset="0"/>
                <a:cs typeface="NikoshBAN" pitchFamily="2" charset="0"/>
              </a:rPr>
              <a:t>ব্যবসায়ে</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তথ্য</a:t>
            </a:r>
            <a:r>
              <a:rPr lang="en-US" sz="4000" b="1" dirty="0" smtClean="0">
                <a:solidFill>
                  <a:srgbClr val="00B050"/>
                </a:solidFill>
                <a:latin typeface="NikoshBAN" pitchFamily="2" charset="0"/>
                <a:cs typeface="NikoshBAN" pitchFamily="2" charset="0"/>
              </a:rPr>
              <a:t> ও </a:t>
            </a:r>
            <a:r>
              <a:rPr lang="en-US" sz="4000" b="1" dirty="0" err="1" smtClean="0">
                <a:solidFill>
                  <a:srgbClr val="00B050"/>
                </a:solidFill>
                <a:latin typeface="NikoshBAN" pitchFamily="2" charset="0"/>
                <a:cs typeface="NikoshBAN" pitchFamily="2" charset="0"/>
              </a:rPr>
              <a:t>যোগাযোগ</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প্রযুক্তির</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ক্ষেত্র</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গুলো</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কীকী</a:t>
            </a:r>
            <a:r>
              <a:rPr lang="en-US" sz="4000" b="1" dirty="0" smtClean="0">
                <a:solidFill>
                  <a:srgbClr val="00B050"/>
                </a:solidFill>
                <a:latin typeface="NikoshBAN" pitchFamily="2" charset="0"/>
                <a:cs typeface="NikoshBAN" pitchFamily="2" charset="0"/>
              </a:rPr>
              <a:t> ? </a:t>
            </a:r>
            <a:endParaRPr lang="en-US" sz="4000" b="1" dirty="0">
              <a:solidFill>
                <a:srgbClr val="00B050"/>
              </a:solidFill>
              <a:latin typeface="NikoshBAN" pitchFamily="2" charset="0"/>
              <a:cs typeface="NikoshBAN" pitchFamily="2" charset="0"/>
            </a:endParaRPr>
          </a:p>
        </p:txBody>
      </p:sp>
      <p:sp>
        <p:nvSpPr>
          <p:cNvPr id="2" name="Title 1"/>
          <p:cNvSpPr>
            <a:spLocks noGrp="1"/>
          </p:cNvSpPr>
          <p:nvPr>
            <p:ph type="ctrTitle"/>
          </p:nvPr>
        </p:nvSpPr>
        <p:spPr>
          <a:xfrm>
            <a:off x="2362200" y="2133600"/>
            <a:ext cx="4800600" cy="688975"/>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err="1" smtClean="0">
                <a:solidFill>
                  <a:srgbClr val="C00000"/>
                </a:solidFill>
                <a:latin typeface="NikoshBAN" pitchFamily="2" charset="0"/>
                <a:cs typeface="NikoshBAN" pitchFamily="2" charset="0"/>
              </a:rPr>
              <a:t>জোড়ায়</a:t>
            </a:r>
            <a:r>
              <a:rPr lang="en-US" b="1" dirty="0" smtClean="0">
                <a:solidFill>
                  <a:srgbClr val="C00000"/>
                </a:solidFill>
                <a:latin typeface="NikoshBAN" pitchFamily="2" charset="0"/>
                <a:cs typeface="NikoshBAN" pitchFamily="2" charset="0"/>
              </a:rPr>
              <a:t> </a:t>
            </a:r>
            <a:r>
              <a:rPr lang="en-US" b="1" dirty="0" err="1" smtClean="0">
                <a:solidFill>
                  <a:srgbClr val="C00000"/>
                </a:solidFill>
                <a:latin typeface="NikoshBAN" pitchFamily="2" charset="0"/>
                <a:cs typeface="NikoshBAN" pitchFamily="2" charset="0"/>
              </a:rPr>
              <a:t>কাজ</a:t>
            </a:r>
            <a:endParaRPr lang="en-US" dirty="0">
              <a:solidFill>
                <a:srgbClr val="0070C0"/>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2874" y="5943600"/>
            <a:ext cx="1211125" cy="914400"/>
          </a:xfrm>
          <a:prstGeom prst="rect">
            <a:avLst/>
          </a:prstGeom>
        </p:spPr>
      </p:pic>
    </p:spTree>
    <p:extLst>
      <p:ext uri="{BB962C8B-B14F-4D97-AF65-F5344CB8AC3E}">
        <p14:creationId xmlns:p14="http://schemas.microsoft.com/office/powerpoint/2010/main" xmlns="" val="23497341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822787" cy="369980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as-IN" b="1" dirty="0">
                <a:solidFill>
                  <a:srgbClr val="C00000"/>
                </a:solidFill>
                <a:latin typeface="NikoshBAN" pitchFamily="2" charset="0"/>
                <a:cs typeface="NikoshBAN" pitchFamily="2" charset="0"/>
              </a:rPr>
              <a:t>ব্যবসায়ে </a:t>
            </a:r>
            <a:r>
              <a:rPr lang="as-IN" b="1" dirty="0" smtClean="0">
                <a:solidFill>
                  <a:srgbClr val="C00000"/>
                </a:solidFill>
                <a:latin typeface="NikoshBAN" pitchFamily="2" charset="0"/>
                <a:cs typeface="NikoshBAN" pitchFamily="2" charset="0"/>
              </a:rPr>
              <a:t>তথ্যও </a:t>
            </a:r>
            <a:r>
              <a:rPr lang="as-IN" b="1" dirty="0">
                <a:solidFill>
                  <a:srgbClr val="C00000"/>
                </a:solidFill>
                <a:latin typeface="NikoshBAN" pitchFamily="2" charset="0"/>
                <a:cs typeface="NikoshBAN" pitchFamily="2" charset="0"/>
              </a:rPr>
              <a:t>যোগাযোগ প্রযুক্তির ক্ষেত্র গুলো </a:t>
            </a:r>
            <a:r>
              <a:rPr lang="en-US" b="1" dirty="0" smtClean="0">
                <a:solidFill>
                  <a:srgbClr val="C00000"/>
                </a:solidFill>
                <a:latin typeface="NikoshBAN" pitchFamily="2" charset="0"/>
                <a:cs typeface="NikoshBAN" pitchFamily="2" charset="0"/>
              </a:rPr>
              <a:t>–</a:t>
            </a:r>
            <a:r>
              <a:rPr lang="en-US" dirty="0" smtClean="0">
                <a:solidFill>
                  <a:srgbClr val="C00000"/>
                </a:solidFill>
                <a:latin typeface="NikoshBAN" pitchFamily="2" charset="0"/>
                <a:cs typeface="NikoshBAN" pitchFamily="2" charset="0"/>
              </a:rPr>
              <a:t/>
            </a:r>
            <a:br>
              <a:rPr lang="en-US" dirty="0" smtClean="0">
                <a:solidFill>
                  <a:srgbClr val="C00000"/>
                </a:solidFill>
                <a:latin typeface="NikoshBAN" pitchFamily="2" charset="0"/>
                <a:cs typeface="NikoshBAN" pitchFamily="2" charset="0"/>
              </a:rPr>
            </a:br>
            <a:r>
              <a:rPr lang="as-IN" dirty="0" smtClean="0">
                <a:latin typeface="NikoshBAN" pitchFamily="2" charset="0"/>
                <a:cs typeface="NikoshBAN" pitchFamily="2" charset="0"/>
              </a:rPr>
              <a:t> </a:t>
            </a:r>
            <a:r>
              <a:rPr lang="en-US" sz="4000" dirty="0" err="1" smtClean="0">
                <a:latin typeface="NikoshBAN" pitchFamily="2" charset="0"/>
                <a:cs typeface="NikoshBAN" pitchFamily="2" charset="0"/>
              </a:rPr>
              <a:t>আর্ন্তজাতিক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ব্যবসায়িক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যোগাযোগ</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লাইনের</a:t>
            </a:r>
            <a:r>
              <a:rPr lang="en-US" sz="4000" dirty="0" smtClean="0">
                <a:latin typeface="NikoshBAN" pitchFamily="2" charset="0"/>
                <a:cs typeface="NikoshBAN" pitchFamily="2" charset="0"/>
              </a:rPr>
              <a:t>   </a:t>
            </a:r>
            <a:r>
              <a:rPr lang="en-US" sz="4000" dirty="0" err="1">
                <a:latin typeface="NikoshBAN" pitchFamily="2" charset="0"/>
                <a:cs typeface="NikoshBAN" pitchFamily="2" charset="0"/>
              </a:rPr>
              <a:t>টিকেট</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বুকিং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ট্রেন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টিকেট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কর্মীদের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বেতন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প্রদান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পত্রিকা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প্রকাশ</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প্রতিষ্ঠানের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হিসাব</a:t>
            </a:r>
            <a:r>
              <a:rPr lang="en-US" sz="4000" smtClean="0">
                <a:latin typeface="NikoshBAN" pitchFamily="2" charset="0"/>
                <a:cs typeface="NikoshBAN" pitchFamily="2" charset="0"/>
              </a:rPr>
              <a:t>, </a:t>
            </a:r>
            <a:r>
              <a:rPr lang="en-US" sz="4000" dirty="0" err="1" smtClean="0">
                <a:latin typeface="NikoshBAN" pitchFamily="2" charset="0"/>
                <a:cs typeface="NikoshBAN" pitchFamily="2" charset="0"/>
              </a:rPr>
              <a:t>পণ্য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দেওয়া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বাজেট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প্রণয়ন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ইত্যাদি</a:t>
            </a:r>
            <a:r>
              <a:rPr lang="en-US" sz="4000" dirty="0" smtClean="0">
                <a:latin typeface="NikoshBAN" pitchFamily="2" charset="0"/>
                <a:cs typeface="NikoshBAN" pitchFamily="2" charset="0"/>
              </a:rPr>
              <a:t>। </a:t>
            </a:r>
            <a:r>
              <a:rPr lang="en-US" sz="4000" dirty="0">
                <a:latin typeface="NikoshBAN" pitchFamily="2" charset="0"/>
                <a:cs typeface="NikoshBAN" pitchFamily="2" charset="0"/>
              </a:rPr>
              <a:t/>
            </a:r>
            <a:br>
              <a:rPr lang="en-US" sz="4000" dirty="0">
                <a:latin typeface="NikoshBAN" pitchFamily="2" charset="0"/>
                <a:cs typeface="NikoshBAN" pitchFamily="2" charset="0"/>
              </a:rPr>
            </a:br>
            <a:endParaRPr lang="en-US" dirty="0">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9100" y="6023800"/>
            <a:ext cx="1104900" cy="834200"/>
          </a:xfrm>
          <a:prstGeom prst="rect">
            <a:avLst/>
          </a:prstGeom>
        </p:spPr>
      </p:pic>
    </p:spTree>
    <p:extLst>
      <p:ext uri="{BB962C8B-B14F-4D97-AF65-F5344CB8AC3E}">
        <p14:creationId xmlns:p14="http://schemas.microsoft.com/office/powerpoint/2010/main" xmlns="" val="21334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228600" y="685800"/>
            <a:ext cx="4132521" cy="335280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4876800" y="685800"/>
            <a:ext cx="4264925" cy="3429000"/>
          </a:xfrm>
        </p:spPr>
      </p:pic>
      <p:sp>
        <p:nvSpPr>
          <p:cNvPr id="2" name="Rounded Rectangle 1"/>
          <p:cNvSpPr/>
          <p:nvPr/>
        </p:nvSpPr>
        <p:spPr>
          <a:xfrm>
            <a:off x="1295400" y="4267200"/>
            <a:ext cx="2590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itchFamily="2" charset="0"/>
                <a:cs typeface="NikoshBAN" pitchFamily="2" charset="0"/>
              </a:rPr>
              <a:t>মোবাইল</a:t>
            </a:r>
            <a:endParaRPr lang="en-US" sz="4000" dirty="0">
              <a:latin typeface="NikoshBAN" pitchFamily="2" charset="0"/>
              <a:cs typeface="NikoshBAN" pitchFamily="2" charset="0"/>
            </a:endParaRPr>
          </a:p>
        </p:txBody>
      </p:sp>
      <p:sp>
        <p:nvSpPr>
          <p:cNvPr id="3" name="Rounded Rectangle 2"/>
          <p:cNvSpPr/>
          <p:nvPr/>
        </p:nvSpPr>
        <p:spPr>
          <a:xfrm>
            <a:off x="5867400" y="4343400"/>
            <a:ext cx="2743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itchFamily="2" charset="0"/>
                <a:cs typeface="NikoshBAN" pitchFamily="2" charset="0"/>
              </a:rPr>
              <a:t>স্যাটেলাইট</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7848599" y="5845628"/>
            <a:ext cx="1295400" cy="978027"/>
          </a:xfrm>
          <a:prstGeom prst="rect">
            <a:avLst/>
          </a:prstGeom>
        </p:spPr>
      </p:pic>
    </p:spTree>
    <p:extLst>
      <p:ext uri="{BB962C8B-B14F-4D97-AF65-F5344CB8AC3E}">
        <p14:creationId xmlns:p14="http://schemas.microsoft.com/office/powerpoint/2010/main" xmlns="" val="40764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4267200"/>
          </a:xfrm>
        </p:spPr>
        <p:txBody>
          <a:bodyPr>
            <a:normAutofit fontScale="90000"/>
          </a:bodyPr>
          <a:lstStyle/>
          <a:p>
            <a:pPr algn="just"/>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যোগাযোগ</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পদ্বতিকে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ভাগে</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ভাগ</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হয়েছে</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একমুখী</a:t>
            </a:r>
            <a:r>
              <a:rPr lang="en-US" dirty="0" smtClean="0">
                <a:latin typeface="NikoshBAN" panose="02000000000000000000" pitchFamily="2" charset="0"/>
                <a:cs typeface="NikoshBAN" panose="02000000000000000000" pitchFamily="2" charset="0"/>
              </a:rPr>
              <a:t> ও </a:t>
            </a:r>
            <a:r>
              <a:rPr lang="en-US" dirty="0" err="1" smtClean="0">
                <a:latin typeface="NikoshBAN" panose="02000000000000000000" pitchFamily="2" charset="0"/>
                <a:cs typeface="NikoshBAN" panose="02000000000000000000" pitchFamily="2" charset="0"/>
              </a:rPr>
              <a:t>দ্বিমুখী</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একমুখী</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কথা</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শুনা</a:t>
            </a:r>
            <a:r>
              <a:rPr lang="en-US" dirty="0" smtClean="0">
                <a:latin typeface="NikoshBAN" panose="02000000000000000000" pitchFamily="2" charset="0"/>
                <a:cs typeface="NikoshBAN" panose="02000000000000000000" pitchFamily="2" charset="0"/>
              </a:rPr>
              <a:t> ও </a:t>
            </a:r>
            <a:r>
              <a:rPr lang="en-US" dirty="0" err="1" smtClean="0">
                <a:latin typeface="NikoshBAN" panose="02000000000000000000" pitchFamily="2" charset="0"/>
                <a:cs typeface="NikoshBAN" panose="02000000000000000000" pitchFamily="2" charset="0"/>
              </a:rPr>
              <a:t>দেখা</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দ্বিমুখী</a:t>
            </a:r>
            <a:r>
              <a:rPr lang="en-US" dirty="0" smtClean="0">
                <a:latin typeface="NikoshBAN" panose="02000000000000000000" pitchFamily="2" charset="0"/>
                <a:cs typeface="NikoshBAN" panose="02000000000000000000" pitchFamily="2" charset="0"/>
              </a:rPr>
              <a:t>-</a:t>
            </a:r>
            <a:r>
              <a:rPr lang="as-IN" dirty="0" smtClean="0">
                <a:latin typeface="NikoshBAN" panose="02000000000000000000" pitchFamily="2" charset="0"/>
                <a:cs typeface="NikoshBAN" panose="02000000000000000000" pitchFamily="2" charset="0"/>
              </a:rPr>
              <a:t>কথা </a:t>
            </a:r>
            <a:r>
              <a:rPr lang="as-IN" dirty="0">
                <a:latin typeface="NikoshBAN" panose="02000000000000000000" pitchFamily="2" charset="0"/>
                <a:cs typeface="NikoshBAN" panose="02000000000000000000" pitchFamily="2" charset="0"/>
              </a:rPr>
              <a:t>শুনা ও দেখা </a:t>
            </a:r>
            <a:r>
              <a:rPr lang="en-US" dirty="0" err="1" smtClean="0">
                <a:latin typeface="NikoshBAN" panose="02000000000000000000" pitchFamily="2" charset="0"/>
                <a:cs typeface="NikoshBAN" panose="02000000000000000000" pitchFamily="2" charset="0"/>
              </a:rPr>
              <a:t>এবং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বলা</a:t>
            </a:r>
            <a:r>
              <a:rPr lang="en-US" dirty="0" smtClean="0">
                <a:latin typeface="NikoshBAN" panose="02000000000000000000" pitchFamily="2" charset="0"/>
                <a:cs typeface="NikoshBAN" panose="02000000000000000000" pitchFamily="2" charset="0"/>
              </a:rPr>
              <a:t> </a:t>
            </a:r>
            <a:r>
              <a:rPr lang="as-IN" dirty="0" smtClean="0">
                <a:latin typeface="NikoshBAN" panose="02000000000000000000" pitchFamily="2" charset="0"/>
                <a:cs typeface="NikoshBAN" panose="02000000000000000000" pitchFamily="2" charset="0"/>
              </a:rPr>
              <a:t>যায়</a:t>
            </a:r>
            <a:r>
              <a:rPr lang="en-US" dirty="0" smtClean="0">
                <a:latin typeface="NikoshBAN" panose="02000000000000000000" pitchFamily="2" charset="0"/>
                <a:cs typeface="NikoshBAN" panose="02000000000000000000" pitchFamily="2" charset="0"/>
              </a:rPr>
              <a:t> । </a:t>
            </a:r>
            <a:r>
              <a:rPr lang="en-US" dirty="0" err="1" smtClean="0">
                <a:latin typeface="NikoshBAN" panose="02000000000000000000" pitchFamily="2" charset="0"/>
                <a:cs typeface="NikoshBAN" panose="02000000000000000000" pitchFamily="2" charset="0"/>
              </a:rPr>
              <a:t>মোবাইল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ফোন</a:t>
            </a:r>
            <a:r>
              <a:rPr lang="en-US" dirty="0" smtClean="0">
                <a:latin typeface="NikoshBAN" panose="02000000000000000000" pitchFamily="2" charset="0"/>
                <a:cs typeface="NikoshBAN" panose="02000000000000000000" pitchFamily="2" charset="0"/>
              </a:rPr>
              <a:t> , </a:t>
            </a:r>
            <a:r>
              <a:rPr lang="en-US" dirty="0" err="1" smtClean="0">
                <a:latin typeface="NikoshBAN" panose="02000000000000000000" pitchFamily="2" charset="0"/>
                <a:cs typeface="NikoshBAN" panose="02000000000000000000" pitchFamily="2" charset="0"/>
              </a:rPr>
              <a:t>ইন্টারনেট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স্যাটেলাইট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তথ্য</a:t>
            </a:r>
            <a:r>
              <a:rPr lang="en-US" dirty="0" smtClean="0">
                <a:latin typeface="NikoshBAN" panose="02000000000000000000" pitchFamily="2" charset="0"/>
                <a:cs typeface="NikoshBAN" panose="02000000000000000000" pitchFamily="2" charset="0"/>
              </a:rPr>
              <a:t>  ও </a:t>
            </a:r>
            <a:r>
              <a:rPr lang="en-US" dirty="0" err="1" smtClean="0">
                <a:latin typeface="NikoshBAN" panose="02000000000000000000" pitchFamily="2" charset="0"/>
                <a:cs typeface="NikoshBAN" panose="02000000000000000000" pitchFamily="2" charset="0"/>
              </a:rPr>
              <a:t>যোগাযোগ</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প্রযুক্তিকে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দ্রুত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কার্যকরী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তুলেছে</a:t>
            </a: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নিজেদের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মধ্যে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সংস্থাপিত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ইন্ট্রানেট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ব্যবসায়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পরিচালনার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ক্ষেত্রে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প্রভূত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উন্নতি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সাধন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থাকে</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4314" y="5955266"/>
            <a:ext cx="1181100" cy="891731"/>
          </a:xfrm>
          <a:prstGeom prst="rect">
            <a:avLst/>
          </a:prstGeom>
        </p:spPr>
      </p:pic>
    </p:spTree>
    <p:extLst>
      <p:ext uri="{BB962C8B-B14F-4D97-AF65-F5344CB8AC3E}">
        <p14:creationId xmlns:p14="http://schemas.microsoft.com/office/powerpoint/2010/main" xmlns="" val="369167366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2628900"/>
            <a:ext cx="4648200" cy="1981200"/>
          </a:xfrm>
        </p:spPr>
        <p:txBody>
          <a:bodyPr>
            <a:normAutofit lnSpcReduction="10000"/>
          </a:bodyPr>
          <a:lstStyle/>
          <a:p>
            <a:r>
              <a:rPr lang="en-US" sz="4000" b="1" dirty="0" err="1" smtClean="0">
                <a:solidFill>
                  <a:srgbClr val="FF0000"/>
                </a:solidFill>
                <a:latin typeface="NikoshBAN" pitchFamily="2" charset="0"/>
                <a:cs typeface="NikoshBAN" pitchFamily="2" charset="0"/>
              </a:rPr>
              <a:t>ব্যবসায়ের</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ক্ষেত্রে</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উন্নত</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যোগাযোগ</a:t>
            </a:r>
            <a:r>
              <a:rPr lang="en-US" sz="4000" b="1" dirty="0" smtClean="0">
                <a:solidFill>
                  <a:srgbClr val="FF0000"/>
                </a:solidFill>
                <a:latin typeface="NikoshBAN" pitchFamily="2" charset="0"/>
                <a:cs typeface="NikoshBAN" pitchFamily="2" charset="0"/>
              </a:rPr>
              <a:t> </a:t>
            </a:r>
          </a:p>
          <a:p>
            <a:r>
              <a:rPr lang="en-US" sz="4000" b="1" dirty="0" err="1" smtClean="0">
                <a:solidFill>
                  <a:srgbClr val="FF0000"/>
                </a:solidFill>
                <a:latin typeface="NikoshBAN" pitchFamily="2" charset="0"/>
                <a:cs typeface="NikoshBAN" pitchFamily="2" charset="0"/>
              </a:rPr>
              <a:t>প্রযুক্তি</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গুলো</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কীকী</a:t>
            </a:r>
            <a:r>
              <a:rPr lang="en-US" sz="4000" b="1" dirty="0" smtClean="0">
                <a:solidFill>
                  <a:srgbClr val="FF0000"/>
                </a:solidFill>
                <a:latin typeface="NikoshBAN" pitchFamily="2" charset="0"/>
                <a:cs typeface="NikoshBAN" pitchFamily="2" charset="0"/>
              </a:rPr>
              <a:t> ? </a:t>
            </a:r>
            <a:endParaRPr lang="en-US" sz="4000" b="1" dirty="0">
              <a:solidFill>
                <a:srgbClr val="FF0000"/>
              </a:solidFill>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25069" y="6096000"/>
            <a:ext cx="1009272" cy="76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267200" cy="6858000"/>
          </a:xfrm>
          <a:prstGeom prst="rect">
            <a:avLst/>
          </a:prstGeom>
        </p:spPr>
      </p:pic>
    </p:spTree>
    <p:extLst>
      <p:ext uri="{BB962C8B-B14F-4D97-AF65-F5344CB8AC3E}">
        <p14:creationId xmlns:p14="http://schemas.microsoft.com/office/powerpoint/2010/main" xmlns="" val="902732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5105400"/>
          </a:xfrm>
        </p:spPr>
        <p:txBody>
          <a:bodyPr>
            <a:normAutofit fontScale="90000"/>
          </a:bodyPr>
          <a:lstStyle/>
          <a:p>
            <a:pPr algn="l"/>
            <a:r>
              <a:rPr lang="en-US" b="1" dirty="0" err="1">
                <a:solidFill>
                  <a:srgbClr val="C00000"/>
                </a:solidFill>
                <a:latin typeface="NikoshBAN" pitchFamily="2" charset="0"/>
                <a:cs typeface="NikoshBAN" pitchFamily="2" charset="0"/>
              </a:rPr>
              <a:t>ব্যবসায়ের</a:t>
            </a:r>
            <a:r>
              <a:rPr lang="en-US" b="1" dirty="0">
                <a:solidFill>
                  <a:srgbClr val="C00000"/>
                </a:solidFill>
                <a:latin typeface="NikoshBAN" pitchFamily="2" charset="0"/>
                <a:cs typeface="NikoshBAN" pitchFamily="2" charset="0"/>
              </a:rPr>
              <a:t> </a:t>
            </a:r>
            <a:r>
              <a:rPr lang="en-US" b="1" dirty="0" err="1">
                <a:solidFill>
                  <a:srgbClr val="C00000"/>
                </a:solidFill>
                <a:latin typeface="NikoshBAN" pitchFamily="2" charset="0"/>
                <a:cs typeface="NikoshBAN" pitchFamily="2" charset="0"/>
              </a:rPr>
              <a:t>ক্ষেত্রে</a:t>
            </a:r>
            <a:r>
              <a:rPr lang="en-US" b="1" dirty="0">
                <a:solidFill>
                  <a:srgbClr val="C00000"/>
                </a:solidFill>
                <a:latin typeface="NikoshBAN" pitchFamily="2" charset="0"/>
                <a:cs typeface="NikoshBAN" pitchFamily="2" charset="0"/>
              </a:rPr>
              <a:t> </a:t>
            </a:r>
            <a:r>
              <a:rPr lang="en-US" b="1" dirty="0" err="1">
                <a:solidFill>
                  <a:srgbClr val="C00000"/>
                </a:solidFill>
                <a:latin typeface="NikoshBAN" pitchFamily="2" charset="0"/>
                <a:cs typeface="NikoshBAN" pitchFamily="2" charset="0"/>
              </a:rPr>
              <a:t>উন্নত</a:t>
            </a:r>
            <a:r>
              <a:rPr lang="en-US" b="1" dirty="0">
                <a:solidFill>
                  <a:srgbClr val="C00000"/>
                </a:solidFill>
                <a:latin typeface="NikoshBAN" pitchFamily="2" charset="0"/>
                <a:cs typeface="NikoshBAN" pitchFamily="2" charset="0"/>
              </a:rPr>
              <a:t> </a:t>
            </a:r>
            <a:r>
              <a:rPr lang="en-US" b="1" dirty="0" err="1">
                <a:solidFill>
                  <a:srgbClr val="C00000"/>
                </a:solidFill>
                <a:latin typeface="NikoshBAN" pitchFamily="2" charset="0"/>
                <a:cs typeface="NikoshBAN" pitchFamily="2" charset="0"/>
              </a:rPr>
              <a:t>যোগাযোগ</a:t>
            </a:r>
            <a:r>
              <a:rPr lang="en-US" b="1" dirty="0">
                <a:solidFill>
                  <a:srgbClr val="C00000"/>
                </a:solidFill>
                <a:latin typeface="NikoshBAN" pitchFamily="2" charset="0"/>
                <a:cs typeface="NikoshBAN" pitchFamily="2" charset="0"/>
              </a:rPr>
              <a:t> </a:t>
            </a:r>
            <a:r>
              <a:rPr lang="en-US" b="1" dirty="0" err="1" smtClean="0">
                <a:solidFill>
                  <a:srgbClr val="C00000"/>
                </a:solidFill>
                <a:latin typeface="NikoshBAN" pitchFamily="2" charset="0"/>
                <a:cs typeface="NikoshBAN" pitchFamily="2" charset="0"/>
              </a:rPr>
              <a:t>প্রযুক্তি</a:t>
            </a:r>
            <a:r>
              <a:rPr lang="en-US" b="1" dirty="0">
                <a:solidFill>
                  <a:srgbClr val="C00000"/>
                </a:solidFill>
                <a:latin typeface="NikoshBAN" pitchFamily="2" charset="0"/>
                <a:cs typeface="NikoshBAN" pitchFamily="2" charset="0"/>
              </a:rPr>
              <a:t> -</a:t>
            </a:r>
            <a:r>
              <a:rPr lang="en-US" b="1" dirty="0" smtClean="0">
                <a:solidFill>
                  <a:srgbClr val="C00000"/>
                </a:solidFill>
                <a:latin typeface="NikoshBAN" pitchFamily="2" charset="0"/>
                <a:cs typeface="NikoshBAN" pitchFamily="2" charset="0"/>
              </a:rPr>
              <a:t> </a:t>
            </a:r>
            <a:r>
              <a:rPr lang="en-US" b="1" dirty="0">
                <a:solidFill>
                  <a:schemeClr val="accent6">
                    <a:lumMod val="75000"/>
                  </a:schemeClr>
                </a:solidFill>
                <a:latin typeface="NikoshBAN" pitchFamily="2" charset="0"/>
                <a:cs typeface="NikoshBAN" pitchFamily="2" charset="0"/>
              </a:rPr>
              <a:t/>
            </a:r>
            <a:br>
              <a:rPr lang="en-US" b="1" dirty="0">
                <a:solidFill>
                  <a:schemeClr val="accent6">
                    <a:lumMod val="75000"/>
                  </a:schemeClr>
                </a:solidFill>
                <a:latin typeface="NikoshBAN" pitchFamily="2" charset="0"/>
                <a:cs typeface="NikoshBAN" pitchFamily="2" charset="0"/>
              </a:rPr>
            </a:br>
            <a:r>
              <a:rPr lang="en-US" b="1" dirty="0" smtClean="0">
                <a:solidFill>
                  <a:schemeClr val="accent6">
                    <a:lumMod val="75000"/>
                  </a:schemeClr>
                </a:solidFill>
                <a:latin typeface="NikoshBAN" pitchFamily="2" charset="0"/>
                <a:cs typeface="NikoshBAN" pitchFamily="2" charset="0"/>
              </a:rPr>
              <a:t>		</a:t>
            </a:r>
            <a:br>
              <a:rPr lang="en-US" b="1" dirty="0" smtClean="0">
                <a:solidFill>
                  <a:schemeClr val="accent6">
                    <a:lumMod val="75000"/>
                  </a:schemeClr>
                </a:solidFill>
                <a:latin typeface="NikoshBAN" pitchFamily="2" charset="0"/>
                <a:cs typeface="NikoshBAN" pitchFamily="2" charset="0"/>
              </a:rPr>
            </a:br>
            <a:r>
              <a:rPr lang="en-US" dirty="0" smtClean="0">
                <a:solidFill>
                  <a:schemeClr val="accent6">
                    <a:lumMod val="75000"/>
                  </a:schemeClr>
                </a:solidFill>
                <a:latin typeface="NikoshBAN" pitchFamily="2" charset="0"/>
                <a:cs typeface="NikoshBAN" pitchFamily="2" charset="0"/>
              </a:rPr>
              <a:t>	</a:t>
            </a:r>
            <a:r>
              <a:rPr lang="en-US" b="1" dirty="0" err="1" smtClean="0">
                <a:solidFill>
                  <a:srgbClr val="92D050"/>
                </a:solidFill>
                <a:latin typeface="NikoshBAN" pitchFamily="2" charset="0"/>
                <a:cs typeface="NikoshBAN" pitchFamily="2" charset="0"/>
              </a:rPr>
              <a:t>মোবাইল</a:t>
            </a:r>
            <a:r>
              <a:rPr lang="en-US" b="1" dirty="0" smtClean="0">
                <a:solidFill>
                  <a:srgbClr val="92D050"/>
                </a:solidFill>
                <a:latin typeface="NikoshBAN" pitchFamily="2" charset="0"/>
                <a:cs typeface="NikoshBAN" pitchFamily="2" charset="0"/>
              </a:rPr>
              <a:t> </a:t>
            </a:r>
            <a:r>
              <a:rPr lang="en-US" b="1" dirty="0" err="1" smtClean="0">
                <a:solidFill>
                  <a:srgbClr val="92D050"/>
                </a:solidFill>
                <a:latin typeface="NikoshBAN" pitchFamily="2" charset="0"/>
                <a:cs typeface="NikoshBAN" pitchFamily="2" charset="0"/>
              </a:rPr>
              <a:t>ফোন</a:t>
            </a:r>
            <a:r>
              <a:rPr lang="en-US" b="1" dirty="0" smtClean="0">
                <a:solidFill>
                  <a:srgbClr val="92D050"/>
                </a:solidFill>
                <a:latin typeface="NikoshBAN" pitchFamily="2" charset="0"/>
                <a:cs typeface="NikoshBAN" pitchFamily="2" charset="0"/>
              </a:rPr>
              <a:t> </a:t>
            </a:r>
            <a:br>
              <a:rPr lang="en-US" b="1" dirty="0" smtClean="0">
                <a:solidFill>
                  <a:srgbClr val="92D050"/>
                </a:solidFill>
                <a:latin typeface="NikoshBAN" pitchFamily="2" charset="0"/>
                <a:cs typeface="NikoshBAN" pitchFamily="2" charset="0"/>
              </a:rPr>
            </a:br>
            <a:r>
              <a:rPr lang="en-US" b="1" dirty="0" smtClean="0">
                <a:solidFill>
                  <a:srgbClr val="92D050"/>
                </a:solidFill>
                <a:latin typeface="NikoshBAN" pitchFamily="2" charset="0"/>
                <a:cs typeface="NikoshBAN" pitchFamily="2" charset="0"/>
              </a:rPr>
              <a:t>			ই-</a:t>
            </a:r>
            <a:r>
              <a:rPr lang="en-US" b="1" dirty="0" err="1" smtClean="0">
                <a:solidFill>
                  <a:srgbClr val="92D050"/>
                </a:solidFill>
                <a:latin typeface="NikoshBAN" pitchFamily="2" charset="0"/>
                <a:cs typeface="NikoshBAN" pitchFamily="2" charset="0"/>
              </a:rPr>
              <a:t>মেইল</a:t>
            </a:r>
            <a:r>
              <a:rPr lang="en-US" b="1" dirty="0" smtClean="0">
                <a:solidFill>
                  <a:srgbClr val="92D050"/>
                </a:solidFill>
                <a:latin typeface="NikoshBAN" pitchFamily="2" charset="0"/>
                <a:cs typeface="NikoshBAN" pitchFamily="2" charset="0"/>
              </a:rPr>
              <a:t/>
            </a:r>
            <a:br>
              <a:rPr lang="en-US" b="1" dirty="0" smtClean="0">
                <a:solidFill>
                  <a:srgbClr val="92D050"/>
                </a:solidFill>
                <a:latin typeface="NikoshBAN" pitchFamily="2" charset="0"/>
                <a:cs typeface="NikoshBAN" pitchFamily="2" charset="0"/>
              </a:rPr>
            </a:br>
            <a:r>
              <a:rPr lang="en-US" b="1" dirty="0" smtClean="0">
                <a:solidFill>
                  <a:srgbClr val="92D050"/>
                </a:solidFill>
                <a:latin typeface="NikoshBAN" pitchFamily="2" charset="0"/>
                <a:cs typeface="NikoshBAN" pitchFamily="2" charset="0"/>
              </a:rPr>
              <a:t>				</a:t>
            </a:r>
            <a:r>
              <a:rPr lang="en-US" b="1" dirty="0" err="1" smtClean="0">
                <a:solidFill>
                  <a:srgbClr val="92D050"/>
                </a:solidFill>
                <a:latin typeface="NikoshBAN" pitchFamily="2" charset="0"/>
                <a:cs typeface="NikoshBAN" pitchFamily="2" charset="0"/>
              </a:rPr>
              <a:t>ইন্টারনেট</a:t>
            </a:r>
            <a:r>
              <a:rPr lang="en-US" b="1" dirty="0" smtClean="0">
                <a:solidFill>
                  <a:srgbClr val="92D050"/>
                </a:solidFill>
                <a:latin typeface="NikoshBAN" pitchFamily="2" charset="0"/>
                <a:cs typeface="NikoshBAN" pitchFamily="2" charset="0"/>
              </a:rPr>
              <a:t/>
            </a:r>
            <a:br>
              <a:rPr lang="en-US" b="1" dirty="0" smtClean="0">
                <a:solidFill>
                  <a:srgbClr val="92D050"/>
                </a:solidFill>
                <a:latin typeface="NikoshBAN" pitchFamily="2" charset="0"/>
                <a:cs typeface="NikoshBAN" pitchFamily="2" charset="0"/>
              </a:rPr>
            </a:br>
            <a:r>
              <a:rPr lang="en-US" b="1" dirty="0" smtClean="0">
                <a:solidFill>
                  <a:srgbClr val="92D050"/>
                </a:solidFill>
                <a:latin typeface="NikoshBAN" pitchFamily="2" charset="0"/>
                <a:cs typeface="NikoshBAN" pitchFamily="2" charset="0"/>
              </a:rPr>
              <a:t>					</a:t>
            </a:r>
            <a:r>
              <a:rPr lang="en-US" b="1" dirty="0" err="1" smtClean="0">
                <a:solidFill>
                  <a:srgbClr val="92D050"/>
                </a:solidFill>
                <a:latin typeface="NikoshBAN" pitchFamily="2" charset="0"/>
                <a:cs typeface="NikoshBAN" pitchFamily="2" charset="0"/>
              </a:rPr>
              <a:t>ফ্যাক্স</a:t>
            </a:r>
            <a:r>
              <a:rPr lang="en-US" b="1" dirty="0" smtClean="0">
                <a:solidFill>
                  <a:srgbClr val="92D050"/>
                </a:solidFill>
                <a:latin typeface="NikoshBAN" pitchFamily="2" charset="0"/>
                <a:cs typeface="NikoshBAN" pitchFamily="2" charset="0"/>
              </a:rPr>
              <a:t/>
            </a:r>
            <a:br>
              <a:rPr lang="en-US" b="1" dirty="0" smtClean="0">
                <a:solidFill>
                  <a:srgbClr val="92D050"/>
                </a:solidFill>
                <a:latin typeface="NikoshBAN" pitchFamily="2" charset="0"/>
                <a:cs typeface="NikoshBAN" pitchFamily="2" charset="0"/>
              </a:rPr>
            </a:br>
            <a:r>
              <a:rPr lang="en-US" b="1" dirty="0" smtClean="0">
                <a:solidFill>
                  <a:srgbClr val="92D050"/>
                </a:solidFill>
                <a:latin typeface="NikoshBAN" pitchFamily="2" charset="0"/>
                <a:cs typeface="NikoshBAN" pitchFamily="2" charset="0"/>
              </a:rPr>
              <a:t>						 </a:t>
            </a:r>
            <a:r>
              <a:rPr lang="en-US" b="1" dirty="0">
                <a:solidFill>
                  <a:schemeClr val="accent6">
                    <a:lumMod val="75000"/>
                  </a:schemeClr>
                </a:solidFill>
                <a:latin typeface="NikoshBAN" pitchFamily="2" charset="0"/>
                <a:cs typeface="NikoshBAN" pitchFamily="2" charset="0"/>
              </a:rPr>
              <a:t/>
            </a:r>
            <a:br>
              <a:rPr lang="en-US" b="1" dirty="0">
                <a:solidFill>
                  <a:schemeClr val="accent6">
                    <a:lumMod val="75000"/>
                  </a:schemeClr>
                </a:solidFill>
                <a:latin typeface="NikoshBAN" pitchFamily="2" charset="0"/>
                <a:cs typeface="NikoshBAN" pitchFamily="2" charset="0"/>
              </a:rPr>
            </a:br>
            <a:r>
              <a:rPr lang="en-US" b="1" dirty="0" smtClean="0">
                <a:solidFill>
                  <a:schemeClr val="accent6">
                    <a:lumMod val="75000"/>
                  </a:schemeClr>
                </a:solidFill>
                <a:latin typeface="NikoshBAN" pitchFamily="2" charset="0"/>
                <a:cs typeface="NikoshBAN" pitchFamily="2" charset="0"/>
              </a:rPr>
              <a:t>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15300" y="6081331"/>
            <a:ext cx="1028700" cy="776669"/>
          </a:xfrm>
          <a:prstGeom prst="rect">
            <a:avLst/>
          </a:prstGeom>
        </p:spPr>
      </p:pic>
    </p:spTree>
    <p:extLst>
      <p:ext uri="{BB962C8B-B14F-4D97-AF65-F5344CB8AC3E}">
        <p14:creationId xmlns:p14="http://schemas.microsoft.com/office/powerpoint/2010/main" xmlns="" val="61801378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895600"/>
            <a:ext cx="7391400" cy="3048000"/>
          </a:xfrm>
        </p:spPr>
        <p:txBody>
          <a:bodyPr>
            <a:normAutofit fontScale="92500" lnSpcReduction="10000"/>
          </a:bodyPr>
          <a:lstStyle/>
          <a:p>
            <a:pPr marL="457200" indent="-457200" algn="l">
              <a:buFont typeface="Arial" pitchFamily="34" charset="0"/>
              <a:buChar char="•"/>
            </a:pPr>
            <a:r>
              <a:rPr lang="en-US" sz="4000" dirty="0" err="1" smtClean="0">
                <a:solidFill>
                  <a:schemeClr val="tx1"/>
                </a:solidFill>
                <a:latin typeface="NikoshBAN" pitchFamily="2" charset="0"/>
                <a:cs typeface="NikoshBAN" pitchFamily="2" charset="0"/>
              </a:rPr>
              <a:t>ইন্টারনেট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a:t>
            </a:r>
            <a:r>
              <a:rPr lang="en-US" sz="4000" dirty="0" smtClean="0">
                <a:solidFill>
                  <a:schemeClr val="tx1"/>
                </a:solidFill>
                <a:latin typeface="NikoshBAN" pitchFamily="2" charset="0"/>
                <a:cs typeface="NikoshBAN" pitchFamily="2" charset="0"/>
              </a:rPr>
              <a:t>?</a:t>
            </a:r>
          </a:p>
          <a:p>
            <a:pPr marL="914400" lvl="1" indent="-457200" algn="l">
              <a:buFont typeface="Arial" pitchFamily="34" charset="0"/>
              <a:buChar char="•"/>
            </a:pPr>
            <a:r>
              <a:rPr lang="en-US" sz="3600" dirty="0" err="1" smtClean="0">
                <a:solidFill>
                  <a:schemeClr val="tx1"/>
                </a:solidFill>
                <a:latin typeface="NikoshBAN" pitchFamily="2" charset="0"/>
                <a:cs typeface="NikoshBAN" pitchFamily="2" charset="0"/>
              </a:rPr>
              <a:t>একমুখী</a:t>
            </a:r>
            <a:r>
              <a:rPr lang="en-US" sz="3600" dirty="0" smtClean="0">
                <a:solidFill>
                  <a:schemeClr val="tx1"/>
                </a:solidFill>
                <a:latin typeface="NikoshBAN" pitchFamily="2" charset="0"/>
                <a:cs typeface="NikoshBAN" pitchFamily="2" charset="0"/>
              </a:rPr>
              <a:t> ও </a:t>
            </a:r>
            <a:r>
              <a:rPr lang="en-US" sz="3600" dirty="0" err="1" smtClean="0">
                <a:solidFill>
                  <a:schemeClr val="tx1"/>
                </a:solidFill>
                <a:latin typeface="NikoshBAN" pitchFamily="2" charset="0"/>
                <a:cs typeface="NikoshBAN" pitchFamily="2" charset="0"/>
              </a:rPr>
              <a:t>দ্বিমুখী</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যোগাযোগ</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p>
          <a:p>
            <a:pPr marL="1371600" lvl="2" indent="-457200" algn="l">
              <a:buFont typeface="Arial" pitchFamily="34" charset="0"/>
              <a:buChar char="•"/>
            </a:pPr>
            <a:r>
              <a:rPr lang="en-US" sz="3600" dirty="0" err="1" smtClean="0">
                <a:solidFill>
                  <a:schemeClr val="tx1"/>
                </a:solidFill>
                <a:latin typeface="NikoshBAN" pitchFamily="2" charset="0"/>
                <a:cs typeface="NikoshBAN" pitchFamily="2" charset="0"/>
              </a:rPr>
              <a:t>মজুদ</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p>
          <a:p>
            <a:pPr marL="1828800" lvl="3" indent="-457200" algn="l">
              <a:buFont typeface="Arial" pitchFamily="34" charset="0"/>
              <a:buChar char="•"/>
            </a:pPr>
            <a:r>
              <a:rPr lang="en-US" sz="3600" dirty="0" smtClean="0">
                <a:solidFill>
                  <a:schemeClr val="tx1"/>
                </a:solidFill>
                <a:latin typeface="NikoshBAN" pitchFamily="2" charset="0"/>
                <a:cs typeface="NikoshBAN" pitchFamily="2" charset="0"/>
              </a:rPr>
              <a:t>ই-</a:t>
            </a:r>
            <a:r>
              <a:rPr lang="en-US" sz="3600" dirty="0" err="1" smtClean="0">
                <a:solidFill>
                  <a:schemeClr val="tx1"/>
                </a:solidFill>
                <a:latin typeface="NikoshBAN" pitchFamily="2" charset="0"/>
                <a:cs typeface="NikoshBAN" pitchFamily="2" charset="0"/>
              </a:rPr>
              <a:t>মেইল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a:t>
            </a:r>
          </a:p>
          <a:p>
            <a:pPr marL="1828800" lvl="3" indent="-457200">
              <a:buFont typeface="Arial" pitchFamily="34" charset="0"/>
              <a:buChar char="•"/>
            </a:pPr>
            <a:r>
              <a:rPr lang="as-IN" sz="3600" dirty="0">
                <a:solidFill>
                  <a:schemeClr val="tx1"/>
                </a:solidFill>
                <a:latin typeface="NikoshBAN" pitchFamily="2" charset="0"/>
                <a:cs typeface="NikoshBAN" pitchFamily="2" charset="0"/>
              </a:rPr>
              <a:t>ব্যবসায়ের ক্ষেত্রে </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দুইটি</a:t>
            </a:r>
            <a:r>
              <a:rPr lang="en-US" sz="3600" dirty="0" smtClean="0">
                <a:solidFill>
                  <a:schemeClr val="tx1"/>
                </a:solidFill>
                <a:latin typeface="NikoshBAN" pitchFamily="2" charset="0"/>
                <a:cs typeface="NikoshBAN" pitchFamily="2" charset="0"/>
              </a:rPr>
              <a:t> </a:t>
            </a:r>
            <a:r>
              <a:rPr lang="as-IN" sz="3600" dirty="0" smtClean="0">
                <a:solidFill>
                  <a:schemeClr val="tx1"/>
                </a:solidFill>
                <a:latin typeface="NikoshBAN" pitchFamily="2" charset="0"/>
                <a:cs typeface="NikoshBAN" pitchFamily="2" charset="0"/>
              </a:rPr>
              <a:t>উন্নত </a:t>
            </a:r>
            <a:r>
              <a:rPr lang="as-IN" sz="3600" dirty="0">
                <a:solidFill>
                  <a:schemeClr val="tx1"/>
                </a:solidFill>
                <a:latin typeface="NikoshBAN" pitchFamily="2" charset="0"/>
                <a:cs typeface="NikoshBAN" pitchFamily="2" charset="0"/>
              </a:rPr>
              <a:t>যোগাযোগ </a:t>
            </a:r>
            <a:r>
              <a:rPr lang="as-IN" sz="3600" dirty="0" smtClean="0">
                <a:solidFill>
                  <a:schemeClr val="tx1"/>
                </a:solidFill>
                <a:latin typeface="NikoshBAN" pitchFamily="2" charset="0"/>
                <a:cs typeface="NikoshBAN" pitchFamily="2" charset="0"/>
              </a:rPr>
              <a:t>প্রযুক্তি</a:t>
            </a:r>
            <a:r>
              <a:rPr lang="en-US" sz="3600" dirty="0" smtClean="0">
                <a:solidFill>
                  <a:schemeClr val="tx1"/>
                </a:solidFill>
                <a:latin typeface="NikoshBAN" pitchFamily="2" charset="0"/>
                <a:cs typeface="NikoshBAN" pitchFamily="2" charset="0"/>
              </a:rPr>
              <a:t>র </a:t>
            </a:r>
            <a:r>
              <a:rPr lang="en-US" sz="3600" dirty="0" err="1" smtClean="0">
                <a:solidFill>
                  <a:schemeClr val="tx1"/>
                </a:solidFill>
                <a:latin typeface="NikoshBAN" pitchFamily="2" charset="0"/>
                <a:cs typeface="NikoshBAN" pitchFamily="2" charset="0"/>
              </a:rPr>
              <a:t>নাম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বল</a:t>
            </a:r>
            <a:r>
              <a:rPr lang="en-US" sz="3600" dirty="0" smtClean="0">
                <a:solidFill>
                  <a:schemeClr val="tx1"/>
                </a:solidFill>
                <a:latin typeface="NikoshBAN" pitchFamily="2" charset="0"/>
                <a:cs typeface="NikoshBAN" pitchFamily="2" charset="0"/>
              </a:rPr>
              <a:t>।</a:t>
            </a:r>
            <a:r>
              <a:rPr lang="as-IN" sz="3600" dirty="0" smtClean="0">
                <a:solidFill>
                  <a:schemeClr val="tx1"/>
                </a:solidFill>
                <a:latin typeface="NikoshBAN" pitchFamily="2" charset="0"/>
                <a:cs typeface="NikoshBAN" pitchFamily="2" charset="0"/>
              </a:rPr>
              <a:t> </a:t>
            </a:r>
            <a:r>
              <a:rPr lang="en-US" sz="3600" dirty="0" smtClean="0">
                <a:solidFill>
                  <a:schemeClr val="tx1"/>
                </a:solidFill>
                <a:latin typeface="NikoshBAN" pitchFamily="2" charset="0"/>
                <a:cs typeface="NikoshBAN" pitchFamily="2" charset="0"/>
              </a:rPr>
              <a:t> </a:t>
            </a:r>
            <a:r>
              <a:rPr lang="as-IN" sz="3600" dirty="0" smtClean="0">
                <a:solidFill>
                  <a:schemeClr val="tx1"/>
                </a:solidFill>
                <a:latin typeface="NikoshBAN" pitchFamily="2" charset="0"/>
                <a:cs typeface="NikoshBAN" pitchFamily="2" charset="0"/>
              </a:rPr>
              <a:t> </a:t>
            </a:r>
            <a:r>
              <a:rPr lang="en-US" sz="3600" dirty="0" smtClean="0">
                <a:solidFill>
                  <a:schemeClr val="tx1"/>
                </a:solidFill>
                <a:latin typeface="NikoshBAN" pitchFamily="2" charset="0"/>
                <a:cs typeface="NikoshBAN" pitchFamily="2" charset="0"/>
              </a:rPr>
              <a:t>  </a:t>
            </a:r>
          </a:p>
          <a:p>
            <a:pPr marL="457200" indent="-457200">
              <a:buFont typeface="Arial" pitchFamily="34" charset="0"/>
              <a:buChar char="•"/>
            </a:pPr>
            <a:endParaRPr lang="en-US" sz="4000" dirty="0">
              <a:solidFill>
                <a:schemeClr val="tx1"/>
              </a:solidFill>
              <a:latin typeface="NikoshBAN" pitchFamily="2" charset="0"/>
              <a:cs typeface="NikoshBAN" pitchFamily="2" charset="0"/>
            </a:endParaRPr>
          </a:p>
        </p:txBody>
      </p:sp>
      <p:sp>
        <p:nvSpPr>
          <p:cNvPr id="5" name="Rounded Rectangle 4"/>
          <p:cNvSpPr/>
          <p:nvPr/>
        </p:nvSpPr>
        <p:spPr>
          <a:xfrm>
            <a:off x="2286000" y="990600"/>
            <a:ext cx="3505200" cy="1295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0" dirty="0" smtClean="0">
              <a:latin typeface="NikoshBAN" pitchFamily="2" charset="0"/>
              <a:cs typeface="NikoshBAN" pitchFamily="2" charset="0"/>
            </a:endParaRPr>
          </a:p>
          <a:p>
            <a:pPr algn="ctr"/>
            <a:r>
              <a:rPr lang="en-US" sz="6000" dirty="0" err="1" smtClean="0">
                <a:latin typeface="NikoshBAN" pitchFamily="2" charset="0"/>
                <a:cs typeface="NikoshBAN" pitchFamily="2" charset="0"/>
              </a:rPr>
              <a:t>মূল্যায়ন</a:t>
            </a:r>
            <a:endParaRPr lang="en-US" sz="6000" dirty="0">
              <a:latin typeface="NikoshBAN" pitchFamily="2" charset="0"/>
              <a:cs typeface="NikoshBAN" pitchFamily="2" charset="0"/>
            </a:endParaRPr>
          </a:p>
          <a:p>
            <a:pPr algn="ctr"/>
            <a:endParaRPr lang="en-US" sz="6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9100" y="6023800"/>
            <a:ext cx="1104900" cy="834200"/>
          </a:xfrm>
          <a:prstGeom prst="rect">
            <a:avLst/>
          </a:prstGeom>
        </p:spPr>
      </p:pic>
    </p:spTree>
    <p:extLst>
      <p:ext uri="{BB962C8B-B14F-4D97-AF65-F5344CB8AC3E}">
        <p14:creationId xmlns:p14="http://schemas.microsoft.com/office/powerpoint/2010/main" xmlns="" val="355373393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43400" y="2590800"/>
            <a:ext cx="4648200" cy="3886200"/>
          </a:xfrm>
        </p:spPr>
        <p:txBody>
          <a:bodyPr>
            <a:noAutofit/>
          </a:bodyPr>
          <a:lstStyle/>
          <a:p>
            <a:pPr algn="just"/>
            <a:r>
              <a:rPr lang="as-IN" sz="3200" dirty="0" smtClean="0">
                <a:solidFill>
                  <a:srgbClr val="FF0000"/>
                </a:solidFill>
                <a:latin typeface="NikoshBAN" pitchFamily="2" charset="0"/>
                <a:cs typeface="NikoshBAN" pitchFamily="2" charset="0"/>
              </a:rPr>
              <a:t>তথ্য </a:t>
            </a:r>
            <a:r>
              <a:rPr lang="as-IN" sz="3200" dirty="0">
                <a:solidFill>
                  <a:srgbClr val="FF0000"/>
                </a:solidFill>
                <a:latin typeface="NikoshBAN" pitchFamily="2" charset="0"/>
                <a:cs typeface="NikoshBAN" pitchFamily="2" charset="0"/>
              </a:rPr>
              <a:t>ও যোগাযোগ </a:t>
            </a:r>
            <a:r>
              <a:rPr lang="en-US" sz="3200" dirty="0" smtClean="0">
                <a:solidFill>
                  <a:srgbClr val="FF0000"/>
                </a:solidFill>
                <a:latin typeface="NikoshBAN" pitchFamily="2" charset="0"/>
                <a:cs typeface="NikoshBAN" pitchFamily="2" charset="0"/>
              </a:rPr>
              <a:t> </a:t>
            </a:r>
            <a:r>
              <a:rPr lang="as-IN" sz="3200" dirty="0" smtClean="0">
                <a:solidFill>
                  <a:srgbClr val="FF0000"/>
                </a:solidFill>
                <a:latin typeface="NikoshBAN" pitchFamily="2" charset="0"/>
                <a:cs typeface="NikoshBAN" pitchFamily="2" charset="0"/>
              </a:rPr>
              <a:t>প্রযুক্তি ব্যবসায়ে</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ভবিষ্যতে</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আর</a:t>
            </a:r>
            <a:r>
              <a:rPr lang="en-US" sz="3200" dirty="0">
                <a:solidFill>
                  <a:srgbClr val="FF0000"/>
                </a:solidFill>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কোন</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কোন</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ক্ষেত্রে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পরিবর্তন</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আনবে</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বলে</a:t>
            </a:r>
            <a:r>
              <a:rPr lang="en-US" sz="3200" dirty="0" smtClean="0">
                <a:solidFill>
                  <a:srgbClr val="FF0000"/>
                </a:solidFill>
                <a:latin typeface="NikoshBAN" pitchFamily="2" charset="0"/>
                <a:cs typeface="NikoshBAN" pitchFamily="2" charset="0"/>
              </a:rPr>
              <a:t> </a:t>
            </a:r>
          </a:p>
          <a:p>
            <a:pPr algn="just"/>
            <a:r>
              <a:rPr lang="en-US" sz="3200" dirty="0" err="1" smtClean="0">
                <a:solidFill>
                  <a:srgbClr val="FF0000"/>
                </a:solidFill>
                <a:latin typeface="NikoshBAN" pitchFamily="2" charset="0"/>
                <a:cs typeface="NikoshBAN" pitchFamily="2" charset="0"/>
              </a:rPr>
              <a:t>তোমার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মনে</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হয়</a:t>
            </a:r>
            <a:r>
              <a:rPr lang="en-US" sz="3200" dirty="0" smtClean="0">
                <a:solidFill>
                  <a:srgbClr val="FF0000"/>
                </a:solidFill>
                <a:latin typeface="NikoshBAN" pitchFamily="2" charset="0"/>
                <a:cs typeface="NikoshBAN" pitchFamily="2" charset="0"/>
              </a:rPr>
              <a:t> ? </a:t>
            </a:r>
            <a:r>
              <a:rPr lang="en-US" sz="3200" dirty="0" err="1" smtClean="0">
                <a:solidFill>
                  <a:srgbClr val="FF0000"/>
                </a:solidFill>
                <a:latin typeface="NikoshBAN" pitchFamily="2" charset="0"/>
                <a:cs typeface="NikoshBAN" pitchFamily="2" charset="0"/>
              </a:rPr>
              <a:t>একটি</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তালিকা</a:t>
            </a:r>
            <a:r>
              <a:rPr lang="en-US" sz="3200" dirty="0" smtClean="0">
                <a:solidFill>
                  <a:srgbClr val="FF0000"/>
                </a:solidFill>
                <a:latin typeface="NikoshBAN" pitchFamily="2" charset="0"/>
                <a:cs typeface="NikoshBAN" pitchFamily="2" charset="0"/>
              </a:rPr>
              <a:t> </a:t>
            </a:r>
            <a:r>
              <a:rPr lang="as-IN" sz="3200" dirty="0" smtClean="0">
                <a:solidFill>
                  <a:srgbClr val="FF0000"/>
                </a:solidFill>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তৈরি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করে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আনবে</a:t>
            </a:r>
            <a:r>
              <a:rPr lang="en-US" sz="3200" dirty="0" smtClean="0">
                <a:solidFill>
                  <a:srgbClr val="FF0000"/>
                </a:solidFill>
                <a:latin typeface="NikoshBAN" pitchFamily="2" charset="0"/>
                <a:cs typeface="NikoshBAN" pitchFamily="2" charset="0"/>
              </a:rPr>
              <a:t>।</a:t>
            </a:r>
            <a:endParaRPr lang="as-IN" sz="3200" dirty="0">
              <a:solidFill>
                <a:srgbClr val="FF0000"/>
              </a:solidFill>
              <a:latin typeface="NikoshBAN" pitchFamily="2" charset="0"/>
              <a:cs typeface="NikoshBAN" pitchFamily="2" charset="0"/>
            </a:endParaRPr>
          </a:p>
          <a:p>
            <a:r>
              <a:rPr lang="en-US"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
        <p:nvSpPr>
          <p:cNvPr id="2" name="Title 1"/>
          <p:cNvSpPr>
            <a:spLocks noGrp="1"/>
          </p:cNvSpPr>
          <p:nvPr>
            <p:ph type="ctrTitle"/>
          </p:nvPr>
        </p:nvSpPr>
        <p:spPr>
          <a:xfrm>
            <a:off x="2895600" y="457200"/>
            <a:ext cx="2971800" cy="84137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err="1" smtClean="0">
                <a:latin typeface="NikoshBAN" pitchFamily="2" charset="0"/>
                <a:cs typeface="NikoshBAN" pitchFamily="2" charset="0"/>
              </a:rPr>
              <a:t>বাড়ির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কাজ</a:t>
            </a:r>
            <a:endParaRPr lang="en-US" dirty="0">
              <a:latin typeface="NikoshBAN" pitchFamily="2" charset="0"/>
              <a:cs typeface="NikoshBAN" pitchFamily="2" charset="0"/>
            </a:endParaRPr>
          </a:p>
        </p:txBody>
      </p:sp>
      <p:pic>
        <p:nvPicPr>
          <p:cNvPr id="4" name="Picture 6" descr="C:\Users\Doel-1612i3\Desktop\023d349881295607a7aedece40d46b4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228600" y="1828800"/>
            <a:ext cx="3810000" cy="5019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83700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a:spLocks noChangeArrowheads="1"/>
          </p:cNvSpPr>
          <p:nvPr/>
        </p:nvSpPr>
        <p:spPr bwMode="auto">
          <a:xfrm>
            <a:off x="685800" y="304800"/>
            <a:ext cx="7010400" cy="1066800"/>
          </a:xfrm>
          <a:prstGeom prst="horizontalScroll">
            <a:avLst>
              <a:gd name="adj" fmla="val 1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r>
              <a:rPr lang="bn-BD" sz="6000" dirty="0">
                <a:latin typeface="NikoshBAN" pitchFamily="2" charset="0"/>
                <a:cs typeface="NikoshBAN" pitchFamily="2" charset="0"/>
              </a:rPr>
              <a:t>পরিচিতি</a:t>
            </a:r>
            <a:endParaRPr lang="en-US" sz="6000" dirty="0">
              <a:latin typeface="NikoshBAN" pitchFamily="2" charset="0"/>
              <a:cs typeface="NikoshBAN" pitchFamily="2" charset="0"/>
            </a:endParaRPr>
          </a:p>
        </p:txBody>
      </p:sp>
      <p:sp>
        <p:nvSpPr>
          <p:cNvPr id="6" name="Cloud Callout 5"/>
          <p:cNvSpPr>
            <a:spLocks noChangeArrowheads="1"/>
          </p:cNvSpPr>
          <p:nvPr/>
        </p:nvSpPr>
        <p:spPr bwMode="auto">
          <a:xfrm>
            <a:off x="3429000" y="2057400"/>
            <a:ext cx="5715000" cy="3276600"/>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r>
              <a:rPr lang="en-US" sz="2800" dirty="0" err="1" smtClean="0">
                <a:latin typeface="NikoshBAN" pitchFamily="2" charset="0"/>
                <a:cs typeface="NikoshBAN" pitchFamily="2" charset="0"/>
              </a:rPr>
              <a:t>বিষয়ঃ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তথ্য</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যোগাযোগ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প্রযুক্তি</a:t>
            </a:r>
            <a:endParaRPr lang="en-US" sz="2800" dirty="0" smtClean="0">
              <a:latin typeface="NikoshBAN" pitchFamily="2" charset="0"/>
              <a:cs typeface="NikoshBAN" pitchFamily="2" charset="0"/>
            </a:endParaRPr>
          </a:p>
          <a:p>
            <a:pPr algn="ctr" eaLnBrk="0" hangingPunct="0"/>
            <a:r>
              <a:rPr lang="en-US" sz="2800" dirty="0" err="1" smtClean="0">
                <a:latin typeface="NikoshBAN" pitchFamily="2" charset="0"/>
                <a:cs typeface="NikoshBAN" pitchFamily="2" charset="0"/>
              </a:rPr>
              <a:t>অষ্টম</a:t>
            </a:r>
            <a:r>
              <a:rPr lang="bn-BD" sz="2800" dirty="0" smtClean="0">
                <a:latin typeface="NikoshBAN" pitchFamily="2" charset="0"/>
                <a:cs typeface="NikoshBAN" pitchFamily="2" charset="0"/>
              </a:rPr>
              <a:t> শ্রেনী</a:t>
            </a:r>
            <a:r>
              <a:rPr lang="en-US" sz="2800" dirty="0" smtClean="0">
                <a:latin typeface="NikoshBAN" pitchFamily="2" charset="0"/>
                <a:cs typeface="NikoshBAN" pitchFamily="2" charset="0"/>
              </a:rPr>
              <a:t/>
            </a:r>
            <a:br>
              <a:rPr lang="en-US" sz="2800" dirty="0" smtClean="0">
                <a:latin typeface="NikoshBAN" pitchFamily="2" charset="0"/>
                <a:cs typeface="NikoshBAN" pitchFamily="2" charset="0"/>
              </a:rPr>
            </a:br>
            <a:r>
              <a:rPr lang="en-US" sz="2800" dirty="0" err="1" smtClean="0">
                <a:latin typeface="NikoshBAN" pitchFamily="2" charset="0"/>
                <a:cs typeface="NikoshBAN" pitchFamily="2" charset="0"/>
              </a:rPr>
              <a:t>অধ্যায়ঃ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প্রথম</a:t>
            </a:r>
            <a:r>
              <a:rPr lang="en-US" sz="2800" dirty="0" smtClean="0">
                <a:latin typeface="NikoshBAN" pitchFamily="2" charset="0"/>
                <a:cs typeface="NikoshBAN" pitchFamily="2" charset="0"/>
              </a:rPr>
              <a:t> </a:t>
            </a:r>
            <a:r>
              <a:rPr lang="en-US" sz="2800" dirty="0">
                <a:latin typeface="NikoshBAN" pitchFamily="2" charset="0"/>
                <a:cs typeface="NikoshBAN" pitchFamily="2" charset="0"/>
              </a:rPr>
              <a:t/>
            </a:r>
            <a:br>
              <a:rPr lang="en-US" sz="2800" dirty="0">
                <a:latin typeface="NikoshBAN" pitchFamily="2" charset="0"/>
                <a:cs typeface="NikoshBAN" pitchFamily="2" charset="0"/>
              </a:rPr>
            </a:br>
            <a:r>
              <a:rPr lang="en-US" sz="2800" dirty="0">
                <a:latin typeface="NikoshBAN" pitchFamily="2" charset="0"/>
                <a:cs typeface="NikoshBAN" pitchFamily="2" charset="0"/>
              </a:rPr>
              <a:t/>
            </a:r>
            <a:br>
              <a:rPr lang="en-US" sz="2800" dirty="0">
                <a:latin typeface="NikoshBAN" pitchFamily="2" charset="0"/>
                <a:cs typeface="NikoshBAN" pitchFamily="2" charset="0"/>
              </a:rPr>
            </a:br>
            <a:endParaRPr lang="en-US" sz="2800" dirty="0">
              <a:latin typeface="NikoshBAN" pitchFamily="2" charset="0"/>
              <a:cs typeface="NikoshBAN" pitchFamily="2" charset="0"/>
            </a:endParaRPr>
          </a:p>
        </p:txBody>
      </p:sp>
      <p:sp>
        <p:nvSpPr>
          <p:cNvPr id="7" name="TextBox 6"/>
          <p:cNvSpPr txBox="1">
            <a:spLocks noChangeArrowheads="1"/>
          </p:cNvSpPr>
          <p:nvPr/>
        </p:nvSpPr>
        <p:spPr bwMode="auto">
          <a:xfrm>
            <a:off x="0" y="4495800"/>
            <a:ext cx="403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en-US" dirty="0" err="1" smtClean="0">
                <a:solidFill>
                  <a:srgbClr val="FF0000"/>
                </a:solidFill>
                <a:latin typeface="SutonnyMJ" pitchFamily="2" charset="0"/>
              </a:rPr>
              <a:t>মো</a:t>
            </a:r>
            <a:r>
              <a:rPr lang="en-US" dirty="0" smtClean="0">
                <a:solidFill>
                  <a:srgbClr val="FF0000"/>
                </a:solidFill>
                <a:latin typeface="SutonnyMJ" pitchFamily="2" charset="0"/>
              </a:rPr>
              <a:t>: </a:t>
            </a:r>
            <a:r>
              <a:rPr lang="en-US" dirty="0" err="1" smtClean="0">
                <a:solidFill>
                  <a:srgbClr val="FF0000"/>
                </a:solidFill>
                <a:latin typeface="SutonnyMJ" pitchFamily="2" charset="0"/>
              </a:rPr>
              <a:t>নুরে</a:t>
            </a:r>
            <a:r>
              <a:rPr lang="en-US" dirty="0" smtClean="0">
                <a:solidFill>
                  <a:srgbClr val="FF0000"/>
                </a:solidFill>
                <a:latin typeface="SutonnyMJ" pitchFamily="2" charset="0"/>
              </a:rPr>
              <a:t> </a:t>
            </a:r>
            <a:r>
              <a:rPr lang="en-US" dirty="0" err="1" smtClean="0">
                <a:solidFill>
                  <a:srgbClr val="FF0000"/>
                </a:solidFill>
                <a:latin typeface="SutonnyMJ" pitchFamily="2" charset="0"/>
              </a:rPr>
              <a:t>আলম</a:t>
            </a:r>
            <a:endParaRPr lang="bn-BD" dirty="0">
              <a:solidFill>
                <a:srgbClr val="FF0000"/>
              </a:solidFill>
              <a:latin typeface="SutonnyMJ" pitchFamily="2" charset="0"/>
            </a:endParaRPr>
          </a:p>
          <a:p>
            <a:pPr algn="ctr"/>
            <a:r>
              <a:rPr lang="en-US" dirty="0" err="1" smtClean="0">
                <a:solidFill>
                  <a:srgbClr val="FF0000"/>
                </a:solidFill>
                <a:latin typeface="SutonnyMJ" pitchFamily="2" charset="0"/>
              </a:rPr>
              <a:t>সহকারি</a:t>
            </a:r>
            <a:r>
              <a:rPr lang="en-US" dirty="0" smtClean="0">
                <a:solidFill>
                  <a:srgbClr val="FF0000"/>
                </a:solidFill>
                <a:latin typeface="SutonnyMJ" pitchFamily="2" charset="0"/>
              </a:rPr>
              <a:t> </a:t>
            </a:r>
            <a:r>
              <a:rPr lang="bn-BD" dirty="0" smtClean="0">
                <a:solidFill>
                  <a:srgbClr val="FF0000"/>
                </a:solidFill>
                <a:latin typeface="SutonnyMJ" pitchFamily="2" charset="0"/>
              </a:rPr>
              <a:t> </a:t>
            </a:r>
            <a:r>
              <a:rPr lang="bn-BD" dirty="0">
                <a:solidFill>
                  <a:srgbClr val="FF0000"/>
                </a:solidFill>
                <a:latin typeface="SutonnyMJ" pitchFamily="2" charset="0"/>
              </a:rPr>
              <a:t>শিক্ষক</a:t>
            </a:r>
          </a:p>
          <a:p>
            <a:pPr algn="ctr"/>
            <a:r>
              <a:rPr lang="en-US" dirty="0" err="1" smtClean="0">
                <a:solidFill>
                  <a:srgbClr val="FF0000"/>
                </a:solidFill>
                <a:latin typeface="SutonnyMJ" pitchFamily="2" charset="0"/>
              </a:rPr>
              <a:t>পাতারহাট</a:t>
            </a:r>
            <a:r>
              <a:rPr lang="en-US" dirty="0" smtClean="0">
                <a:solidFill>
                  <a:srgbClr val="FF0000"/>
                </a:solidFill>
                <a:latin typeface="SutonnyMJ" pitchFamily="2" charset="0"/>
              </a:rPr>
              <a:t> </a:t>
            </a:r>
            <a:r>
              <a:rPr lang="en-US" dirty="0" err="1" smtClean="0">
                <a:solidFill>
                  <a:srgbClr val="FF0000"/>
                </a:solidFill>
                <a:latin typeface="SutonnyMJ" pitchFamily="2" charset="0"/>
              </a:rPr>
              <a:t>মুসলিম</a:t>
            </a:r>
            <a:r>
              <a:rPr lang="en-US" dirty="0" smtClean="0">
                <a:solidFill>
                  <a:srgbClr val="FF0000"/>
                </a:solidFill>
                <a:latin typeface="SutonnyMJ" pitchFamily="2" charset="0"/>
              </a:rPr>
              <a:t> </a:t>
            </a:r>
            <a:r>
              <a:rPr lang="en-US" dirty="0" err="1" smtClean="0">
                <a:solidFill>
                  <a:srgbClr val="FF0000"/>
                </a:solidFill>
                <a:latin typeface="SutonnyMJ" pitchFamily="2" charset="0"/>
              </a:rPr>
              <a:t>মডেল</a:t>
            </a:r>
            <a:r>
              <a:rPr lang="en-US" dirty="0" smtClean="0">
                <a:solidFill>
                  <a:srgbClr val="FF0000"/>
                </a:solidFill>
                <a:latin typeface="SutonnyMJ" pitchFamily="2" charset="0"/>
              </a:rPr>
              <a:t> </a:t>
            </a:r>
            <a:r>
              <a:rPr lang="bn-BD" dirty="0" smtClean="0">
                <a:solidFill>
                  <a:srgbClr val="FF0000"/>
                </a:solidFill>
                <a:latin typeface="SutonnyMJ" pitchFamily="2" charset="0"/>
              </a:rPr>
              <a:t>উচ্চ </a:t>
            </a:r>
            <a:r>
              <a:rPr lang="bn-BD" dirty="0">
                <a:solidFill>
                  <a:srgbClr val="FF0000"/>
                </a:solidFill>
                <a:latin typeface="SutonnyMJ" pitchFamily="2" charset="0"/>
              </a:rPr>
              <a:t>বিদ্যালয়</a:t>
            </a:r>
          </a:p>
          <a:p>
            <a:pPr algn="ctr"/>
            <a:r>
              <a:rPr lang="en-US" dirty="0" err="1" smtClean="0">
                <a:solidFill>
                  <a:srgbClr val="FF0000"/>
                </a:solidFill>
                <a:latin typeface="SutonnyMJ" pitchFamily="2" charset="0"/>
              </a:rPr>
              <a:t>মেহেন্দিগঞ্জ,বরিশাল</a:t>
            </a:r>
            <a:r>
              <a:rPr lang="bn-BD" dirty="0" smtClean="0">
                <a:solidFill>
                  <a:srgbClr val="FF0000"/>
                </a:solidFill>
                <a:latin typeface="SutonnyMJ" pitchFamily="2" charset="0"/>
              </a:rPr>
              <a:t>।</a:t>
            </a:r>
            <a:endParaRPr lang="en-US" dirty="0">
              <a:solidFill>
                <a:srgbClr val="FF0000"/>
              </a:solidFill>
              <a:latin typeface="SutonnyMJ" pitchFamily="2" charset="0"/>
            </a:endParaRPr>
          </a:p>
        </p:txBody>
      </p:sp>
      <p:pic>
        <p:nvPicPr>
          <p:cNvPr id="1028" name="Picture 4" descr="C:\Users\ITLINK\Downloads\14045943_1048592068556309_2111183128667046791_n.jpg"/>
          <p:cNvPicPr>
            <a:picLocks noChangeAspect="1" noChangeArrowheads="1"/>
          </p:cNvPicPr>
          <p:nvPr/>
        </p:nvPicPr>
        <p:blipFill>
          <a:blip r:embed="rId2"/>
          <a:srcRect/>
          <a:stretch>
            <a:fillRect/>
          </a:stretch>
        </p:blipFill>
        <p:spPr bwMode="auto">
          <a:xfrm>
            <a:off x="914400" y="1371600"/>
            <a:ext cx="2438400" cy="2970213"/>
          </a:xfrm>
          <a:prstGeom prst="rect">
            <a:avLst/>
          </a:prstGeom>
          <a:noFill/>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37071" y="6019800"/>
            <a:ext cx="906928" cy="838200"/>
          </a:xfrm>
          <a:prstGeom prst="rect">
            <a:avLst/>
          </a:prstGeom>
        </p:spPr>
      </p:pic>
    </p:spTree>
    <p:extLst>
      <p:ext uri="{BB962C8B-B14F-4D97-AF65-F5344CB8AC3E}">
        <p14:creationId xmlns:p14="http://schemas.microsoft.com/office/powerpoint/2010/main" xmlns="" val="178851704"/>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heel(1)">
                                      <p:cBhvr>
                                        <p:cTn id="24" dur="2000"/>
                                        <p:tgtEl>
                                          <p:spTgt spid="7">
                                            <p:txEl>
                                              <p:pRg st="0" end="0"/>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heel(1)">
                                      <p:cBhvr>
                                        <p:cTn id="27" dur="2000"/>
                                        <p:tgtEl>
                                          <p:spTgt spid="7">
                                            <p:txEl>
                                              <p:pRg st="1" end="1"/>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heel(1)">
                                      <p:cBhvr>
                                        <p:cTn id="30" dur="2000"/>
                                        <p:tgtEl>
                                          <p:spTgt spid="7">
                                            <p:txEl>
                                              <p:pRg st="2" end="2"/>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heel(1)">
                                      <p:cBhvr>
                                        <p:cTn id="33" dur="2000"/>
                                        <p:tgtEl>
                                          <p:spTgt spid="7">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6" dur="500"/>
                                        <p:tgtEl>
                                          <p:spTgt spid="6">
                                            <p:txEl>
                                              <p:pRg st="1" end="1"/>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5" name="Picture 4" descr="thankyou.jpg"/>
          <p:cNvPicPr>
            <a:picLocks noChangeAspect="1"/>
          </p:cNvPicPr>
          <p:nvPr/>
        </p:nvPicPr>
        <p:blipFill>
          <a:blip r:embed="rId3"/>
          <a:stretch>
            <a:fillRect/>
          </a:stretch>
        </p:blipFill>
        <p:spPr>
          <a:xfrm>
            <a:off x="0" y="1963615"/>
            <a:ext cx="9144000" cy="293076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27407" y="6165972"/>
            <a:ext cx="916593" cy="692028"/>
          </a:xfrm>
          <a:prstGeom prst="rect">
            <a:avLst/>
          </a:prstGeom>
        </p:spPr>
      </p:pic>
    </p:spTree>
    <p:extLst>
      <p:ext uri="{BB962C8B-B14F-4D97-AF65-F5344CB8AC3E}">
        <p14:creationId xmlns:p14="http://schemas.microsoft.com/office/powerpoint/2010/main" xmlns="" val="400199335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895600"/>
            <a:ext cx="4419600" cy="523220"/>
          </a:xfrm>
          <a:prstGeom prst="rect">
            <a:avLst/>
          </a:prstGeom>
          <a:solidFill>
            <a:schemeClr val="tx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dirty="0" err="1" smtClean="0">
                <a:solidFill>
                  <a:schemeClr val="bg1"/>
                </a:solidFill>
                <a:latin typeface="NikoshBAN" pitchFamily="2" charset="0"/>
                <a:cs typeface="NikoshBAN" pitchFamily="2" charset="0"/>
              </a:rPr>
              <a:t>ক্যালকুলেটর</a:t>
            </a:r>
            <a:r>
              <a:rPr lang="en-US" sz="2800" dirty="0" smtClean="0">
                <a:solidFill>
                  <a:schemeClr val="bg1"/>
                </a:solidFill>
                <a:latin typeface="NikoshBAN" pitchFamily="2" charset="0"/>
                <a:cs typeface="NikoshBAN" pitchFamily="2" charset="0"/>
              </a:rPr>
              <a:t> </a:t>
            </a:r>
            <a:endParaRPr lang="en-US" sz="2800" dirty="0">
              <a:solidFill>
                <a:schemeClr val="bg1"/>
              </a:solidFill>
              <a:latin typeface="NikoshBAN" pitchFamily="2" charset="0"/>
              <a:cs typeface="NikoshBAN" pitchFamily="2" charset="0"/>
            </a:endParaRPr>
          </a:p>
        </p:txBody>
      </p:sp>
      <p:sp>
        <p:nvSpPr>
          <p:cNvPr id="11" name="TextBox 10"/>
          <p:cNvSpPr txBox="1"/>
          <p:nvPr/>
        </p:nvSpPr>
        <p:spPr>
          <a:xfrm>
            <a:off x="4589173" y="6182380"/>
            <a:ext cx="4554827" cy="523220"/>
          </a:xfrm>
          <a:prstGeom prst="rect">
            <a:avLst/>
          </a:prstGeom>
          <a:solidFill>
            <a:schemeClr val="tx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err="1" smtClean="0">
                <a:solidFill>
                  <a:schemeClr val="bg1"/>
                </a:solidFill>
                <a:latin typeface="NikoshBAN" pitchFamily="2" charset="0"/>
                <a:cs typeface="NikoshBAN" pitchFamily="2" charset="0"/>
              </a:rPr>
              <a:t>ল্যাপটপ</a:t>
            </a:r>
            <a:r>
              <a:rPr lang="en-US" sz="2800" dirty="0" smtClean="0">
                <a:solidFill>
                  <a:schemeClr val="bg1"/>
                </a:solidFill>
                <a:latin typeface="NikoshBAN" pitchFamily="2" charset="0"/>
                <a:cs typeface="NikoshBAN" pitchFamily="2" charset="0"/>
              </a:rPr>
              <a:t> </a:t>
            </a:r>
            <a:endParaRPr lang="en-US" sz="2800" dirty="0">
              <a:solidFill>
                <a:schemeClr val="bg1"/>
              </a:solidFill>
              <a:latin typeface="NikoshBAN" pitchFamily="2" charset="0"/>
              <a:cs typeface="NikoshBAN" pitchFamily="2" charset="0"/>
            </a:endParaRPr>
          </a:p>
        </p:txBody>
      </p:sp>
      <p:sp>
        <p:nvSpPr>
          <p:cNvPr id="5" name="TextBox 4"/>
          <p:cNvSpPr txBox="1"/>
          <p:nvPr/>
        </p:nvSpPr>
        <p:spPr>
          <a:xfrm>
            <a:off x="4589173" y="2895600"/>
            <a:ext cx="4554827" cy="461665"/>
          </a:xfrm>
          <a:prstGeom prst="rect">
            <a:avLst/>
          </a:prstGeom>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b="1" dirty="0" err="1" smtClean="0">
                <a:solidFill>
                  <a:schemeClr val="bg1"/>
                </a:solidFill>
                <a:latin typeface="NikoshBAN" pitchFamily="2" charset="0"/>
                <a:cs typeface="NikoshBAN" pitchFamily="2" charset="0"/>
              </a:rPr>
              <a:t>চিকিৎসা</a:t>
            </a:r>
            <a:endParaRPr lang="en-US" sz="2400" b="1" dirty="0">
              <a:solidFill>
                <a:schemeClr val="bg1"/>
              </a:solidFill>
              <a:latin typeface="NikoshBAN" pitchFamily="2" charset="0"/>
              <a:cs typeface="NikoshBAN" pitchFamily="2" charset="0"/>
            </a:endParaRPr>
          </a:p>
        </p:txBody>
      </p:sp>
      <p:pic>
        <p:nvPicPr>
          <p:cNvPr id="12" name="Picture 11" descr="eurostar_high-speed_train_at_platform_in_london_great_britain.jpg"/>
          <p:cNvPicPr>
            <a:picLocks noChangeAspect="1"/>
          </p:cNvPicPr>
          <p:nvPr/>
        </p:nvPicPr>
        <p:blipFill>
          <a:blip r:embed="rId2"/>
          <a:stretch>
            <a:fillRect/>
          </a:stretch>
        </p:blipFill>
        <p:spPr>
          <a:xfrm>
            <a:off x="-2" y="3505200"/>
            <a:ext cx="4419602" cy="2667000"/>
          </a:xfrm>
          <a:prstGeom prst="rect">
            <a:avLst/>
          </a:prstGeom>
        </p:spPr>
      </p:pic>
      <p:sp>
        <p:nvSpPr>
          <p:cNvPr id="13" name="TextBox 12"/>
          <p:cNvSpPr txBox="1"/>
          <p:nvPr/>
        </p:nvSpPr>
        <p:spPr>
          <a:xfrm>
            <a:off x="0" y="6172200"/>
            <a:ext cx="4419600" cy="523220"/>
          </a:xfrm>
          <a:prstGeom prst="rect">
            <a:avLst/>
          </a:prstGeom>
          <a:solidFill>
            <a:schemeClr val="tx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dirty="0" err="1" smtClean="0">
                <a:solidFill>
                  <a:schemeClr val="bg1"/>
                </a:solidFill>
                <a:latin typeface="NikoshBAN" pitchFamily="2" charset="0"/>
                <a:cs typeface="NikoshBAN" pitchFamily="2" charset="0"/>
              </a:rPr>
              <a:t>রেলওয়ে</a:t>
            </a:r>
            <a:r>
              <a:rPr lang="en-US" sz="2800" dirty="0" smtClean="0">
                <a:solidFill>
                  <a:schemeClr val="bg1"/>
                </a:solidFill>
                <a:latin typeface="NikoshBAN" pitchFamily="2" charset="0"/>
                <a:cs typeface="NikoshBAN" pitchFamily="2" charset="0"/>
              </a:rPr>
              <a:t> </a:t>
            </a:r>
            <a:endParaRPr lang="en-US" sz="2800" dirty="0">
              <a:solidFill>
                <a:schemeClr val="bg1"/>
              </a:solidFill>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 y="0"/>
            <a:ext cx="4419602" cy="2895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9172" y="0"/>
            <a:ext cx="4554828" cy="2895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589173" y="3357265"/>
            <a:ext cx="4554827" cy="2825115"/>
          </a:xfrm>
          <a:prstGeom prst="rect">
            <a:avLst/>
          </a:prstGeom>
        </p:spPr>
      </p:pic>
    </p:spTree>
    <p:extLst>
      <p:ext uri="{BB962C8B-B14F-4D97-AF65-F5344CB8AC3E}">
        <p14:creationId xmlns:p14="http://schemas.microsoft.com/office/powerpoint/2010/main" xmlns="" val="25172101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1000"/>
                                        <p:tgtEl>
                                          <p:spTgt spid="5">
                                            <p:txEl>
                                              <p:pRg st="0" end="0"/>
                                            </p:txEl>
                                          </p:spTgt>
                                        </p:tgtEl>
                                      </p:cBhvr>
                                    </p:animEffect>
                                    <p:anim calcmode="lin" valueType="num">
                                      <p:cBhvr>
                                        <p:cTn id="3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fade">
                                      <p:cBhvr>
                                        <p:cTn id="45" dur="1000"/>
                                        <p:tgtEl>
                                          <p:spTgt spid="13">
                                            <p:txEl>
                                              <p:pRg st="0" end="0"/>
                                            </p:txEl>
                                          </p:spTgt>
                                        </p:tgtEl>
                                      </p:cBhvr>
                                    </p:animEffect>
                                    <p:anim calcmode="lin" valueType="num">
                                      <p:cBhvr>
                                        <p:cTn id="4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fade">
                                      <p:cBhvr>
                                        <p:cTn id="52" dur="1000"/>
                                        <p:tgtEl>
                                          <p:spTgt spid="11">
                                            <p:txEl>
                                              <p:pRg st="0" end="0"/>
                                            </p:txEl>
                                          </p:spTgt>
                                        </p:tgtEl>
                                      </p:cBhvr>
                                    </p:animEffect>
                                    <p:anim calcmode="lin" valueType="num">
                                      <p:cBhvr>
                                        <p:cTn id="5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5"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342900" y="2743200"/>
            <a:ext cx="8458200" cy="3505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5400" dirty="0">
                <a:latin typeface="NikoshBAN" panose="02000000000000000000" pitchFamily="2" charset="0"/>
                <a:cs typeface="NikoshBAN" panose="02000000000000000000" pitchFamily="2" charset="0"/>
              </a:rPr>
              <a:t>ব্যবসায়ে  তথ্য ও যোগাযোগ প্রযুক্তির  গুরু</a:t>
            </a:r>
            <a:r>
              <a:rPr lang="bn-BD" sz="5400" dirty="0">
                <a:latin typeface="NikoshBAN" panose="02000000000000000000" pitchFamily="2" charset="0"/>
                <a:cs typeface="NikoshBAN" panose="02000000000000000000" pitchFamily="2" charset="0"/>
              </a:rPr>
              <a:t>ত্ব</a:t>
            </a:r>
            <a:r>
              <a:rPr lang="as-IN" sz="5400" dirty="0">
                <a:latin typeface="NikoshBAN" panose="02000000000000000000" pitchFamily="2" charset="0"/>
                <a:cs typeface="NikoshBAN" panose="02000000000000000000" pitchFamily="2" charset="0"/>
              </a:rPr>
              <a:t> </a:t>
            </a:r>
            <a:r>
              <a:rPr lang="en-US" sz="5400" dirty="0">
                <a:latin typeface="NikoshBAN" panose="02000000000000000000" pitchFamily="2" charset="0"/>
                <a:cs typeface="NikoshBAN" panose="02000000000000000000" pitchFamily="2"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57250"/>
            <a:ext cx="9144000" cy="18097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V="1">
            <a:off x="8077201" y="6054186"/>
            <a:ext cx="1064654" cy="803814"/>
          </a:xfrm>
          <a:prstGeom prst="rect">
            <a:avLst/>
          </a:prstGeom>
        </p:spPr>
      </p:pic>
    </p:spTree>
    <p:extLst>
      <p:ext uri="{BB962C8B-B14F-4D97-AF65-F5344CB8AC3E}">
        <p14:creationId xmlns:p14="http://schemas.microsoft.com/office/powerpoint/2010/main" xmlns="" val="22277489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0"/>
            <a:ext cx="8915400" cy="2971800"/>
          </a:xfrm>
        </p:spPr>
        <p:style>
          <a:lnRef idx="2">
            <a:schemeClr val="accent1"/>
          </a:lnRef>
          <a:fillRef idx="1">
            <a:schemeClr val="lt1"/>
          </a:fillRef>
          <a:effectRef idx="0">
            <a:schemeClr val="accent1"/>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lgn="l">
              <a:buFont typeface="Arial" pitchFamily="34" charset="0"/>
              <a:buChar char="•"/>
            </a:pP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ই-</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কমার্স</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কী</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বলতে</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পারবে</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a:t>
            </a:r>
          </a:p>
          <a:p>
            <a:pPr marL="457200" indent="-457200" algn="l">
              <a:buFont typeface="Arial" pitchFamily="34" charset="0"/>
              <a:buChar char="•"/>
            </a:pP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ব্যবসায়ে</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তথ্য</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ও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যোগাযোগ</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প্রযুক্তির</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ক্ষেত্রগুলো</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উল্লেখ</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করতে</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পারবে</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p>
          <a:p>
            <a:pPr marL="457200" indent="-457200" algn="l">
              <a:buFont typeface="Arial" pitchFamily="34" charset="0"/>
              <a:buChar char="•"/>
            </a:pP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ব্যবসায়ের</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ক্ষেত্রে</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উন্নত</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যোগাযোগ</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প্রযুক্তি</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গুলো</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সনাক্ত</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করতে</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err="1" smtClean="0">
                <a:ln w="0"/>
                <a:solidFill>
                  <a:srgbClr val="FF0000"/>
                </a:solidFill>
                <a:effectLst>
                  <a:reflection blurRad="12700" stA="50000" endPos="50000" dist="5000" dir="5400000" sy="-100000" rotWithShape="0"/>
                </a:effectLst>
                <a:latin typeface="NikoshBAN" pitchFamily="2" charset="0"/>
                <a:cs typeface="NikoshBAN" pitchFamily="2" charset="0"/>
              </a:rPr>
              <a:t>পারবে</a:t>
            </a:r>
            <a:r>
              <a:rPr lang="en-US" sz="3200" b="1" cap="all" dirty="0" smtClean="0">
                <a:ln w="0"/>
                <a:solidFill>
                  <a:srgbClr val="FF0000"/>
                </a:solidFill>
                <a:effectLst>
                  <a:reflection blurRad="12700" stA="50000" endPos="50000" dist="5000" dir="5400000" sy="-100000" rotWithShape="0"/>
                </a:effectLst>
                <a:latin typeface="NikoshBAN" pitchFamily="2" charset="0"/>
                <a:cs typeface="NikoshBAN" pitchFamily="2" charset="0"/>
              </a:rPr>
              <a:t>।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
        <p:nvSpPr>
          <p:cNvPr id="2" name="Title 1"/>
          <p:cNvSpPr>
            <a:spLocks noGrp="1"/>
          </p:cNvSpPr>
          <p:nvPr>
            <p:ph type="ctrTitle"/>
          </p:nvPr>
        </p:nvSpPr>
        <p:spPr>
          <a:xfrm>
            <a:off x="609600" y="838200"/>
            <a:ext cx="7924800" cy="609600"/>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sz="4000" dirty="0" err="1" smtClean="0">
                <a:solidFill>
                  <a:srgbClr val="FF0000"/>
                </a:solidFill>
                <a:latin typeface="NikoshBAN" pitchFamily="2" charset="0"/>
                <a:cs typeface="NikoshBAN" pitchFamily="2" charset="0"/>
              </a:rPr>
              <a:t>শিখনফল</a:t>
            </a:r>
            <a:r>
              <a:rPr lang="en-US" sz="4000" dirty="0" smtClean="0">
                <a:solidFill>
                  <a:srgbClr val="FF0000"/>
                </a:solidFill>
                <a:latin typeface="NikoshBAN" pitchFamily="2" charset="0"/>
                <a:cs typeface="NikoshBAN" pitchFamily="2" charset="0"/>
              </a:rPr>
              <a:t> এ </a:t>
            </a:r>
            <a:r>
              <a:rPr lang="en-US" sz="4000" dirty="0" err="1" smtClean="0">
                <a:solidFill>
                  <a:srgbClr val="FF0000"/>
                </a:solidFill>
                <a:latin typeface="NikoshBAN" pitchFamily="2" charset="0"/>
                <a:cs typeface="NikoshBAN" pitchFamily="2" charset="0"/>
              </a:rPr>
              <a:t>পাঠ</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শেষে</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শিক্ষার্থীরা</a:t>
            </a:r>
            <a:r>
              <a:rPr lang="en-US" sz="4000" dirty="0" smtClean="0">
                <a:solidFill>
                  <a:srgbClr val="FF0000"/>
                </a:solidFill>
                <a:latin typeface="NikoshBAN" pitchFamily="2" charset="0"/>
                <a:cs typeface="NikoshBAN" pitchFamily="2" charset="0"/>
              </a:rPr>
              <a:t>- </a:t>
            </a:r>
            <a:endParaRPr lang="en-US" sz="4000" dirty="0">
              <a:solidFill>
                <a:srgbClr val="FF0000"/>
              </a:solidFill>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10227" y="6166733"/>
            <a:ext cx="924114" cy="697706"/>
          </a:xfrm>
          <a:prstGeom prst="rect">
            <a:avLst/>
          </a:prstGeom>
        </p:spPr>
      </p:pic>
    </p:spTree>
    <p:extLst>
      <p:ext uri="{BB962C8B-B14F-4D97-AF65-F5344CB8AC3E}">
        <p14:creationId xmlns:p14="http://schemas.microsoft.com/office/powerpoint/2010/main" xmlns="" val="266507846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267200" cy="3352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9601" y="17929"/>
            <a:ext cx="4720890" cy="33348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376" y="3429000"/>
            <a:ext cx="4235824" cy="3429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23110" y="3429000"/>
            <a:ext cx="4720890" cy="3429000"/>
          </a:xfrm>
          <a:prstGeom prst="rect">
            <a:avLst/>
          </a:prstGeom>
        </p:spPr>
      </p:pic>
      <p:sp>
        <p:nvSpPr>
          <p:cNvPr id="9" name="TextBox 8"/>
          <p:cNvSpPr txBox="1"/>
          <p:nvPr/>
        </p:nvSpPr>
        <p:spPr>
          <a:xfrm>
            <a:off x="-4482" y="2768025"/>
            <a:ext cx="3131958" cy="584775"/>
          </a:xfrm>
          <a:prstGeom prst="rect">
            <a:avLst/>
          </a:prstGeom>
          <a:noFill/>
        </p:spPr>
        <p:txBody>
          <a:bodyPr wrap="square" rtlCol="0">
            <a:spAutoFit/>
          </a:bodyPr>
          <a:lstStyle/>
          <a:p>
            <a:r>
              <a:rPr lang="en-US" sz="3200" dirty="0" err="1" smtClean="0">
                <a:solidFill>
                  <a:srgbClr val="FF0000"/>
                </a:solidFill>
              </a:rPr>
              <a:t>এয়ার</a:t>
            </a:r>
            <a:r>
              <a:rPr lang="en-US" sz="3200" dirty="0" smtClean="0">
                <a:solidFill>
                  <a:srgbClr val="FF0000"/>
                </a:solidFill>
              </a:rPr>
              <a:t> </a:t>
            </a:r>
            <a:r>
              <a:rPr lang="en-US" sz="3200" dirty="0" err="1" smtClean="0">
                <a:solidFill>
                  <a:srgbClr val="FF0000"/>
                </a:solidFill>
              </a:rPr>
              <a:t>লাইন</a:t>
            </a:r>
            <a:r>
              <a:rPr lang="en-US" sz="3200" dirty="0" smtClean="0">
                <a:solidFill>
                  <a:srgbClr val="FF0000"/>
                </a:solidFill>
              </a:rPr>
              <a:t> </a:t>
            </a:r>
            <a:r>
              <a:rPr lang="en-US" sz="3200" dirty="0" err="1" smtClean="0">
                <a:solidFill>
                  <a:srgbClr val="FF0000"/>
                </a:solidFill>
              </a:rPr>
              <a:t>বুকিং</a:t>
            </a:r>
            <a:endParaRPr lang="en-US" sz="3200" dirty="0">
              <a:solidFill>
                <a:srgbClr val="FF0000"/>
              </a:solidFill>
            </a:endParaRPr>
          </a:p>
        </p:txBody>
      </p:sp>
      <p:sp>
        <p:nvSpPr>
          <p:cNvPr id="10" name="TextBox 9"/>
          <p:cNvSpPr txBox="1"/>
          <p:nvPr/>
        </p:nvSpPr>
        <p:spPr>
          <a:xfrm>
            <a:off x="6553200" y="2875746"/>
            <a:ext cx="2743200" cy="584775"/>
          </a:xfrm>
          <a:prstGeom prst="rect">
            <a:avLst/>
          </a:prstGeom>
          <a:noFill/>
        </p:spPr>
        <p:txBody>
          <a:bodyPr wrap="square" rtlCol="0">
            <a:spAutoFit/>
          </a:bodyPr>
          <a:lstStyle/>
          <a:p>
            <a:r>
              <a:rPr lang="en-US" sz="3200" dirty="0" err="1" smtClean="0">
                <a:solidFill>
                  <a:srgbClr val="FF0000"/>
                </a:solidFill>
              </a:rPr>
              <a:t>ক্রেডিট</a:t>
            </a:r>
            <a:r>
              <a:rPr lang="en-US" sz="3200" dirty="0" smtClean="0">
                <a:solidFill>
                  <a:srgbClr val="FF0000"/>
                </a:solidFill>
              </a:rPr>
              <a:t> </a:t>
            </a:r>
            <a:r>
              <a:rPr lang="en-US" sz="3200" dirty="0" err="1" smtClean="0">
                <a:solidFill>
                  <a:srgbClr val="FF0000"/>
                </a:solidFill>
              </a:rPr>
              <a:t>কার্ড</a:t>
            </a:r>
            <a:endParaRPr lang="en-US" sz="3200" dirty="0">
              <a:solidFill>
                <a:srgbClr val="FF0000"/>
              </a:solidFill>
            </a:endParaRPr>
          </a:p>
        </p:txBody>
      </p:sp>
      <p:sp>
        <p:nvSpPr>
          <p:cNvPr id="12" name="TextBox 11"/>
          <p:cNvSpPr txBox="1"/>
          <p:nvPr/>
        </p:nvSpPr>
        <p:spPr>
          <a:xfrm>
            <a:off x="5638800" y="6248400"/>
            <a:ext cx="2969083" cy="584775"/>
          </a:xfrm>
          <a:prstGeom prst="rect">
            <a:avLst/>
          </a:prstGeom>
          <a:noFill/>
        </p:spPr>
        <p:txBody>
          <a:bodyPr wrap="none" rtlCol="0">
            <a:spAutoFit/>
          </a:bodyPr>
          <a:lstStyle/>
          <a:p>
            <a:r>
              <a:rPr lang="en-US" sz="3200" dirty="0" err="1" smtClean="0">
                <a:solidFill>
                  <a:srgbClr val="FF0000"/>
                </a:solidFill>
              </a:rPr>
              <a:t>মহাকাশ</a:t>
            </a:r>
            <a:r>
              <a:rPr lang="en-US" sz="3200" dirty="0" smtClean="0">
                <a:solidFill>
                  <a:srgbClr val="FF0000"/>
                </a:solidFill>
              </a:rPr>
              <a:t> </a:t>
            </a:r>
            <a:r>
              <a:rPr lang="en-US" sz="3200" dirty="0" err="1" smtClean="0">
                <a:solidFill>
                  <a:srgbClr val="FF0000"/>
                </a:solidFill>
              </a:rPr>
              <a:t>গবেষনা</a:t>
            </a:r>
            <a:endParaRPr lang="en-US" sz="3200" dirty="0">
              <a:solidFill>
                <a:srgbClr val="FF0000"/>
              </a:solidFill>
            </a:endParaRPr>
          </a:p>
        </p:txBody>
      </p:sp>
      <p:sp>
        <p:nvSpPr>
          <p:cNvPr id="13" name="TextBox 12"/>
          <p:cNvSpPr txBox="1"/>
          <p:nvPr/>
        </p:nvSpPr>
        <p:spPr>
          <a:xfrm>
            <a:off x="607840" y="6248399"/>
            <a:ext cx="3082895" cy="584775"/>
          </a:xfrm>
          <a:prstGeom prst="rect">
            <a:avLst/>
          </a:prstGeom>
          <a:noFill/>
        </p:spPr>
        <p:txBody>
          <a:bodyPr wrap="none" rtlCol="0">
            <a:spAutoFit/>
          </a:bodyPr>
          <a:lstStyle/>
          <a:p>
            <a:r>
              <a:rPr lang="en-US" sz="3200" dirty="0" err="1" smtClean="0">
                <a:solidFill>
                  <a:srgbClr val="FF0000"/>
                </a:solidFill>
              </a:rPr>
              <a:t>আবহাওয়া</a:t>
            </a:r>
            <a:r>
              <a:rPr lang="en-US" sz="3200" dirty="0" smtClean="0">
                <a:solidFill>
                  <a:srgbClr val="FF0000"/>
                </a:solidFill>
              </a:rPr>
              <a:t> </a:t>
            </a:r>
            <a:r>
              <a:rPr lang="en-US" sz="3200" dirty="0" err="1" smtClean="0">
                <a:solidFill>
                  <a:srgbClr val="FF0000"/>
                </a:solidFill>
              </a:rPr>
              <a:t>সংবাদ</a:t>
            </a:r>
            <a:endParaRPr lang="en-US" sz="3200" dirty="0">
              <a:solidFill>
                <a:srgbClr val="FF0000"/>
              </a:solidFill>
            </a:endParaRPr>
          </a:p>
        </p:txBody>
      </p:sp>
    </p:spTree>
    <p:extLst>
      <p:ext uri="{BB962C8B-B14F-4D97-AF65-F5344CB8AC3E}">
        <p14:creationId xmlns:p14="http://schemas.microsoft.com/office/powerpoint/2010/main" xmlns="" val="87173921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800600"/>
          </a:xfrm>
        </p:spPr>
        <p:txBody>
          <a:bodyPr>
            <a:normAutofit fontScale="90000"/>
          </a:bodyPr>
          <a:lstStyle/>
          <a:p>
            <a:pPr algn="just"/>
            <a:r>
              <a:rPr lang="en-US" dirty="0" smtClean="0">
                <a:solidFill>
                  <a:schemeClr val="accent6">
                    <a:lumMod val="50000"/>
                  </a:schemeClr>
                </a:solidFill>
                <a:latin typeface="NikoshBAN" pitchFamily="2" charset="0"/>
                <a:cs typeface="NikoshBAN" pitchFamily="2" charset="0"/>
              </a:rPr>
              <a:t>	</a:t>
            </a:r>
            <a:r>
              <a:rPr lang="as-IN" dirty="0" smtClean="0">
                <a:solidFill>
                  <a:schemeClr val="tx1">
                    <a:lumMod val="95000"/>
                    <a:lumOff val="5000"/>
                  </a:schemeClr>
                </a:solidFill>
                <a:latin typeface="NikoshBAN" pitchFamily="2" charset="0"/>
                <a:cs typeface="NikoshBAN" pitchFamily="2" charset="0"/>
              </a:rPr>
              <a:t>আই </a:t>
            </a:r>
            <a:r>
              <a:rPr lang="as-IN" dirty="0">
                <a:solidFill>
                  <a:schemeClr val="tx1">
                    <a:lumMod val="95000"/>
                    <a:lumOff val="5000"/>
                  </a:schemeClr>
                </a:solidFill>
                <a:latin typeface="NikoshBAN" pitchFamily="2" charset="0"/>
                <a:cs typeface="NikoshBAN" pitchFamily="2" charset="0"/>
              </a:rPr>
              <a:t>সি টি ব্যবহারে </a:t>
            </a:r>
            <a:r>
              <a:rPr lang="as-IN" dirty="0" smtClean="0">
                <a:solidFill>
                  <a:schemeClr val="tx1">
                    <a:lumMod val="95000"/>
                    <a:lumOff val="5000"/>
                  </a:schemeClr>
                </a:solidFill>
                <a:latin typeface="NikoshBAN" pitchFamily="2" charset="0"/>
                <a:cs typeface="NikoshBAN" pitchFamily="2" charset="0"/>
              </a:rPr>
              <a:t>ব্যবসা</a:t>
            </a:r>
            <a:r>
              <a:rPr lang="en-US" dirty="0" smtClean="0">
                <a:solidFill>
                  <a:schemeClr val="tx1">
                    <a:lumMod val="95000"/>
                    <a:lumOff val="5000"/>
                  </a:schemeClr>
                </a:solidFill>
                <a:latin typeface="NikoshBAN" pitchFamily="2" charset="0"/>
                <a:cs typeface="NikoshBAN" pitchFamily="2" charset="0"/>
              </a:rPr>
              <a:t> </a:t>
            </a:r>
            <a:r>
              <a:rPr lang="as-IN" dirty="0" smtClean="0">
                <a:solidFill>
                  <a:schemeClr val="tx1">
                    <a:lumMod val="95000"/>
                    <a:lumOff val="5000"/>
                  </a:schemeClr>
                </a:solidFill>
                <a:latin typeface="NikoshBAN" pitchFamily="2" charset="0"/>
                <a:cs typeface="NikoshBAN" pitchFamily="2" charset="0"/>
              </a:rPr>
              <a:t>বানি</a:t>
            </a:r>
            <a:r>
              <a:rPr lang="en-US" dirty="0" err="1" smtClean="0">
                <a:solidFill>
                  <a:schemeClr val="tx1">
                    <a:lumMod val="95000"/>
                    <a:lumOff val="5000"/>
                  </a:schemeClr>
                </a:solidFill>
                <a:latin typeface="NikoshBAN" pitchFamily="2" charset="0"/>
                <a:cs typeface="NikoshBAN" pitchFamily="2" charset="0"/>
              </a:rPr>
              <a:t>জ্যের</a:t>
            </a:r>
            <a:r>
              <a:rPr lang="en-US" dirty="0" smtClean="0">
                <a:solidFill>
                  <a:schemeClr val="tx1">
                    <a:lumMod val="95000"/>
                    <a:lumOff val="5000"/>
                  </a:schemeClr>
                </a:solidFill>
                <a:latin typeface="NikoshBAN" pitchFamily="2" charset="0"/>
                <a:cs typeface="NikoshBAN" pitchFamily="2" charset="0"/>
              </a:rPr>
              <a:t>  </a:t>
            </a:r>
            <a:r>
              <a:rPr lang="as-IN" dirty="0" smtClean="0">
                <a:solidFill>
                  <a:schemeClr val="tx1">
                    <a:lumMod val="95000"/>
                    <a:lumOff val="5000"/>
                  </a:schemeClr>
                </a:solidFill>
                <a:latin typeface="NikoshBAN" pitchFamily="2" charset="0"/>
                <a:cs typeface="NikoshBAN" pitchFamily="2" charset="0"/>
              </a:rPr>
              <a:t> </a:t>
            </a:r>
            <a:r>
              <a:rPr lang="as-IN" dirty="0">
                <a:solidFill>
                  <a:schemeClr val="tx1">
                    <a:lumMod val="95000"/>
                    <a:lumOff val="5000"/>
                  </a:schemeClr>
                </a:solidFill>
                <a:latin typeface="NikoshBAN" pitchFamily="2" charset="0"/>
                <a:cs typeface="NikoshBAN" pitchFamily="2" charset="0"/>
              </a:rPr>
              <a:t>আমুল পরিবর্তনের সূচনা করেছে। ইন্টারনেট ওয়েবসাইট এ পণ্য কেনা বেচা </a:t>
            </a:r>
            <a:r>
              <a:rPr lang="en-US" dirty="0" err="1" smtClean="0">
                <a:solidFill>
                  <a:schemeClr val="tx1">
                    <a:lumMod val="95000"/>
                    <a:lumOff val="5000"/>
                  </a:schemeClr>
                </a:solidFill>
                <a:latin typeface="NikoshBAN" pitchFamily="2" charset="0"/>
                <a:cs typeface="NikoshBAN" pitchFamily="2" charset="0"/>
              </a:rPr>
              <a:t>করা</a:t>
            </a:r>
            <a:r>
              <a:rPr lang="en-US" dirty="0" smtClean="0">
                <a:solidFill>
                  <a:schemeClr val="tx1">
                    <a:lumMod val="95000"/>
                    <a:lumOff val="5000"/>
                  </a:schemeClr>
                </a:solidFill>
                <a:latin typeface="NikoshBAN" pitchFamily="2" charset="0"/>
                <a:cs typeface="NikoshBAN" pitchFamily="2" charset="0"/>
              </a:rPr>
              <a:t> </a:t>
            </a:r>
            <a:r>
              <a:rPr lang="as-IN" dirty="0" smtClean="0">
                <a:solidFill>
                  <a:schemeClr val="tx1">
                    <a:lumMod val="95000"/>
                    <a:lumOff val="5000"/>
                  </a:schemeClr>
                </a:solidFill>
                <a:latin typeface="NikoshBAN" pitchFamily="2" charset="0"/>
                <a:cs typeface="NikoshBAN" pitchFamily="2" charset="0"/>
              </a:rPr>
              <a:t>হয়</a:t>
            </a:r>
            <a:r>
              <a:rPr lang="as-IN" dirty="0">
                <a:solidFill>
                  <a:schemeClr val="tx1">
                    <a:lumMod val="95000"/>
                    <a:lumOff val="5000"/>
                  </a:schemeClr>
                </a:solidFill>
                <a:latin typeface="NikoshBAN" pitchFamily="2" charset="0"/>
                <a:cs typeface="NikoshBAN" pitchFamily="2" charset="0"/>
              </a:rPr>
              <a:t>। </a:t>
            </a:r>
            <a:r>
              <a:rPr lang="en-US" dirty="0" err="1" smtClean="0">
                <a:solidFill>
                  <a:schemeClr val="tx1">
                    <a:lumMod val="95000"/>
                    <a:lumOff val="5000"/>
                  </a:schemeClr>
                </a:solidFill>
                <a:latin typeface="NikoshBAN" pitchFamily="2" charset="0"/>
                <a:cs typeface="NikoshBAN" pitchFamily="2" charset="0"/>
              </a:rPr>
              <a:t>ভবিষ্যতে</a:t>
            </a:r>
            <a:r>
              <a:rPr lang="en-US" dirty="0" smtClean="0">
                <a:solidFill>
                  <a:schemeClr val="tx1">
                    <a:lumMod val="95000"/>
                    <a:lumOff val="5000"/>
                  </a:schemeClr>
                </a:solidFill>
                <a:latin typeface="NikoshBAN" pitchFamily="2" charset="0"/>
                <a:cs typeface="NikoshBAN" pitchFamily="2" charset="0"/>
              </a:rPr>
              <a:t> </a:t>
            </a:r>
            <a:r>
              <a:rPr lang="en-US" dirty="0" err="1" smtClean="0">
                <a:solidFill>
                  <a:schemeClr val="tx1">
                    <a:lumMod val="95000"/>
                    <a:lumOff val="5000"/>
                  </a:schemeClr>
                </a:solidFill>
                <a:latin typeface="NikoshBAN" pitchFamily="2" charset="0"/>
                <a:cs typeface="NikoshBAN" pitchFamily="2" charset="0"/>
              </a:rPr>
              <a:t>ইন্টারনেটে</a:t>
            </a:r>
            <a:r>
              <a:rPr lang="en-US" dirty="0" smtClean="0">
                <a:solidFill>
                  <a:schemeClr val="tx1">
                    <a:lumMod val="95000"/>
                    <a:lumOff val="5000"/>
                  </a:schemeClr>
                </a:solidFill>
                <a:latin typeface="NikoshBAN" pitchFamily="2" charset="0"/>
                <a:cs typeface="NikoshBAN" pitchFamily="2" charset="0"/>
              </a:rPr>
              <a:t> </a:t>
            </a:r>
            <a:r>
              <a:rPr lang="en-US" dirty="0" err="1" smtClean="0">
                <a:solidFill>
                  <a:schemeClr val="tx1">
                    <a:lumMod val="95000"/>
                    <a:lumOff val="5000"/>
                  </a:schemeClr>
                </a:solidFill>
                <a:latin typeface="NikoshBAN" pitchFamily="2" charset="0"/>
                <a:cs typeface="NikoshBAN" pitchFamily="2" charset="0"/>
              </a:rPr>
              <a:t>ব্যবসা</a:t>
            </a:r>
            <a:r>
              <a:rPr lang="en-US" dirty="0" smtClean="0">
                <a:solidFill>
                  <a:schemeClr val="tx1">
                    <a:lumMod val="95000"/>
                    <a:lumOff val="5000"/>
                  </a:schemeClr>
                </a:solidFill>
                <a:latin typeface="NikoshBAN" pitchFamily="2" charset="0"/>
                <a:cs typeface="NikoshBAN" pitchFamily="2" charset="0"/>
              </a:rPr>
              <a:t> </a:t>
            </a:r>
            <a:r>
              <a:rPr lang="en-US" dirty="0" err="1" smtClean="0">
                <a:solidFill>
                  <a:schemeClr val="tx1">
                    <a:lumMod val="95000"/>
                    <a:lumOff val="5000"/>
                  </a:schemeClr>
                </a:solidFill>
                <a:latin typeface="NikoshBAN" pitchFamily="2" charset="0"/>
                <a:cs typeface="NikoshBAN" pitchFamily="2" charset="0"/>
              </a:rPr>
              <a:t>বানিজ্য</a:t>
            </a:r>
            <a:r>
              <a:rPr lang="en-US" dirty="0" smtClean="0">
                <a:solidFill>
                  <a:schemeClr val="tx1">
                    <a:lumMod val="95000"/>
                    <a:lumOff val="5000"/>
                  </a:schemeClr>
                </a:solidFill>
                <a:latin typeface="NikoshBAN" pitchFamily="2" charset="0"/>
                <a:cs typeface="NikoshBAN" pitchFamily="2" charset="0"/>
              </a:rPr>
              <a:t> </a:t>
            </a:r>
            <a:r>
              <a:rPr lang="en-US" dirty="0" err="1" smtClean="0">
                <a:solidFill>
                  <a:schemeClr val="tx1">
                    <a:lumMod val="95000"/>
                    <a:lumOff val="5000"/>
                  </a:schemeClr>
                </a:solidFill>
                <a:latin typeface="NikoshBAN" pitchFamily="2" charset="0"/>
                <a:cs typeface="NikoshBAN" pitchFamily="2" charset="0"/>
              </a:rPr>
              <a:t>চলবে</a:t>
            </a:r>
            <a:r>
              <a:rPr lang="en-US" dirty="0" smtClean="0">
                <a:solidFill>
                  <a:schemeClr val="tx1">
                    <a:lumMod val="95000"/>
                    <a:lumOff val="5000"/>
                  </a:schemeClr>
                </a:solidFill>
                <a:latin typeface="NikoshBAN" pitchFamily="2" charset="0"/>
                <a:cs typeface="NikoshBAN" pitchFamily="2" charset="0"/>
              </a:rPr>
              <a:t>।  </a:t>
            </a:r>
            <a:r>
              <a:rPr lang="as-IN" dirty="0" smtClean="0">
                <a:solidFill>
                  <a:schemeClr val="tx1">
                    <a:lumMod val="95000"/>
                    <a:lumOff val="5000"/>
                  </a:schemeClr>
                </a:solidFill>
                <a:latin typeface="NikoshBAN" pitchFamily="2" charset="0"/>
                <a:cs typeface="NikoshBAN" pitchFamily="2" charset="0"/>
              </a:rPr>
              <a:t>প</a:t>
            </a:r>
            <a:r>
              <a:rPr lang="en-US" dirty="0" err="1" smtClean="0">
                <a:solidFill>
                  <a:schemeClr val="tx1">
                    <a:lumMod val="95000"/>
                    <a:lumOff val="5000"/>
                  </a:schemeClr>
                </a:solidFill>
                <a:latin typeface="NikoshBAN" pitchFamily="2" charset="0"/>
                <a:cs typeface="NikoshBAN" pitchFamily="2" charset="0"/>
              </a:rPr>
              <a:t>ন্যে</a:t>
            </a:r>
            <a:r>
              <a:rPr lang="as-IN" dirty="0" smtClean="0">
                <a:solidFill>
                  <a:schemeClr val="tx1">
                    <a:lumMod val="95000"/>
                    <a:lumOff val="5000"/>
                  </a:schemeClr>
                </a:solidFill>
                <a:latin typeface="NikoshBAN" pitchFamily="2" charset="0"/>
                <a:cs typeface="NikoshBAN" pitchFamily="2" charset="0"/>
              </a:rPr>
              <a:t>র </a:t>
            </a:r>
            <a:r>
              <a:rPr lang="as-IN" dirty="0">
                <a:solidFill>
                  <a:schemeClr val="tx1">
                    <a:lumMod val="95000"/>
                    <a:lumOff val="5000"/>
                  </a:schemeClr>
                </a:solidFill>
                <a:latin typeface="NikoshBAN" pitchFamily="2" charset="0"/>
                <a:cs typeface="NikoshBAN" pitchFamily="2" charset="0"/>
              </a:rPr>
              <a:t>জন্য </a:t>
            </a:r>
            <a:r>
              <a:rPr lang="en-US" dirty="0" err="1" smtClean="0">
                <a:solidFill>
                  <a:schemeClr val="tx1">
                    <a:lumMod val="95000"/>
                    <a:lumOff val="5000"/>
                  </a:schemeClr>
                </a:solidFill>
                <a:latin typeface="NikoshBAN" pitchFamily="2" charset="0"/>
                <a:cs typeface="NikoshBAN" pitchFamily="2" charset="0"/>
              </a:rPr>
              <a:t>কাঁচা</a:t>
            </a:r>
            <a:r>
              <a:rPr lang="as-IN" dirty="0" smtClean="0">
                <a:solidFill>
                  <a:schemeClr val="tx1">
                    <a:lumMod val="95000"/>
                    <a:lumOff val="5000"/>
                  </a:schemeClr>
                </a:solidFill>
                <a:latin typeface="NikoshBAN" pitchFamily="2" charset="0"/>
                <a:cs typeface="NikoshBAN" pitchFamily="2" charset="0"/>
              </a:rPr>
              <a:t> </a:t>
            </a:r>
            <a:r>
              <a:rPr lang="as-IN" dirty="0">
                <a:solidFill>
                  <a:schemeClr val="tx1">
                    <a:lumMod val="95000"/>
                    <a:lumOff val="5000"/>
                  </a:schemeClr>
                </a:solidFill>
                <a:latin typeface="NikoshBAN" pitchFamily="2" charset="0"/>
                <a:cs typeface="NikoshBAN" pitchFamily="2" charset="0"/>
              </a:rPr>
              <a:t>মাল সংগ্রহ থেকে শুরু করে কর্মী ব্যবস্থাপনা, বিপণন, সর্বশেষ পণ্য বা সেবার বিনিময় মূল্য প্রাপ্তির ক্ষেত্রে আই সি টি </a:t>
            </a:r>
            <a:r>
              <a:rPr lang="as-IN" dirty="0" smtClean="0">
                <a:solidFill>
                  <a:schemeClr val="tx1">
                    <a:lumMod val="95000"/>
                    <a:lumOff val="5000"/>
                  </a:schemeClr>
                </a:solidFill>
                <a:latin typeface="NikoshBAN" pitchFamily="2" charset="0"/>
                <a:cs typeface="NikoshBAN" pitchFamily="2" charset="0"/>
              </a:rPr>
              <a:t>গুরুত্</a:t>
            </a:r>
            <a:r>
              <a:rPr lang="en-US" dirty="0">
                <a:solidFill>
                  <a:schemeClr val="tx1">
                    <a:lumMod val="95000"/>
                    <a:lumOff val="5000"/>
                  </a:schemeClr>
                </a:solidFill>
                <a:latin typeface="NikoshBAN" pitchFamily="2" charset="0"/>
                <a:cs typeface="NikoshBAN" pitchFamily="2" charset="0"/>
              </a:rPr>
              <a:t>ব</a:t>
            </a:r>
            <a:r>
              <a:rPr lang="as-IN" dirty="0" smtClean="0">
                <a:solidFill>
                  <a:schemeClr val="tx1">
                    <a:lumMod val="95000"/>
                    <a:lumOff val="5000"/>
                  </a:schemeClr>
                </a:solidFill>
                <a:latin typeface="NikoshBAN" pitchFamily="2" charset="0"/>
                <a:cs typeface="NikoshBAN" pitchFamily="2" charset="0"/>
              </a:rPr>
              <a:t> </a:t>
            </a:r>
            <a:r>
              <a:rPr lang="as-IN" dirty="0">
                <a:solidFill>
                  <a:schemeClr val="tx1">
                    <a:lumMod val="95000"/>
                    <a:lumOff val="5000"/>
                  </a:schemeClr>
                </a:solidFill>
                <a:latin typeface="NikoshBAN" pitchFamily="2" charset="0"/>
                <a:cs typeface="NikoshBAN" pitchFamily="2" charset="0"/>
              </a:rPr>
              <a:t>পূর্ণ অবদান </a:t>
            </a:r>
            <a:r>
              <a:rPr lang="as-IN" dirty="0" smtClean="0">
                <a:solidFill>
                  <a:schemeClr val="tx1">
                    <a:lumMod val="95000"/>
                    <a:lumOff val="5000"/>
                  </a:schemeClr>
                </a:solidFill>
                <a:latin typeface="NikoshBAN" pitchFamily="2" charset="0"/>
                <a:cs typeface="NikoshBAN" pitchFamily="2" charset="0"/>
              </a:rPr>
              <a:t>রেখে</a:t>
            </a:r>
            <a:r>
              <a:rPr lang="en-US" dirty="0" smtClean="0">
                <a:solidFill>
                  <a:schemeClr val="tx1">
                    <a:lumMod val="95000"/>
                    <a:lumOff val="5000"/>
                  </a:schemeClr>
                </a:solidFill>
                <a:latin typeface="NikoshBAN" pitchFamily="2" charset="0"/>
                <a:cs typeface="NikoshBAN" pitchFamily="2" charset="0"/>
              </a:rPr>
              <a:t> </a:t>
            </a:r>
            <a:r>
              <a:rPr lang="en-US" dirty="0" err="1" smtClean="0">
                <a:solidFill>
                  <a:schemeClr val="tx1">
                    <a:lumMod val="95000"/>
                    <a:lumOff val="5000"/>
                  </a:schemeClr>
                </a:solidFill>
                <a:latin typeface="NikoshBAN" pitchFamily="2" charset="0"/>
                <a:cs typeface="NikoshBAN" pitchFamily="2" charset="0"/>
              </a:rPr>
              <a:t>চলেছে</a:t>
            </a:r>
            <a:r>
              <a:rPr lang="en-US" dirty="0" smtClean="0">
                <a:solidFill>
                  <a:schemeClr val="tx1">
                    <a:lumMod val="95000"/>
                    <a:lumOff val="5000"/>
                  </a:schemeClr>
                </a:solidFill>
                <a:latin typeface="NikoshBAN" pitchFamily="2" charset="0"/>
                <a:cs typeface="NikoshBAN" pitchFamily="2" charset="0"/>
              </a:rPr>
              <a:t> </a:t>
            </a:r>
            <a:r>
              <a:rPr lang="as-IN" dirty="0" smtClean="0">
                <a:solidFill>
                  <a:schemeClr val="tx1">
                    <a:lumMod val="95000"/>
                    <a:lumOff val="5000"/>
                  </a:schemeClr>
                </a:solidFill>
                <a:latin typeface="NikoshBAN" pitchFamily="2" charset="0"/>
                <a:cs typeface="NikoshBAN" pitchFamily="2" charset="0"/>
              </a:rPr>
              <a:t>। </a:t>
            </a:r>
            <a:r>
              <a:rPr lang="en-US" dirty="0" smtClean="0">
                <a:solidFill>
                  <a:schemeClr val="tx1">
                    <a:lumMod val="95000"/>
                    <a:lumOff val="5000"/>
                  </a:schemeClr>
                </a:solidFill>
                <a:latin typeface="NikoshBAN" pitchFamily="2" charset="0"/>
                <a:cs typeface="NikoshBAN" pitchFamily="2" charset="0"/>
              </a:rPr>
              <a:t> </a:t>
            </a:r>
            <a:endParaRPr lang="en-US" dirty="0">
              <a:solidFill>
                <a:schemeClr val="tx1">
                  <a:lumMod val="95000"/>
                  <a:lumOff val="5000"/>
                </a:schemeClr>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77200" y="5834248"/>
            <a:ext cx="1066799" cy="1023752"/>
          </a:xfrm>
          <a:prstGeom prst="rect">
            <a:avLst/>
          </a:prstGeom>
        </p:spPr>
      </p:pic>
    </p:spTree>
    <p:extLst>
      <p:ext uri="{BB962C8B-B14F-4D97-AF65-F5344CB8AC3E}">
        <p14:creationId xmlns:p14="http://schemas.microsoft.com/office/powerpoint/2010/main" xmlns="" val="365934722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1600200"/>
            <a:ext cx="4038600" cy="860425"/>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5400" b="1" dirty="0" err="1" smtClean="0">
                <a:solidFill>
                  <a:srgbClr val="7030A0"/>
                </a:solidFill>
                <a:latin typeface="NikoshBAN" pitchFamily="2" charset="0"/>
                <a:cs typeface="NikoshBAN" pitchFamily="2" charset="0"/>
              </a:rPr>
              <a:t>একক</a:t>
            </a:r>
            <a:r>
              <a:rPr lang="en-US" sz="5400" b="1" dirty="0" smtClean="0">
                <a:solidFill>
                  <a:srgbClr val="7030A0"/>
                </a:solidFill>
                <a:latin typeface="NikoshBAN" pitchFamily="2" charset="0"/>
                <a:cs typeface="NikoshBAN" pitchFamily="2" charset="0"/>
              </a:rPr>
              <a:t> </a:t>
            </a:r>
            <a:r>
              <a:rPr lang="en-US" sz="5400" b="1" dirty="0" err="1" smtClean="0">
                <a:solidFill>
                  <a:srgbClr val="7030A0"/>
                </a:solidFill>
                <a:latin typeface="NikoshBAN" pitchFamily="2" charset="0"/>
                <a:cs typeface="NikoshBAN" pitchFamily="2" charset="0"/>
              </a:rPr>
              <a:t>কাজ</a:t>
            </a:r>
            <a:r>
              <a:rPr lang="en-US" sz="5400" b="1" dirty="0" smtClean="0">
                <a:solidFill>
                  <a:srgbClr val="7030A0"/>
                </a:solidFill>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4" name="Horizontal Scroll 3"/>
          <p:cNvSpPr/>
          <p:nvPr/>
        </p:nvSpPr>
        <p:spPr>
          <a:xfrm>
            <a:off x="3962400" y="3154471"/>
            <a:ext cx="4572000" cy="1981200"/>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4000" b="1" dirty="0" smtClean="0">
              <a:solidFill>
                <a:srgbClr val="002060"/>
              </a:solidFill>
              <a:latin typeface="NikoshBAN" pitchFamily="2" charset="0"/>
              <a:cs typeface="NikoshBAN" pitchFamily="2" charset="0"/>
            </a:endParaRPr>
          </a:p>
          <a:p>
            <a:pPr algn="ctr"/>
            <a:r>
              <a:rPr lang="en-US" sz="4000" b="1" dirty="0" smtClean="0">
                <a:solidFill>
                  <a:srgbClr val="002060"/>
                </a:solidFill>
                <a:latin typeface="NikoshBAN" pitchFamily="2" charset="0"/>
                <a:cs typeface="NikoshBAN" pitchFamily="2" charset="0"/>
              </a:rPr>
              <a:t>ই-</a:t>
            </a:r>
            <a:r>
              <a:rPr lang="en-US" sz="4000" b="1" dirty="0" err="1" smtClean="0">
                <a:solidFill>
                  <a:srgbClr val="002060"/>
                </a:solidFill>
                <a:latin typeface="NikoshBAN" pitchFamily="2" charset="0"/>
                <a:cs typeface="NikoshBAN" pitchFamily="2" charset="0"/>
              </a:rPr>
              <a:t>কমার্স</a:t>
            </a:r>
            <a:r>
              <a:rPr lang="en-US" sz="4000" b="1" dirty="0" smtClean="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a:t>
            </a:r>
            <a:r>
              <a:rPr lang="en-US" sz="4000" b="1" dirty="0">
                <a:solidFill>
                  <a:srgbClr val="002060"/>
                </a:solidFill>
                <a:latin typeface="NikoshBAN" pitchFamily="2" charset="0"/>
                <a:cs typeface="NikoshBAN" pitchFamily="2" charset="0"/>
              </a:rPr>
              <a:t> ? </a:t>
            </a:r>
          </a:p>
          <a:p>
            <a:pPr algn="ctr"/>
            <a:endParaRPr lang="en-US" sz="4000" dirty="0"/>
          </a:p>
        </p:txBody>
      </p:sp>
      <p:pic>
        <p:nvPicPr>
          <p:cNvPr id="5" name="Picture 6" descr="ekok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669" y="533400"/>
            <a:ext cx="3796679"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13067" y="5919788"/>
            <a:ext cx="1242665" cy="938212"/>
          </a:xfrm>
          <a:prstGeom prst="rect">
            <a:avLst/>
          </a:prstGeom>
        </p:spPr>
      </p:pic>
    </p:spTree>
    <p:extLst>
      <p:ext uri="{BB962C8B-B14F-4D97-AF65-F5344CB8AC3E}">
        <p14:creationId xmlns:p14="http://schemas.microsoft.com/office/powerpoint/2010/main" xmlns="" val="391641414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43200000">
                                      <p:cBhvr>
                                        <p:cTn id="1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350520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just"/>
            <a:r>
              <a:rPr lang="en-US" sz="6000" dirty="0" smtClean="0">
                <a:solidFill>
                  <a:srgbClr val="C00000"/>
                </a:solidFill>
                <a:latin typeface="NikoshBAN" pitchFamily="2" charset="0"/>
                <a:cs typeface="NikoshBAN" pitchFamily="2" charset="0"/>
              </a:rPr>
              <a:t>ই-</a:t>
            </a:r>
            <a:r>
              <a:rPr lang="en-US" sz="6000" dirty="0" err="1" smtClean="0">
                <a:solidFill>
                  <a:srgbClr val="C00000"/>
                </a:solidFill>
                <a:latin typeface="NikoshBAN" pitchFamily="2" charset="0"/>
                <a:cs typeface="NikoshBAN" pitchFamily="2" charset="0"/>
              </a:rPr>
              <a:t>কমার্স</a:t>
            </a:r>
            <a:r>
              <a:rPr lang="en-US" sz="6000" dirty="0" smtClean="0">
                <a:solidFill>
                  <a:srgbClr val="C00000"/>
                </a:solidFill>
                <a:latin typeface="NikoshBAN" pitchFamily="2" charset="0"/>
                <a:cs typeface="NikoshBAN" pitchFamily="2" charset="0"/>
              </a:rPr>
              <a:t> </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ব্যবসা-বানিজ্যের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ক্ষেত্রে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কম্পিউটার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আধুনিক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ধারণাটি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এসেছে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নাম</a:t>
            </a:r>
            <a:r>
              <a:rPr lang="en-US" dirty="0" smtClean="0">
                <a:latin typeface="NikoshBAN" pitchFamily="2" charset="0"/>
                <a:cs typeface="NikoshBAN" pitchFamily="2" charset="0"/>
              </a:rPr>
              <a:t> ই-</a:t>
            </a:r>
            <a:r>
              <a:rPr lang="en-US" dirty="0" err="1" smtClean="0">
                <a:latin typeface="NikoshBAN" pitchFamily="2" charset="0"/>
                <a:cs typeface="NikoshBAN" pitchFamily="2" charset="0"/>
              </a:rPr>
              <a:t>কমার্স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ইন্টারনেটে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ওয়েব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সাইট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তৈরির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মাধ্যমে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পণ্য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বেচা</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প্রক্রিয়াটিকে</a:t>
            </a:r>
            <a:r>
              <a:rPr lang="en-US" dirty="0" smtClean="0">
                <a:latin typeface="NikoshBAN" pitchFamily="2" charset="0"/>
                <a:cs typeface="NikoshBAN" pitchFamily="2" charset="0"/>
              </a:rPr>
              <a:t>  ই-</a:t>
            </a:r>
            <a:r>
              <a:rPr lang="en-US" dirty="0" err="1" smtClean="0">
                <a:latin typeface="NikoshBAN" pitchFamily="2" charset="0"/>
                <a:cs typeface="NikoshBAN" pitchFamily="2" charset="0"/>
              </a:rPr>
              <a:t>কমার্স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বলে</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48600" y="5879973"/>
            <a:ext cx="1295400" cy="978027"/>
          </a:xfrm>
          <a:prstGeom prst="rect">
            <a:avLst/>
          </a:prstGeom>
        </p:spPr>
      </p:pic>
    </p:spTree>
    <p:extLst>
      <p:ext uri="{BB962C8B-B14F-4D97-AF65-F5344CB8AC3E}">
        <p14:creationId xmlns:p14="http://schemas.microsoft.com/office/powerpoint/2010/main" xmlns="" val="153195744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1119</TotalTime>
  <Words>167</Words>
  <Application>Microsoft Office PowerPoint</Application>
  <PresentationFormat>On-screen Show (4:3)</PresentationFormat>
  <Paragraphs>49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Slide 1</vt:lpstr>
      <vt:lpstr>Slide 2</vt:lpstr>
      <vt:lpstr>Slide 3</vt:lpstr>
      <vt:lpstr>Slide 4</vt:lpstr>
      <vt:lpstr>শিখনফল এ পাঠ শেষে শিক্ষার্থীরা- </vt:lpstr>
      <vt:lpstr>Slide 6</vt:lpstr>
      <vt:lpstr> আই সি টি ব্যবহারে ব্যবসা বানিজ্যের   আমুল পরিবর্তনের সূচনা করেছে। ইন্টারনেট ওয়েবসাইট এ পণ্য কেনা বেচা করা হয়। ভবিষ্যতে ইন্টারনেটে ব্যবসা বানিজ্য চলবে।  পন্যের জন্য কাঁচা মাল সংগ্রহ থেকে শুরু করে কর্মী ব্যবস্থাপনা, বিপণন, সর্বশেষ পণ্য বা সেবার বিনিময় মূল্য প্রাপ্তির ক্ষেত্রে আই সি টি গুরুত্ব পূর্ণ অবদান রেখে চলেছে ।  </vt:lpstr>
      <vt:lpstr>একক কাজ </vt:lpstr>
      <vt:lpstr>ই-কমার্স   ব্যবসা-বানিজ্যের ক্ষেত্রে কম্পিউটার যে আধুনিক ধারণাটি নিয়ে এসেছে তার নাম ই-কমার্স। ইন্টারনেটে ওয়েব সাইট তৈরির মাধ্যমে পণ্য কেনা বেচা  করার  প্রক্রিয়াটিকে  ই-কমার্স বলে। </vt:lpstr>
      <vt:lpstr>Slide 10</vt:lpstr>
      <vt:lpstr> বর্তমান যুগ তথ্য প্রযুক্তির যুগ। ICT খরচ কমাতে সাহায্য করে। ব্যবসায় বানিজ্যের মান উন্নয়নে দ্রুত ব্যবসায়িক  যোগাযোগ এবং  দ্রুত    গ্রাহকদের সেবা প্রদানে, বেতন সিট ও হিসাব-নিকাস তৈরিতে  ICT ভূমিকা অতুলনীয়।  </vt:lpstr>
      <vt:lpstr>জোড়ায় কাজ</vt:lpstr>
      <vt:lpstr>ব্যবসায়ে তথ্যও যোগাযোগ প্রযুক্তির ক্ষেত্র গুলো –  আর্ন্তজাতিক ব্যবসায়িক  যোগাযোগ এয়ার  লাইনের   টিকেট বুকিং, ট্রেন   এর   টিকেট   বুকিং,  কর্মীদের  বেতন   প্রদান, পত্র  পত্রিকা   প্রকাশ, প্রতিষ্ঠানের  হিসাব, পণ্য বুকিং দেওয়া  বাজেট প্রণয়ন  ইত্যাদি।  </vt:lpstr>
      <vt:lpstr>Slide 14</vt:lpstr>
      <vt:lpstr>  যোগাযোগ করার পদ্বতিকে দুই ভাগে ভাগ করা হয়েছে। একমুখী ও দ্বিমুখী। একমুখী- কথা শুনা ও দেখা যায়। দ্বিমুখী-কথা শুনা ও দেখা এবং বলা যায় । মোবাইল  ফোন , ইন্টারনেট  স্যাটেলাইট তথ্য  ও যোগাযোগ  প্রযুক্তিকে দ্রুত কার্যকরী করে তুলেছে । নিজেদের মধ্যে সংস্থাপিত ইন্ট্রানেট ব্যবসায় পরিচালনার  ক্ষেত্রে প্রভূত উন্নতি সাধন করে থাকে।</vt:lpstr>
      <vt:lpstr>Slide 16</vt:lpstr>
      <vt:lpstr>ব্যবসায়ের ক্ষেত্রে উন্নত যোগাযোগ প্রযুক্তি -      মোবাইল ফোন     ই-মেইল     ইন্টারনেট      ফ্যাক্স          </vt:lpstr>
      <vt:lpstr>Slide 18</vt:lpstr>
      <vt:lpstr>বাড়ির কাজ</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সকলকে স্বাগতম ও  ফুলেল শুভেচ্ছা</dc:title>
  <dc:creator>TTC</dc:creator>
  <cp:lastModifiedBy>USAR</cp:lastModifiedBy>
  <cp:revision>271</cp:revision>
  <dcterms:created xsi:type="dcterms:W3CDTF">2006-08-16T00:00:00Z</dcterms:created>
  <dcterms:modified xsi:type="dcterms:W3CDTF">2017-06-03T06:33:48Z</dcterms:modified>
</cp:coreProperties>
</file>