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75" r:id="rId8"/>
    <p:sldId id="262" r:id="rId9"/>
    <p:sldId id="276" r:id="rId10"/>
    <p:sldId id="277" r:id="rId11"/>
    <p:sldId id="274" r:id="rId12"/>
    <p:sldId id="278" r:id="rId13"/>
    <p:sldId id="273" r:id="rId14"/>
    <p:sldId id="263" r:id="rId15"/>
    <p:sldId id="264" r:id="rId16"/>
    <p:sldId id="265" r:id="rId17"/>
    <p:sldId id="266" r:id="rId18"/>
    <p:sldId id="267" r:id="rId19"/>
    <p:sldId id="271" r:id="rId20"/>
    <p:sldId id="268" r:id="rId21"/>
    <p:sldId id="269" r:id="rId22"/>
    <p:sldId id="270"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0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2"/>
          <a:stretch>
            <a:fillRect/>
          </a:stretch>
        </p:blipFill>
        <p:spPr>
          <a:xfrm>
            <a:off x="140677" y="304800"/>
            <a:ext cx="9003323" cy="5852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810000" y="838200"/>
            <a:ext cx="1828800" cy="830997"/>
          </a:xfrm>
          <a:prstGeom prst="rect">
            <a:avLst/>
          </a:prstGeom>
          <a:solidFill>
            <a:srgbClr val="FFFF00"/>
          </a:solidFill>
          <a:ln>
            <a:solidFill>
              <a:srgbClr val="FFFF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4" name="Picture 3" descr="4.jpeg"/>
          <p:cNvPicPr>
            <a:picLocks noChangeAspect="1"/>
          </p:cNvPicPr>
          <p:nvPr/>
        </p:nvPicPr>
        <p:blipFill>
          <a:blip r:embed="rId3" cstate="print"/>
          <a:stretch>
            <a:fillRect/>
          </a:stretch>
        </p:blipFill>
        <p:spPr>
          <a:xfrm>
            <a:off x="1524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4.jpeg"/>
          <p:cNvPicPr>
            <a:picLocks noChangeAspect="1"/>
          </p:cNvPicPr>
          <p:nvPr/>
        </p:nvPicPr>
        <p:blipFill>
          <a:blip r:embed="rId3" cstate="print"/>
          <a:stretch>
            <a:fillRect/>
          </a:stretch>
        </p:blipFill>
        <p:spPr>
          <a:xfrm>
            <a:off x="12192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4.jpeg"/>
          <p:cNvPicPr>
            <a:picLocks noChangeAspect="1"/>
          </p:cNvPicPr>
          <p:nvPr/>
        </p:nvPicPr>
        <p:blipFill>
          <a:blip r:embed="rId3" cstate="print"/>
          <a:stretch>
            <a:fillRect/>
          </a:stretch>
        </p:blipFill>
        <p:spPr>
          <a:xfrm>
            <a:off x="22098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4.jpeg"/>
          <p:cNvPicPr>
            <a:picLocks noChangeAspect="1"/>
          </p:cNvPicPr>
          <p:nvPr/>
        </p:nvPicPr>
        <p:blipFill>
          <a:blip r:embed="rId3" cstate="print"/>
          <a:stretch>
            <a:fillRect/>
          </a:stretch>
        </p:blipFill>
        <p:spPr>
          <a:xfrm>
            <a:off x="32004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4.jpeg"/>
          <p:cNvPicPr>
            <a:picLocks noChangeAspect="1"/>
          </p:cNvPicPr>
          <p:nvPr/>
        </p:nvPicPr>
        <p:blipFill>
          <a:blip r:embed="rId3" cstate="print"/>
          <a:stretch>
            <a:fillRect/>
          </a:stretch>
        </p:blipFill>
        <p:spPr>
          <a:xfrm>
            <a:off x="41910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4.jpeg"/>
          <p:cNvPicPr>
            <a:picLocks noChangeAspect="1"/>
          </p:cNvPicPr>
          <p:nvPr/>
        </p:nvPicPr>
        <p:blipFill>
          <a:blip r:embed="rId3" cstate="print"/>
          <a:stretch>
            <a:fillRect/>
          </a:stretch>
        </p:blipFill>
        <p:spPr>
          <a:xfrm>
            <a:off x="51816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4.jpeg"/>
          <p:cNvPicPr>
            <a:picLocks noChangeAspect="1"/>
          </p:cNvPicPr>
          <p:nvPr/>
        </p:nvPicPr>
        <p:blipFill>
          <a:blip r:embed="rId3" cstate="print"/>
          <a:stretch>
            <a:fillRect/>
          </a:stretch>
        </p:blipFill>
        <p:spPr>
          <a:xfrm>
            <a:off x="61722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4.jpeg"/>
          <p:cNvPicPr>
            <a:picLocks noChangeAspect="1"/>
          </p:cNvPicPr>
          <p:nvPr/>
        </p:nvPicPr>
        <p:blipFill>
          <a:blip r:embed="rId3" cstate="print"/>
          <a:stretch>
            <a:fillRect/>
          </a:stretch>
        </p:blipFill>
        <p:spPr>
          <a:xfrm>
            <a:off x="71628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4.jpeg"/>
          <p:cNvPicPr>
            <a:picLocks noChangeAspect="1"/>
          </p:cNvPicPr>
          <p:nvPr/>
        </p:nvPicPr>
        <p:blipFill>
          <a:blip r:embed="rId3" cstate="print"/>
          <a:stretch>
            <a:fillRect/>
          </a:stretch>
        </p:blipFill>
        <p:spPr>
          <a:xfrm>
            <a:off x="8153400" y="630936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4.jpeg"/>
          <p:cNvPicPr>
            <a:picLocks noChangeAspect="1"/>
          </p:cNvPicPr>
          <p:nvPr/>
        </p:nvPicPr>
        <p:blipFill>
          <a:blip r:embed="rId3" cstate="print"/>
          <a:stretch>
            <a:fillRect/>
          </a:stretch>
        </p:blipFill>
        <p:spPr>
          <a:xfrm>
            <a:off x="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4.jpeg"/>
          <p:cNvPicPr>
            <a:picLocks noChangeAspect="1"/>
          </p:cNvPicPr>
          <p:nvPr/>
        </p:nvPicPr>
        <p:blipFill>
          <a:blip r:embed="rId3" cstate="print"/>
          <a:stretch>
            <a:fillRect/>
          </a:stretch>
        </p:blipFill>
        <p:spPr>
          <a:xfrm>
            <a:off x="10668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descr="4.jpeg"/>
          <p:cNvPicPr>
            <a:picLocks noChangeAspect="1"/>
          </p:cNvPicPr>
          <p:nvPr/>
        </p:nvPicPr>
        <p:blipFill>
          <a:blip r:embed="rId3" cstate="print"/>
          <a:stretch>
            <a:fillRect/>
          </a:stretch>
        </p:blipFill>
        <p:spPr>
          <a:xfrm>
            <a:off x="21336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4.jpeg"/>
          <p:cNvPicPr>
            <a:picLocks noChangeAspect="1"/>
          </p:cNvPicPr>
          <p:nvPr/>
        </p:nvPicPr>
        <p:blipFill>
          <a:blip r:embed="rId3" cstate="print"/>
          <a:stretch>
            <a:fillRect/>
          </a:stretch>
        </p:blipFill>
        <p:spPr>
          <a:xfrm>
            <a:off x="32004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descr="4.jpeg"/>
          <p:cNvPicPr>
            <a:picLocks noChangeAspect="1"/>
          </p:cNvPicPr>
          <p:nvPr/>
        </p:nvPicPr>
        <p:blipFill>
          <a:blip r:embed="rId3" cstate="print"/>
          <a:stretch>
            <a:fillRect/>
          </a:stretch>
        </p:blipFill>
        <p:spPr>
          <a:xfrm>
            <a:off x="42672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descr="4.jpeg"/>
          <p:cNvPicPr>
            <a:picLocks noChangeAspect="1"/>
          </p:cNvPicPr>
          <p:nvPr/>
        </p:nvPicPr>
        <p:blipFill>
          <a:blip r:embed="rId3" cstate="print"/>
          <a:stretch>
            <a:fillRect/>
          </a:stretch>
        </p:blipFill>
        <p:spPr>
          <a:xfrm>
            <a:off x="53340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descr="4.jpeg"/>
          <p:cNvPicPr>
            <a:picLocks noChangeAspect="1"/>
          </p:cNvPicPr>
          <p:nvPr/>
        </p:nvPicPr>
        <p:blipFill>
          <a:blip r:embed="rId3" cstate="print"/>
          <a:stretch>
            <a:fillRect/>
          </a:stretch>
        </p:blipFill>
        <p:spPr>
          <a:xfrm>
            <a:off x="64008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descr="4.jpeg"/>
          <p:cNvPicPr>
            <a:picLocks noChangeAspect="1"/>
          </p:cNvPicPr>
          <p:nvPr/>
        </p:nvPicPr>
        <p:blipFill>
          <a:blip r:embed="rId3" cstate="print"/>
          <a:stretch>
            <a:fillRect/>
          </a:stretch>
        </p:blipFill>
        <p:spPr>
          <a:xfrm>
            <a:off x="74676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Picture 20" descr="4.jpeg"/>
          <p:cNvPicPr>
            <a:picLocks noChangeAspect="1"/>
          </p:cNvPicPr>
          <p:nvPr/>
        </p:nvPicPr>
        <p:blipFill>
          <a:blip r:embed="rId3" cstate="print"/>
          <a:stretch>
            <a:fillRect/>
          </a:stretch>
        </p:blipFill>
        <p:spPr>
          <a:xfrm>
            <a:off x="73914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1" descr="4.jpeg"/>
          <p:cNvPicPr>
            <a:picLocks noChangeAspect="1"/>
          </p:cNvPicPr>
          <p:nvPr/>
        </p:nvPicPr>
        <p:blipFill>
          <a:blip r:embed="rId3" cstate="print"/>
          <a:stretch>
            <a:fillRect/>
          </a:stretch>
        </p:blipFill>
        <p:spPr>
          <a:xfrm>
            <a:off x="8229600" y="0"/>
            <a:ext cx="914400" cy="548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3" name="Picture 22" descr="2.jpg"/>
          <p:cNvPicPr>
            <a:picLocks noChangeAspect="1"/>
          </p:cNvPicPr>
          <p:nvPr/>
        </p:nvPicPr>
        <p:blipFill>
          <a:blip r:embed="rId4" cstate="print"/>
          <a:stretch>
            <a:fillRect/>
          </a:stretch>
        </p:blipFill>
        <p:spPr>
          <a:xfrm>
            <a:off x="0" y="6096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Picture 23" descr="2.jpg"/>
          <p:cNvPicPr>
            <a:picLocks noChangeAspect="1"/>
          </p:cNvPicPr>
          <p:nvPr/>
        </p:nvPicPr>
        <p:blipFill>
          <a:blip r:embed="rId4" cstate="print"/>
          <a:stretch>
            <a:fillRect/>
          </a:stretch>
        </p:blipFill>
        <p:spPr>
          <a:xfrm>
            <a:off x="0" y="12954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5" name="Picture 24" descr="2.jpg"/>
          <p:cNvPicPr>
            <a:picLocks noChangeAspect="1"/>
          </p:cNvPicPr>
          <p:nvPr/>
        </p:nvPicPr>
        <p:blipFill>
          <a:blip r:embed="rId4" cstate="print"/>
          <a:stretch>
            <a:fillRect/>
          </a:stretch>
        </p:blipFill>
        <p:spPr>
          <a:xfrm>
            <a:off x="0" y="19812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2.jpg"/>
          <p:cNvPicPr>
            <a:picLocks noChangeAspect="1"/>
          </p:cNvPicPr>
          <p:nvPr/>
        </p:nvPicPr>
        <p:blipFill>
          <a:blip r:embed="rId4" cstate="print"/>
          <a:stretch>
            <a:fillRect/>
          </a:stretch>
        </p:blipFill>
        <p:spPr>
          <a:xfrm>
            <a:off x="0" y="26670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26" descr="2.jpg"/>
          <p:cNvPicPr>
            <a:picLocks noChangeAspect="1"/>
          </p:cNvPicPr>
          <p:nvPr/>
        </p:nvPicPr>
        <p:blipFill>
          <a:blip r:embed="rId4" cstate="print"/>
          <a:stretch>
            <a:fillRect/>
          </a:stretch>
        </p:blipFill>
        <p:spPr>
          <a:xfrm>
            <a:off x="0" y="33528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 name="Picture 27" descr="2.jpg"/>
          <p:cNvPicPr>
            <a:picLocks noChangeAspect="1"/>
          </p:cNvPicPr>
          <p:nvPr/>
        </p:nvPicPr>
        <p:blipFill>
          <a:blip r:embed="rId4" cstate="print"/>
          <a:stretch>
            <a:fillRect/>
          </a:stretch>
        </p:blipFill>
        <p:spPr>
          <a:xfrm>
            <a:off x="0" y="40386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9" name="Picture 28" descr="2.jpg"/>
          <p:cNvPicPr>
            <a:picLocks noChangeAspect="1"/>
          </p:cNvPicPr>
          <p:nvPr/>
        </p:nvPicPr>
        <p:blipFill>
          <a:blip r:embed="rId4" cstate="print"/>
          <a:stretch>
            <a:fillRect/>
          </a:stretch>
        </p:blipFill>
        <p:spPr>
          <a:xfrm>
            <a:off x="0" y="48006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 name="Picture 29" descr="2.jpg"/>
          <p:cNvPicPr>
            <a:picLocks noChangeAspect="1"/>
          </p:cNvPicPr>
          <p:nvPr/>
        </p:nvPicPr>
        <p:blipFill>
          <a:blip r:embed="rId4" cstate="print"/>
          <a:stretch>
            <a:fillRect/>
          </a:stretch>
        </p:blipFill>
        <p:spPr>
          <a:xfrm>
            <a:off x="0" y="5562600"/>
            <a:ext cx="914400" cy="6004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1" name="Picture 30" descr="1.jpg"/>
          <p:cNvPicPr>
            <a:picLocks noChangeAspect="1"/>
          </p:cNvPicPr>
          <p:nvPr/>
        </p:nvPicPr>
        <p:blipFill>
          <a:blip r:embed="rId5" cstate="print"/>
          <a:stretch>
            <a:fillRect/>
          </a:stretch>
        </p:blipFill>
        <p:spPr>
          <a:xfrm>
            <a:off x="8283386" y="609600"/>
            <a:ext cx="860614" cy="685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 name="Picture 32" descr="1.jpg"/>
          <p:cNvPicPr>
            <a:picLocks noChangeAspect="1"/>
          </p:cNvPicPr>
          <p:nvPr/>
        </p:nvPicPr>
        <p:blipFill>
          <a:blip r:embed="rId6" cstate="print"/>
          <a:stretch>
            <a:fillRect/>
          </a:stretch>
        </p:blipFill>
        <p:spPr>
          <a:xfrm>
            <a:off x="8283386" y="14478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4" name="Picture 33" descr="1.jpg"/>
          <p:cNvPicPr>
            <a:picLocks noChangeAspect="1"/>
          </p:cNvPicPr>
          <p:nvPr/>
        </p:nvPicPr>
        <p:blipFill>
          <a:blip r:embed="rId6" cstate="print"/>
          <a:stretch>
            <a:fillRect/>
          </a:stretch>
        </p:blipFill>
        <p:spPr>
          <a:xfrm>
            <a:off x="8283386" y="22860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descr="1.jpg"/>
          <p:cNvPicPr>
            <a:picLocks noChangeAspect="1"/>
          </p:cNvPicPr>
          <p:nvPr/>
        </p:nvPicPr>
        <p:blipFill>
          <a:blip r:embed="rId6" cstate="print"/>
          <a:stretch>
            <a:fillRect/>
          </a:stretch>
        </p:blipFill>
        <p:spPr>
          <a:xfrm>
            <a:off x="8283386" y="31242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6" name="Picture 35" descr="1.jpg"/>
          <p:cNvPicPr>
            <a:picLocks noChangeAspect="1"/>
          </p:cNvPicPr>
          <p:nvPr/>
        </p:nvPicPr>
        <p:blipFill>
          <a:blip r:embed="rId6" cstate="print"/>
          <a:stretch>
            <a:fillRect/>
          </a:stretch>
        </p:blipFill>
        <p:spPr>
          <a:xfrm>
            <a:off x="8283386" y="39624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7" name="Picture 36" descr="1.jpg"/>
          <p:cNvPicPr>
            <a:picLocks noChangeAspect="1"/>
          </p:cNvPicPr>
          <p:nvPr/>
        </p:nvPicPr>
        <p:blipFill>
          <a:blip r:embed="rId6" cstate="print"/>
          <a:stretch>
            <a:fillRect/>
          </a:stretch>
        </p:blipFill>
        <p:spPr>
          <a:xfrm>
            <a:off x="8283386" y="48006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8" name="Picture 37" descr="1.jpg"/>
          <p:cNvPicPr>
            <a:picLocks noChangeAspect="1"/>
          </p:cNvPicPr>
          <p:nvPr/>
        </p:nvPicPr>
        <p:blipFill>
          <a:blip r:embed="rId6" cstate="print"/>
          <a:stretch>
            <a:fillRect/>
          </a:stretch>
        </p:blipFill>
        <p:spPr>
          <a:xfrm>
            <a:off x="8283386" y="5562600"/>
            <a:ext cx="860614" cy="60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3170099"/>
          </a:xfrm>
          <a:prstGeom prst="rect">
            <a:avLst/>
          </a:prstGeom>
          <a:noFill/>
        </p:spPr>
        <p:txBody>
          <a:bodyPr wrap="square" rtlCol="0">
            <a:spAutoFit/>
          </a:bodyPr>
          <a:lstStyle/>
          <a:p>
            <a:r>
              <a:rPr lang="bn-IN" sz="4000" dirty="0" smtClean="0">
                <a:latin typeface="NikoshBAN" pitchFamily="2" charset="0"/>
                <a:cs typeface="NikoshBAN" pitchFamily="2" charset="0"/>
              </a:rPr>
              <a:t>                           একক কাজের উত্তরঃ-</a:t>
            </a:r>
          </a:p>
          <a:p>
            <a:r>
              <a:rPr lang="bn-IN" sz="4000" dirty="0" smtClean="0">
                <a:latin typeface="NikoshBAN" pitchFamily="2" charset="0"/>
                <a:cs typeface="NikoshBAN" pitchFamily="2" charset="0"/>
              </a:rPr>
              <a:t>১, </a:t>
            </a:r>
            <a:r>
              <a:rPr lang="bn-IN" sz="4000" dirty="0" smtClean="0"/>
              <a:t>শীতের সময় তৈরীকৃত পিঠা শীতের পিঠা নামে পরিচিত।</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২, শীতের পিঠা ভারি মিঠা।</a:t>
            </a:r>
          </a:p>
          <a:p>
            <a:r>
              <a:rPr lang="bn-IN" sz="4000" dirty="0" smtClean="0">
                <a:latin typeface="NikoshBAN" pitchFamily="2" charset="0"/>
                <a:cs typeface="NikoshBAN" pitchFamily="2" charset="0"/>
              </a:rPr>
              <a:t>৩, </a:t>
            </a:r>
            <a:r>
              <a:rPr lang="bn-IN" sz="4000" dirty="0" smtClean="0"/>
              <a:t>শীত এলে বাংলার ঘরে ঘরে পিঠা তৈরির উ</a:t>
            </a:r>
            <a:r>
              <a:rPr lang="bn-IN" sz="2800" dirty="0" smtClean="0"/>
              <a:t>ৎ</a:t>
            </a:r>
            <a:r>
              <a:rPr lang="bn-IN" sz="4000" dirty="0" smtClean="0"/>
              <a:t>সব শুরু হয়।</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41680"/>
            <a:ext cx="9144000" cy="3416320"/>
          </a:xfrm>
          <a:prstGeom prst="rect">
            <a:avLst/>
          </a:prstGeom>
        </p:spPr>
        <p:txBody>
          <a:bodyPr wrap="square">
            <a:spAutoFit/>
          </a:bodyPr>
          <a:lstStyle/>
          <a:p>
            <a:r>
              <a:rPr lang="bn-IN" sz="3600" dirty="0" smtClean="0"/>
              <a:t>বাংলাদেশে ১৫০ বা তারও বেশী রকমের পিঠা থাকলেও মোটামুটি ৩০ প্রকারের পিঠার প্রচলন সবচেয়ে বেশি।  নকশি পিঠা, চিতই পিঠা, রস পিঠা, ডিম চিতই পিঠা, দোল পিঠা, ভাপা পিঠা, পাটিসাপটা পিঠা, পাকান, আন্দশা, কাটা পিঠা, ছিট পিঠা, গোকুল পিঠা, চুটকি পিঠা, মুঠি পিঠা, জামদানি পিঠা, হাড়ি পিঠা, চাপড়ি পিঠা, পাতা পিঠা, ঝুড়ি পিঠা - এমনি আরও কত নাম!</a:t>
            </a:r>
            <a:endParaRPr lang="en-US" sz="3600" dirty="0"/>
          </a:p>
        </p:txBody>
      </p:sp>
      <p:pic>
        <p:nvPicPr>
          <p:cNvPr id="4" name="Picture 3" descr="2.jpg"/>
          <p:cNvPicPr>
            <a:picLocks noChangeAspect="1"/>
          </p:cNvPicPr>
          <p:nvPr/>
        </p:nvPicPr>
        <p:blipFill>
          <a:blip r:embed="rId2"/>
          <a:stretch>
            <a:fillRect/>
          </a:stretch>
        </p:blipFill>
        <p:spPr>
          <a:xfrm>
            <a:off x="1524000" y="0"/>
            <a:ext cx="5852160" cy="3291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66800"/>
            <a:ext cx="9144000" cy="1938992"/>
          </a:xfrm>
          <a:prstGeom prst="rect">
            <a:avLst/>
          </a:prstGeom>
          <a:noFill/>
        </p:spPr>
        <p:txBody>
          <a:bodyPr wrap="square" rtlCol="0">
            <a:spAutoFit/>
          </a:bodyPr>
          <a:lstStyle/>
          <a:p>
            <a:r>
              <a:rPr lang="bn-IN" sz="4000" dirty="0" smtClean="0">
                <a:latin typeface="NikoshBAN" pitchFamily="2" charset="0"/>
                <a:cs typeface="NikoshBAN" pitchFamily="2" charset="0"/>
              </a:rPr>
              <a:t>                           জোড়ায় কাজঃ-</a:t>
            </a:r>
          </a:p>
          <a:p>
            <a:r>
              <a:rPr lang="bn-IN" sz="4000" dirty="0" smtClean="0">
                <a:latin typeface="NikoshBAN" pitchFamily="2" charset="0"/>
                <a:cs typeface="NikoshBAN" pitchFamily="2" charset="0"/>
              </a:rPr>
              <a:t>১,  শীতের পিঠা কত প্রকার এবং  সবচেয়ে বেশী প্রচলন পিঠার নাম লিখ।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4876800"/>
            <a:ext cx="7681911"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600" b="0" i="0" u="none" strike="noStrike" cap="none" normalizeH="0" baseline="0" dirty="0" smtClean="0">
                <a:ln>
                  <a:noFill/>
                </a:ln>
                <a:solidFill>
                  <a:srgbClr val="000000"/>
                </a:solidFill>
                <a:effectLst/>
                <a:latin typeface="AdorshoLipi" pitchFamily="1" charset="0"/>
                <a:cs typeface="AdorshoLipi" pitchFamily="1" charset="0"/>
              </a:rPr>
              <a:t>ফুল পিঠাঃ</a:t>
            </a:r>
            <a:r>
              <a:rPr kumimoji="0" lang="en-US" sz="1600"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1200" b="0" i="0" u="none" strike="noStrike" cap="none" normalizeH="0" baseline="0" dirty="0" smtClean="0">
                <a:ln>
                  <a:noFill/>
                </a:ln>
                <a:solidFill>
                  <a:schemeClr val="tx1"/>
                </a:solidFill>
                <a:effectLst/>
                <a:latin typeface="Arial"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3600" b="0" i="0" u="none" strike="noStrike" cap="none" normalizeH="0" baseline="0" dirty="0" smtClean="0">
                <a:ln>
                  <a:noFill/>
                </a:ln>
                <a:solidFill>
                  <a:schemeClr val="tx1"/>
                </a:solidFill>
                <a:effectLst/>
                <a:latin typeface="Arial" pitchFamily="34" charset="0"/>
                <a:cs typeface="Arial" pitchFamily="34" charset="0"/>
              </a:rPr>
              <a:t>  </a:t>
            </a:r>
            <a:r>
              <a:rPr kumimoji="0" lang="en-US" sz="25000" b="0" i="0" u="none" strike="noStrike" cap="none" normalizeH="0" baseline="0" dirty="0" smtClean="0">
                <a:ln>
                  <a:noFill/>
                </a:ln>
                <a:solidFill>
                  <a:schemeClr val="tx1"/>
                </a:solidFill>
                <a:effectLst/>
                <a:latin typeface="Arial" pitchFamily="34" charset="0"/>
                <a:cs typeface="Arial" pitchFamily="34" charset="0"/>
              </a:rPr>
              <a:t/>
            </a:r>
            <a:br>
              <a:rPr kumimoji="0" lang="en-US" sz="25000" b="0" i="0" u="none" strike="noStrike" cap="none" normalizeH="0" baseline="0" dirty="0" smtClean="0">
                <a:ln>
                  <a:noFill/>
                </a:ln>
                <a:solidFill>
                  <a:schemeClr val="tx1"/>
                </a:solidFill>
                <a:effectLst/>
                <a:latin typeface="Arial" pitchFamily="34" charset="0"/>
                <a:cs typeface="Arial" pitchFamily="34" charset="0"/>
              </a:rPr>
            </a:br>
            <a:r>
              <a:rPr kumimoji="0" lang="bn-IN" sz="1600" b="0" i="0" u="none" strike="noStrike" cap="none" normalizeH="0" baseline="0" dirty="0" smtClean="0">
                <a:ln>
                  <a:noFill/>
                </a:ln>
                <a:solidFill>
                  <a:srgbClr val="000000"/>
                </a:solidFill>
                <a:effectLst/>
                <a:latin typeface="AdorshoLipi" pitchFamily="1" charset="0"/>
                <a:cs typeface="AdorshoLipi" pitchFamily="1" charset="0"/>
              </a:rPr>
              <a:t>নকশি পিঠার মতো দেখতে ফুল পিঠা। কিন্তু নকশি পিঠার চেয়ে কিছুটা নরম হয় এই পিঠাটি।</a:t>
            </a:r>
            <a:r>
              <a:rPr kumimoji="0" lang="en-US" sz="1600"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 "/>
          <p:cNvPicPr>
            <a:picLocks noChangeAspect="1" noChangeArrowheads="1"/>
          </p:cNvPicPr>
          <p:nvPr/>
        </p:nvPicPr>
        <p:blipFill>
          <a:blip r:embed="rId2"/>
          <a:srcRect/>
          <a:stretch>
            <a:fillRect/>
          </a:stretch>
        </p:blipFill>
        <p:spPr bwMode="auto">
          <a:xfrm>
            <a:off x="1371600" y="0"/>
            <a:ext cx="6570532" cy="4389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mph" presetSubtype="1" grpId="0" nodeType="clickEffect">
                                  <p:stCondLst>
                                    <p:cond delay="0"/>
                                  </p:stCondLst>
                                  <p:childTnLst>
                                    <p:set>
                                      <p:cBhvr override="childStyle">
                                        <p:cTn id="10" dur="indefinite"/>
                                        <p:tgtEl>
                                          <p:spTgt spid="1025"/>
                                        </p:tgtEl>
                                        <p:attrNameLst>
                                          <p:attrName>style.fontStyle</p:attrName>
                                        </p:attrNameLst>
                                      </p:cBhvr>
                                      <p:to>
                                        <p:strVal val="normal"/>
                                      </p:to>
                                    </p:set>
                                    <p:set>
                                      <p:cBhvr override="childStyle">
                                        <p:cTn id="11" dur="indefinite"/>
                                        <p:tgtEl>
                                          <p:spTgt spid="1025"/>
                                        </p:tgtEl>
                                        <p:attrNameLst>
                                          <p:attrName>style.fontWeight</p:attrName>
                                        </p:attrNameLst>
                                      </p:cBhvr>
                                      <p:to>
                                        <p:strVal val="bold"/>
                                      </p:to>
                                    </p:set>
                                    <p:set>
                                      <p:cBhvr override="childStyle">
                                        <p:cTn id="12" dur="indefinite"/>
                                        <p:tgtEl>
                                          <p:spTgt spid="102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5473005"/>
            <a:ext cx="871103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000000"/>
                </a:solidFill>
                <a:effectLst/>
                <a:latin typeface="AdorshoLipi" pitchFamily="1" charset="0"/>
                <a:cs typeface="AdorshoLipi" pitchFamily="1" charset="0"/>
              </a:rPr>
              <a:t>পাটিসাপটাঃ</a:t>
            </a:r>
            <a:r>
              <a:rPr kumimoji="0" lang="en-US" sz="2000"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4400" b="0" i="0" u="none" strike="noStrike" cap="none" normalizeH="0" baseline="0" dirty="0" smtClean="0">
                <a:ln>
                  <a:noFill/>
                </a:ln>
                <a:solidFill>
                  <a:schemeClr val="tx1"/>
                </a:solidFill>
                <a:effectLst/>
                <a:latin typeface="Arial" pitchFamily="34" charset="0"/>
                <a:cs typeface="Arial" pitchFamily="34" charset="0"/>
              </a:rPr>
              <a:t>  </a:t>
            </a:r>
            <a:r>
              <a:rPr kumimoji="0" lang="en-US" sz="36000" b="0" i="0" u="none" strike="noStrike" cap="none" normalizeH="0" baseline="0" dirty="0" smtClean="0">
                <a:ln>
                  <a:noFill/>
                </a:ln>
                <a:solidFill>
                  <a:schemeClr val="tx1"/>
                </a:solidFill>
                <a:effectLst/>
                <a:latin typeface="Arial" pitchFamily="34" charset="0"/>
                <a:cs typeface="Arial" pitchFamily="34" charset="0"/>
              </a:rPr>
              <a:t/>
            </a:r>
            <a:br>
              <a:rPr kumimoji="0" lang="en-US" sz="36000" b="0" i="0" u="none" strike="noStrike" cap="none" normalizeH="0" baseline="0" dirty="0" smtClean="0">
                <a:ln>
                  <a:noFill/>
                </a:ln>
                <a:solidFill>
                  <a:schemeClr val="tx1"/>
                </a:solidFill>
                <a:effectLst/>
                <a:latin typeface="Arial" pitchFamily="34" charset="0"/>
                <a:cs typeface="Arial" pitchFamily="34" charset="0"/>
              </a:rPr>
            </a:br>
            <a:r>
              <a:rPr kumimoji="0" lang="bn-IN" sz="2000" b="0" i="0" u="none" strike="noStrike" cap="none" normalizeH="0" baseline="0" dirty="0" smtClean="0">
                <a:ln>
                  <a:noFill/>
                </a:ln>
                <a:solidFill>
                  <a:srgbClr val="000000"/>
                </a:solidFill>
                <a:effectLst/>
                <a:latin typeface="AdorshoLipi" pitchFamily="1" charset="0"/>
                <a:cs typeface="AdorshoLipi" pitchFamily="1" charset="0"/>
              </a:rPr>
              <a:t>গুড় দিয়ে তৈরী হালকা বাদামী অথবা চিনির সাদা পাটিসাপটা আরেকটা সুস্বাদু পিঠা।</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 "/>
          <p:cNvPicPr>
            <a:picLocks noChangeAspect="1" noChangeArrowheads="1"/>
          </p:cNvPicPr>
          <p:nvPr/>
        </p:nvPicPr>
        <p:blipFill>
          <a:blip r:embed="rId2"/>
          <a:srcRect/>
          <a:stretch>
            <a:fillRect/>
          </a:stretch>
        </p:blipFill>
        <p:spPr bwMode="auto">
          <a:xfrm>
            <a:off x="914400" y="0"/>
            <a:ext cx="7254962" cy="48463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xit" presetSubtype="0" fill="hold" grpId="0" nodeType="clickEffect">
                                  <p:stCondLst>
                                    <p:cond delay="0"/>
                                  </p:stCondLst>
                                  <p:childTnLst>
                                    <p:animEffect transition="out" filter="fade">
                                      <p:cBhvr>
                                        <p:cTn id="11" dur="770" accel="100000">
                                          <p:stCondLst>
                                            <p:cond delay="1230"/>
                                          </p:stCondLst>
                                        </p:cTn>
                                        <p:tgtEl>
                                          <p:spTgt spid="11265"/>
                                        </p:tgtEl>
                                      </p:cBhvr>
                                    </p:animEffect>
                                    <p:animScale>
                                      <p:cBhvr>
                                        <p:cTn id="12" dur="770" accel="100000">
                                          <p:stCondLst>
                                            <p:cond delay="1230"/>
                                          </p:stCondLst>
                                        </p:cTn>
                                        <p:tgtEl>
                                          <p:spTgt spid="11265"/>
                                        </p:tgtEl>
                                      </p:cBhvr>
                                      <p:from x="200000" y="450000"/>
                                      <p:to x="10000" y="10000"/>
                                    </p:animScale>
                                    <p:animScale>
                                      <p:cBhvr>
                                        <p:cTn id="13" dur="1230" decel="100000"/>
                                        <p:tgtEl>
                                          <p:spTgt spid="11265"/>
                                        </p:tgtEl>
                                      </p:cBhvr>
                                      <p:from x="100000" y="100000"/>
                                      <p:to x="200000" y="450000"/>
                                    </p:animScale>
                                    <p:anim from="(ppt_x)" to="(0.5)" calcmode="lin" valueType="num">
                                      <p:cBhvr>
                                        <p:cTn id="14" dur="1230" decel="100000"/>
                                        <p:tgtEl>
                                          <p:spTgt spid="11265"/>
                                        </p:tgtEl>
                                        <p:attrNameLst>
                                          <p:attrName>ppt_x</p:attrName>
                                        </p:attrNameLst>
                                      </p:cBhvr>
                                    </p:anim>
                                    <p:anim from="(0.5)" to="(0.5)" calcmode="lin" valueType="num">
                                      <p:cBhvr>
                                        <p:cTn id="15" dur="770">
                                          <p:stCondLst>
                                            <p:cond delay="1230"/>
                                          </p:stCondLst>
                                        </p:cTn>
                                        <p:tgtEl>
                                          <p:spTgt spid="11265"/>
                                        </p:tgtEl>
                                        <p:attrNameLst>
                                          <p:attrName>ppt_x</p:attrName>
                                        </p:attrNameLst>
                                      </p:cBhvr>
                                    </p:anim>
                                    <p:anim from="(ppt_y)" to="(ppt_y+0.4)" calcmode="lin" valueType="num">
                                      <p:cBhvr>
                                        <p:cTn id="16" dur="1230" decel="100000"/>
                                        <p:tgtEl>
                                          <p:spTgt spid="11265"/>
                                        </p:tgtEl>
                                        <p:attrNameLst>
                                          <p:attrName>ppt_y</p:attrName>
                                        </p:attrNameLst>
                                      </p:cBhvr>
                                    </p:anim>
                                    <p:anim from="(ppt_y)" to="(ppt_y)" calcmode="lin" valueType="num">
                                      <p:cBhvr>
                                        <p:cTn id="17" dur="770">
                                          <p:stCondLst>
                                            <p:cond delay="1230"/>
                                          </p:stCondLst>
                                        </p:cTn>
                                        <p:tgtEl>
                                          <p:spTgt spid="11265"/>
                                        </p:tgtEl>
                                        <p:attrNameLst>
                                          <p:attrName>ppt_y</p:attrName>
                                        </p:attrNameLst>
                                      </p:cBhvr>
                                    </p:anim>
                                    <p:set>
                                      <p:cBhvr>
                                        <p:cTn id="18" dur="1" fill="hold">
                                          <p:stCondLst>
                                            <p:cond delay="1999"/>
                                          </p:stCondLst>
                                        </p:cTn>
                                        <p:tgtEl>
                                          <p:spTgt spid="11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04800" y="5410200"/>
            <a:ext cx="8504251"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600" b="0" i="0" u="none" strike="noStrike" cap="none" normalizeH="0" baseline="0" dirty="0" smtClean="0">
                <a:ln>
                  <a:noFill/>
                </a:ln>
                <a:solidFill>
                  <a:srgbClr val="000000"/>
                </a:solidFill>
                <a:effectLst/>
                <a:latin typeface="AdorshoLipi" pitchFamily="1" charset="0"/>
                <a:cs typeface="AdorshoLipi" pitchFamily="1" charset="0"/>
              </a:rPr>
              <a:t>মাল পোয়া আর ঝিকিমিকি পিঠাঃ</a:t>
            </a:r>
            <a:r>
              <a:rPr kumimoji="0" lang="en-US" sz="1600"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1200" b="0" i="0" u="none" strike="noStrike" cap="none" normalizeH="0" baseline="0" dirty="0" smtClean="0">
                <a:ln>
                  <a:noFill/>
                </a:ln>
                <a:solidFill>
                  <a:schemeClr val="tx1"/>
                </a:solidFill>
                <a:effectLst/>
                <a:latin typeface="Arial"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cs typeface="Arial" pitchFamily="34" charset="0"/>
              </a:rPr>
            </a:br>
            <a:r>
              <a:rPr kumimoji="0" lang="en-US" sz="3600" b="0" i="0" u="none" strike="noStrike" cap="none" normalizeH="0" baseline="0" dirty="0" smtClean="0">
                <a:ln>
                  <a:noFill/>
                </a:ln>
                <a:solidFill>
                  <a:schemeClr val="tx1"/>
                </a:solidFill>
                <a:effectLst/>
                <a:latin typeface="Arial" pitchFamily="34" charset="0"/>
                <a:cs typeface="Arial" pitchFamily="34" charset="0"/>
              </a:rPr>
              <a:t>  </a:t>
            </a:r>
            <a:r>
              <a:rPr kumimoji="0" lang="en-US" sz="32300" b="0" i="0" u="none" strike="noStrike" cap="none" normalizeH="0" baseline="0" dirty="0" smtClean="0">
                <a:ln>
                  <a:noFill/>
                </a:ln>
                <a:solidFill>
                  <a:schemeClr val="tx1"/>
                </a:solidFill>
                <a:effectLst/>
                <a:latin typeface="Arial" pitchFamily="34" charset="0"/>
                <a:cs typeface="Arial" pitchFamily="34" charset="0"/>
              </a:rPr>
              <a:t/>
            </a:r>
            <a:br>
              <a:rPr kumimoji="0" lang="en-US" sz="32300" b="0" i="0" u="none" strike="noStrike" cap="none" normalizeH="0" baseline="0" dirty="0" smtClean="0">
                <a:ln>
                  <a:noFill/>
                </a:ln>
                <a:solidFill>
                  <a:schemeClr val="tx1"/>
                </a:solidFill>
                <a:effectLst/>
                <a:latin typeface="Arial" pitchFamily="34" charset="0"/>
                <a:cs typeface="Arial" pitchFamily="34" charset="0"/>
              </a:rPr>
            </a:br>
            <a:r>
              <a:rPr kumimoji="0" lang="bn-IN" sz="1600" b="0" i="0" u="none" strike="noStrike" cap="none" normalizeH="0" baseline="0" dirty="0" smtClean="0">
                <a:ln>
                  <a:noFill/>
                </a:ln>
                <a:solidFill>
                  <a:srgbClr val="000000"/>
                </a:solidFill>
                <a:effectLst/>
                <a:latin typeface="AdorshoLipi" pitchFamily="1" charset="0"/>
                <a:cs typeface="AdorshoLipi" pitchFamily="1" charset="0"/>
              </a:rPr>
              <a:t>মাল পোয়া আর ঝিকিমিকি পিঠা বানানো হয় শুকনো চালের গুড়ো ও চিনি দিয়ে। দুটোই মজাদার পিঠা।</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descr=" "/>
          <p:cNvPicPr>
            <a:picLocks noChangeAspect="1" noChangeArrowheads="1"/>
          </p:cNvPicPr>
          <p:nvPr/>
        </p:nvPicPr>
        <p:blipFill>
          <a:blip r:embed="rId2"/>
          <a:srcRect/>
          <a:stretch>
            <a:fillRect/>
          </a:stretch>
        </p:blipFill>
        <p:spPr bwMode="auto">
          <a:xfrm>
            <a:off x="1219200" y="0"/>
            <a:ext cx="5662557" cy="49377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0242"/>
                                        </p:tgtEl>
                                        <p:attrNameLst>
                                          <p:attrName>ppt_w</p:attrName>
                                        </p:attrNameLst>
                                      </p:cBhvr>
                                      <p:tavLst>
                                        <p:tav tm="0">
                                          <p:val>
                                            <p:strVal val="ppt_w"/>
                                          </p:val>
                                        </p:tav>
                                        <p:tav tm="100000">
                                          <p:val>
                                            <p:fltVal val="0"/>
                                          </p:val>
                                        </p:tav>
                                      </p:tavLst>
                                    </p:anim>
                                    <p:anim calcmode="lin" valueType="num">
                                      <p:cBhvr>
                                        <p:cTn id="7" dur="500"/>
                                        <p:tgtEl>
                                          <p:spTgt spid="10242"/>
                                        </p:tgtEl>
                                        <p:attrNameLst>
                                          <p:attrName>ppt_h</p:attrName>
                                        </p:attrNameLst>
                                      </p:cBhvr>
                                      <p:tavLst>
                                        <p:tav tm="0">
                                          <p:val>
                                            <p:strVal val="ppt_h"/>
                                          </p:val>
                                        </p:tav>
                                        <p:tav tm="100000">
                                          <p:val>
                                            <p:fltVal val="0"/>
                                          </p:val>
                                        </p:tav>
                                      </p:tavLst>
                                    </p:anim>
                                    <p:animEffect transition="out" filter="fade">
                                      <p:cBhvr>
                                        <p:cTn id="8" dur="500"/>
                                        <p:tgtEl>
                                          <p:spTgt spid="10242"/>
                                        </p:tgtEl>
                                      </p:cBhvr>
                                    </p:animEffect>
                                    <p:set>
                                      <p:cBhvr>
                                        <p:cTn id="9" dur="1" fill="hold">
                                          <p:stCondLst>
                                            <p:cond delay="499"/>
                                          </p:stCondLst>
                                        </p:cTn>
                                        <p:tgtEl>
                                          <p:spTgt spid="1024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241"/>
                                        </p:tgtEl>
                                        <p:attrNameLst>
                                          <p:attrName>style.visibility</p:attrName>
                                        </p:attrNameLst>
                                      </p:cBhvr>
                                      <p:to>
                                        <p:strVal val="visible"/>
                                      </p:to>
                                    </p:set>
                                    <p:animEffect transition="in" filter="blinds(horizontal)">
                                      <p:cBhvr>
                                        <p:cTn id="14"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87901"/>
            <a:ext cx="9144000" cy="3170099"/>
          </a:xfrm>
          <a:prstGeom prst="rect">
            <a:avLst/>
          </a:prstGeom>
        </p:spPr>
        <p:txBody>
          <a:bodyPr wrap="square">
            <a:spAutoFit/>
          </a:bodyPr>
          <a:lstStyle/>
          <a:p>
            <a:r>
              <a:rPr lang="bn-IN" sz="4000" dirty="0" smtClean="0"/>
              <a:t>১.... খেজুরের রসে   ভেজানো চিতই পিঠা </a:t>
            </a:r>
          </a:p>
          <a:p>
            <a:r>
              <a:rPr lang="bn-IN" sz="4000" dirty="0" smtClean="0"/>
              <a:t>২.   দুধ আর রসে (খেজুরের গুড় দিয়েও হয়) ভেজানো পরে পিঠা.....</a:t>
            </a:r>
          </a:p>
          <a:p>
            <a:r>
              <a:rPr lang="bn-IN" sz="4000" dirty="0" smtClean="0"/>
              <a:t>৩. মায়ের হাতের ভাপাও অনেক পছন্দ ছিল,,, মা থাকতে শীতের সকালে ভাপা পিঠাই ছিল সকালের নাস্তা......</a:t>
            </a:r>
            <a:endParaRPr lang="bn-IN" sz="4000" dirty="0"/>
          </a:p>
        </p:txBody>
      </p:sp>
      <p:pic>
        <p:nvPicPr>
          <p:cNvPr id="3" name="Picture 2" descr="6.jpg"/>
          <p:cNvPicPr>
            <a:picLocks noChangeAspect="1"/>
          </p:cNvPicPr>
          <p:nvPr/>
        </p:nvPicPr>
        <p:blipFill>
          <a:blip r:embed="rId2"/>
          <a:stretch>
            <a:fillRect/>
          </a:stretch>
        </p:blipFill>
        <p:spPr>
          <a:xfrm>
            <a:off x="2514600" y="0"/>
            <a:ext cx="3780996" cy="3566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5105400"/>
            <a:ext cx="8938665" cy="8925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200" b="0" i="0" u="none" strike="noStrike" cap="none" normalizeH="0" baseline="0" dirty="0" smtClean="0">
                <a:ln>
                  <a:noFill/>
                </a:ln>
                <a:solidFill>
                  <a:srgbClr val="000000"/>
                </a:solidFill>
                <a:effectLst/>
                <a:latin typeface="AdorshoLipi" pitchFamily="1" charset="0"/>
                <a:cs typeface="AdorshoLipi" pitchFamily="1" charset="0"/>
              </a:rPr>
              <a:t>রস পাকনঃ</a:t>
            </a:r>
            <a:r>
              <a:rPr kumimoji="0" lang="en-US" sz="1200"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1050" b="0" i="0" u="none" strike="noStrike" cap="none" normalizeH="0" baseline="0" dirty="0" smtClean="0">
                <a:ln>
                  <a:noFill/>
                </a:ln>
                <a:solidFill>
                  <a:schemeClr val="tx1"/>
                </a:solidFill>
                <a:effectLst/>
                <a:latin typeface="Arial" pitchFamily="34" charset="0"/>
                <a:cs typeface="Arial" pitchFamily="34" charset="0"/>
              </a:rPr>
              <a:t/>
            </a:r>
            <a:br>
              <a:rPr kumimoji="0" lang="en-US" sz="105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19300" b="0" i="0" u="none" strike="noStrike" cap="none" normalizeH="0" baseline="0" dirty="0" smtClean="0">
                <a:ln>
                  <a:noFill/>
                </a:ln>
                <a:solidFill>
                  <a:schemeClr val="tx1"/>
                </a:solidFill>
                <a:effectLst/>
                <a:latin typeface="Arial" pitchFamily="34" charset="0"/>
                <a:cs typeface="Arial" pitchFamily="34" charset="0"/>
              </a:rPr>
              <a:t/>
            </a:r>
            <a:br>
              <a:rPr kumimoji="0" lang="en-US" sz="19300" b="0" i="0" u="none" strike="noStrike" cap="none" normalizeH="0" baseline="0" dirty="0" smtClean="0">
                <a:ln>
                  <a:noFill/>
                </a:ln>
                <a:solidFill>
                  <a:schemeClr val="tx1"/>
                </a:solidFill>
                <a:effectLst/>
                <a:latin typeface="Arial" pitchFamily="34" charset="0"/>
                <a:cs typeface="Arial" pitchFamily="34" charset="0"/>
              </a:rPr>
            </a:br>
            <a:r>
              <a:rPr kumimoji="0" lang="bn-IN" sz="1200" b="0" i="0" u="none" strike="noStrike" cap="none" normalizeH="0" baseline="0" dirty="0" smtClean="0">
                <a:ln>
                  <a:noFill/>
                </a:ln>
                <a:solidFill>
                  <a:srgbClr val="000000"/>
                </a:solidFill>
                <a:effectLst/>
                <a:latin typeface="AdorshoLipi" pitchFamily="1" charset="0"/>
                <a:cs typeface="AdorshoLipi" pitchFamily="1" charset="0"/>
              </a:rPr>
              <a:t>শীতের ঐতিহ্যবাহী আরও কিছু পিঠা হলো রস পাকন। রস পাকান তৈরী হয় শুকনো সুজি</a:t>
            </a:r>
            <a:r>
              <a:rPr kumimoji="0" lang="en-US" sz="1200" b="0" i="0" u="none" strike="noStrike" cap="none" normalizeH="0" baseline="0" dirty="0" smtClean="0">
                <a:ln>
                  <a:noFill/>
                </a:ln>
                <a:solidFill>
                  <a:srgbClr val="000000"/>
                </a:solidFill>
                <a:effectLst/>
                <a:latin typeface="AdorshoLipi" pitchFamily="1" charset="0"/>
                <a:cs typeface="AdorshoLipi" pitchFamily="1" charset="0"/>
              </a:rPr>
              <a:t>, </a:t>
            </a:r>
            <a:r>
              <a:rPr kumimoji="0" lang="bn-IN" sz="1200" b="0" i="0" u="none" strike="noStrike" cap="none" normalizeH="0" baseline="0" dirty="0" smtClean="0">
                <a:ln>
                  <a:noFill/>
                </a:ln>
                <a:solidFill>
                  <a:srgbClr val="000000"/>
                </a:solidFill>
                <a:effectLst/>
                <a:latin typeface="AdorshoLipi" pitchFamily="1" charset="0"/>
                <a:cs typeface="AdorshoLipi" pitchFamily="1" charset="0"/>
              </a:rPr>
              <a:t>ডিম আর চিনি দিয়ে। এর স্বাদ সে কারণেই ভারি মিষ্টি</a:t>
            </a:r>
            <a:r>
              <a:rPr kumimoji="0" lang="bn-IN" sz="1000" b="0" i="0" u="none" strike="noStrike" cap="none" normalizeH="0" baseline="0" dirty="0" smtClean="0">
                <a:ln>
                  <a:noFill/>
                </a:ln>
                <a:solidFill>
                  <a:srgbClr val="000000"/>
                </a:solidFill>
                <a:effectLst/>
                <a:latin typeface="AdorshoLipi" pitchFamily="1" charset="0"/>
                <a:cs typeface="AdorshoLipi" pitchFamily="1"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 "/>
          <p:cNvPicPr>
            <a:picLocks noChangeAspect="1" noChangeArrowheads="1"/>
          </p:cNvPicPr>
          <p:nvPr/>
        </p:nvPicPr>
        <p:blipFill>
          <a:blip r:embed="rId2"/>
          <a:srcRect/>
          <a:stretch>
            <a:fillRect/>
          </a:stretch>
        </p:blipFill>
        <p:spPr bwMode="auto">
          <a:xfrm>
            <a:off x="1371600" y="0"/>
            <a:ext cx="6322987" cy="4754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8193"/>
                                        </p:tgtEl>
                                        <p:attrNameLst>
                                          <p:attrName>style.visibility</p:attrName>
                                        </p:attrNameLst>
                                      </p:cBhvr>
                                      <p:to>
                                        <p:strVal val="visible"/>
                                      </p:to>
                                    </p:set>
                                    <p:animEffect transition="in" filter="diamond(in)">
                                      <p:cBhvr>
                                        <p:cTn id="11"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5503783"/>
            <a:ext cx="8882560"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b="0" i="0" u="none" strike="noStrike" cap="none" normalizeH="0" baseline="0" dirty="0" smtClean="0">
                <a:ln>
                  <a:noFill/>
                </a:ln>
                <a:solidFill>
                  <a:srgbClr val="000000"/>
                </a:solidFill>
                <a:effectLst/>
                <a:latin typeface="AdorshoLipi" pitchFamily="1" charset="0"/>
                <a:cs typeface="AdorshoLipi" pitchFamily="1" charset="0"/>
              </a:rPr>
              <a:t>কুলি পিঠাঃ</a:t>
            </a:r>
            <a:r>
              <a:rPr kumimoji="0" lang="en-US" b="0" i="0" u="none" strike="noStrike" cap="none" normalizeH="0" baseline="0" dirty="0" smtClean="0">
                <a:ln>
                  <a:noFill/>
                </a:ln>
                <a:solidFill>
                  <a:srgbClr val="000000"/>
                </a:solidFill>
                <a:effectLst/>
                <a:latin typeface="AdorshoLipi" pitchFamily="1" charset="0"/>
                <a:cs typeface="AdorshoLipi" pitchFamily="1" charset="0"/>
              </a:rPr>
              <a:t> </a:t>
            </a:r>
            <a:br>
              <a:rPr kumimoji="0" lang="en-US" b="0" i="0" u="none" strike="noStrike" cap="none" normalizeH="0" baseline="0" dirty="0" smtClean="0">
                <a:ln>
                  <a:noFill/>
                </a:ln>
                <a:solidFill>
                  <a:srgbClr val="000000"/>
                </a:solidFill>
                <a:effectLst/>
                <a:latin typeface="AdorshoLipi" pitchFamily="1" charset="0"/>
                <a:cs typeface="AdorshoLipi" pitchFamily="1" charset="0"/>
              </a:rPr>
            </a:br>
            <a:r>
              <a:rPr kumimoji="0" lang="en-US" b="0" i="0" u="none" strike="noStrike" cap="none" normalizeH="0" baseline="0" dirty="0" smtClean="0">
                <a:ln>
                  <a:noFill/>
                </a:ln>
                <a:solidFill>
                  <a:srgbClr val="000000"/>
                </a:solidFill>
                <a:effectLst/>
                <a:latin typeface="AdorshoLipi" pitchFamily="1" charset="0"/>
                <a:cs typeface="AdorshoLipi" pitchFamily="1" charset="0"/>
              </a:rPr>
              <a:t>  </a:t>
            </a:r>
            <a:r>
              <a:rPr kumimoji="0" lang="en-US" sz="33400" b="0" i="0" u="none" strike="noStrike" cap="none" normalizeH="0" baseline="0" dirty="0" smtClean="0">
                <a:ln>
                  <a:noFill/>
                </a:ln>
                <a:solidFill>
                  <a:srgbClr val="000000"/>
                </a:solidFill>
                <a:effectLst/>
                <a:latin typeface="AdorshoLipi" pitchFamily="1" charset="0"/>
                <a:cs typeface="AdorshoLipi" pitchFamily="1" charset="0"/>
              </a:rPr>
              <a:t/>
            </a:r>
            <a:br>
              <a:rPr kumimoji="0" lang="en-US" sz="33400" b="0" i="0" u="none" strike="noStrike" cap="none" normalizeH="0" baseline="0" dirty="0" smtClean="0">
                <a:ln>
                  <a:noFill/>
                </a:ln>
                <a:solidFill>
                  <a:srgbClr val="000000"/>
                </a:solidFill>
                <a:effectLst/>
                <a:latin typeface="AdorshoLipi" pitchFamily="1" charset="0"/>
                <a:cs typeface="AdorshoLipi" pitchFamily="1" charset="0"/>
              </a:rPr>
            </a:br>
            <a:r>
              <a:rPr kumimoji="0" lang="bn-IN" b="0" i="0" u="none" strike="noStrike" cap="none" normalizeH="0" baseline="0" dirty="0" smtClean="0">
                <a:ln>
                  <a:noFill/>
                </a:ln>
                <a:solidFill>
                  <a:srgbClr val="000000"/>
                </a:solidFill>
                <a:effectLst/>
                <a:latin typeface="AdorshoLipi" pitchFamily="1" charset="0"/>
                <a:cs typeface="AdorshoLipi" pitchFamily="1" charset="0"/>
              </a:rPr>
              <a:t>কুলি পিঠা বানাতে দরকার শুকনো চাউলের গুড়ো</a:t>
            </a:r>
            <a:r>
              <a:rPr kumimoji="0" lang="en-US" b="0" i="0" u="none" strike="noStrike" cap="none" normalizeH="0" baseline="0" dirty="0" smtClean="0">
                <a:ln>
                  <a:noFill/>
                </a:ln>
                <a:solidFill>
                  <a:srgbClr val="000000"/>
                </a:solidFill>
                <a:effectLst/>
                <a:latin typeface="AdorshoLipi" pitchFamily="1" charset="0"/>
                <a:cs typeface="AdorshoLipi" pitchFamily="1" charset="0"/>
              </a:rPr>
              <a:t>, </a:t>
            </a:r>
            <a:r>
              <a:rPr kumimoji="0" lang="bn-IN" b="0" i="0" u="none" strike="noStrike" cap="none" normalizeH="0" baseline="0" dirty="0" smtClean="0">
                <a:ln>
                  <a:noFill/>
                </a:ln>
                <a:solidFill>
                  <a:srgbClr val="000000"/>
                </a:solidFill>
                <a:effectLst/>
                <a:latin typeface="AdorshoLipi" pitchFamily="1" charset="0"/>
                <a:cs typeface="AdorshoLipi" pitchFamily="1" charset="0"/>
              </a:rPr>
              <a:t>দুধ এবং নারকেল।</a:t>
            </a:r>
            <a:r>
              <a:rPr kumimoji="0" lang="en-US" b="0" i="0" u="none" strike="noStrike" cap="none" normalizeH="0" baseline="0" dirty="0" smtClean="0">
                <a:ln>
                  <a:noFill/>
                </a:ln>
                <a:solidFill>
                  <a:srgbClr val="000000"/>
                </a:solidFill>
                <a:effectLst/>
                <a:latin typeface="AdorshoLipi" pitchFamily="1" charset="0"/>
                <a:cs typeface="AdorshoLipi" pitchFamily="1" charset="0"/>
              </a:rPr>
              <a:t>   </a:t>
            </a:r>
            <a:r>
              <a:rPr kumimoji="0" lang="bn-IN" b="0" i="0" u="none" strike="noStrike" cap="none" normalizeH="0" baseline="0" dirty="0" smtClean="0">
                <a:ln>
                  <a:noFill/>
                </a:ln>
                <a:solidFill>
                  <a:srgbClr val="000000"/>
                </a:solidFill>
                <a:effectLst/>
                <a:latin typeface="AdorshoLipi" pitchFamily="1" charset="0"/>
                <a:cs typeface="AdorshoLipi" pitchFamily="1" charset="0"/>
              </a:rPr>
              <a:t>কুলি পিঠা বেশ জনপ্রিয়।</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dorshoLipi" pitchFamily="1" charset="0"/>
                <a:cs typeface="AdorshoLipi" pitchFamily="1" charset="0"/>
              </a:rPr>
              <a:t/>
            </a:r>
            <a:br>
              <a:rPr kumimoji="0" lang="en-US" b="0" i="0" u="none" strike="noStrike" cap="none" normalizeH="0" baseline="0" dirty="0" smtClean="0">
                <a:ln>
                  <a:noFill/>
                </a:ln>
                <a:solidFill>
                  <a:srgbClr val="000000"/>
                </a:solidFill>
                <a:effectLst/>
                <a:latin typeface="AdorshoLipi" pitchFamily="1" charset="0"/>
                <a:cs typeface="AdorshoLipi" pitchFamily="1" charset="0"/>
              </a:rPr>
            </a:br>
            <a:endParaRPr kumimoji="0" lang="en-US" sz="1000" b="0" i="0" u="none" strike="noStrike" cap="none" normalizeH="0" baseline="0" dirty="0" smtClean="0">
              <a:ln>
                <a:noFill/>
              </a:ln>
              <a:solidFill>
                <a:srgbClr val="000000"/>
              </a:solidFill>
              <a:effectLst/>
              <a:latin typeface="AdorshoLipi" pitchFamily="1" charset="0"/>
              <a:cs typeface="AdorshoLipi" pitchFamily="1" charset="0"/>
            </a:endParaRPr>
          </a:p>
        </p:txBody>
      </p:sp>
      <p:pic>
        <p:nvPicPr>
          <p:cNvPr id="7170" name="Picture 2" descr=" "/>
          <p:cNvPicPr>
            <a:picLocks noChangeAspect="1" noChangeArrowheads="1"/>
          </p:cNvPicPr>
          <p:nvPr/>
        </p:nvPicPr>
        <p:blipFill>
          <a:blip r:embed="rId2"/>
          <a:srcRect/>
          <a:stretch>
            <a:fillRect/>
          </a:stretch>
        </p:blipFill>
        <p:spPr bwMode="auto">
          <a:xfrm>
            <a:off x="1371600" y="0"/>
            <a:ext cx="6930967" cy="5212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nodeType="clickEffect">
                                  <p:stCondLst>
                                    <p:cond delay="0"/>
                                  </p:stCondLst>
                                  <p:childTnLst>
                                    <p:anim calcmode="discrete" valueType="str">
                                      <p:cBhvr>
                                        <p:cTn id="6" dur="1000"/>
                                        <p:tgtEl>
                                          <p:spTgt spid="7170"/>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7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7169"/>
                                        </p:tgtEl>
                                      </p:cBhvr>
                                    </p:animEffect>
                                    <p:set>
                                      <p:cBhvr>
                                        <p:cTn id="12" dur="1" fill="hold">
                                          <p:stCondLst>
                                            <p:cond delay="1999"/>
                                          </p:stCondLst>
                                        </p:cTn>
                                        <p:tgtEl>
                                          <p:spTgt spid="7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707886"/>
          </a:xfrm>
          <a:prstGeom prst="rect">
            <a:avLst/>
          </a:prstGeom>
          <a:noFill/>
        </p:spPr>
        <p:txBody>
          <a:bodyPr wrap="square" rtlCol="0">
            <a:spAutoFit/>
          </a:bodyPr>
          <a:lstStyle/>
          <a:p>
            <a:endParaRPr lang="en-US" sz="4000" dirty="0">
              <a:latin typeface="NikoshBAN" pitchFamily="2" charset="0"/>
              <a:cs typeface="NikoshBAN" pitchFamily="2" charset="0"/>
            </a:endParaRPr>
          </a:p>
        </p:txBody>
      </p:sp>
      <p:pic>
        <p:nvPicPr>
          <p:cNvPr id="3" name="Picture 2" descr="ৌ.png"/>
          <p:cNvPicPr>
            <a:picLocks noChangeAspect="1"/>
          </p:cNvPicPr>
          <p:nvPr/>
        </p:nvPicPr>
        <p:blipFill>
          <a:blip r:embed="rId2"/>
          <a:stretch>
            <a:fillRect/>
          </a:stretch>
        </p:blipFill>
        <p:spPr>
          <a:xfrm>
            <a:off x="685800" y="990600"/>
            <a:ext cx="7615629" cy="4846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143000" y="3048000"/>
            <a:ext cx="800100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itchFamily="2" charset="0"/>
                <a:cs typeface="NikoshBAN" pitchFamily="2" charset="0"/>
              </a:rPr>
              <a:t>মো;আল আমিন হক          শ্রেণিঃ</a:t>
            </a:r>
            <a:r>
              <a:rPr lang="en-US" sz="4000" dirty="0" smtClean="0">
                <a:latin typeface="NikoshBAN" pitchFamily="2" charset="0"/>
                <a:cs typeface="NikoshBAN" pitchFamily="2" charset="0"/>
              </a:rPr>
              <a:t>৯</a:t>
            </a:r>
            <a:r>
              <a:rPr lang="bn-IN" sz="4000" dirty="0" smtClean="0">
                <a:latin typeface="NikoshBAN" pitchFamily="2" charset="0"/>
                <a:cs typeface="NikoshBAN" pitchFamily="2" charset="0"/>
              </a:rPr>
              <a:t>ম</a:t>
            </a:r>
          </a:p>
          <a:p>
            <a:r>
              <a:rPr lang="bn-IN" sz="4000" dirty="0" smtClean="0">
                <a:latin typeface="NikoshBAN" pitchFamily="2" charset="0"/>
                <a:cs typeface="NikoshBAN" pitchFamily="2" charset="0"/>
              </a:rPr>
              <a:t>সহকারী শিক্ষক                বিষয়ঃ</a:t>
            </a:r>
            <a:r>
              <a:rPr lang="en-US" sz="4000" dirty="0" smtClean="0">
                <a:latin typeface="NikoshBAN" pitchFamily="2" charset="0"/>
                <a:cs typeface="NikoshBAN" pitchFamily="2" charset="0"/>
              </a:rPr>
              <a:t> ২য়</a:t>
            </a:r>
            <a:r>
              <a:rPr lang="bn-IN" sz="4000" dirty="0" smtClean="0">
                <a:latin typeface="NikoshBAN" pitchFamily="2" charset="0"/>
                <a:cs typeface="NikoshBAN" pitchFamily="2" charset="0"/>
              </a:rPr>
              <a:t> </a:t>
            </a:r>
          </a:p>
          <a:p>
            <a:r>
              <a:rPr lang="bn-IN" sz="4000" dirty="0" smtClean="0">
                <a:latin typeface="NikoshBAN" pitchFamily="2" charset="0"/>
                <a:cs typeface="NikoshBAN" pitchFamily="2" charset="0"/>
              </a:rPr>
              <a:t>গোয়াল পাড়া উচ্চবি</a:t>
            </a:r>
            <a:r>
              <a:rPr lang="en-US" sz="4000" dirty="0" err="1" smtClean="0">
                <a:latin typeface="NikoshBAN" pitchFamily="2" charset="0"/>
                <a:cs typeface="NikoshBAN" pitchFamily="2" charset="0"/>
              </a:rPr>
              <a:t>দ্যালয়</a:t>
            </a:r>
            <a:r>
              <a:rPr lang="en-US" sz="4000" dirty="0" smtClean="0">
                <a:latin typeface="NikoshBAN" pitchFamily="2" charset="0"/>
                <a:cs typeface="NikoshBAN" pitchFamily="2" charset="0"/>
              </a:rPr>
              <a:t>  ,  </a:t>
            </a:r>
            <a:r>
              <a:rPr lang="en-US" sz="4000" dirty="0" err="1" smtClean="0">
                <a:latin typeface="NikoshBAN" pitchFamily="2" charset="0"/>
                <a:cs typeface="NikoshBAN" pitchFamily="2" charset="0"/>
              </a:rPr>
              <a:t>অনুচ্ছেদ</a:t>
            </a:r>
            <a:r>
              <a:rPr lang="en-US" sz="4000" dirty="0" smtClean="0">
                <a:latin typeface="NikoshBAN" pitchFamily="2" charset="0"/>
                <a:cs typeface="NikoshBAN" pitchFamily="2" charset="0"/>
              </a:rPr>
              <a:t>              </a:t>
            </a:r>
          </a:p>
          <a:p>
            <a:r>
              <a:rPr lang="en-US" sz="4000" dirty="0" err="1" smtClean="0">
                <a:latin typeface="NikoshBAN" pitchFamily="2" charset="0"/>
                <a:cs typeface="NikoshBAN" pitchFamily="2" charset="0"/>
              </a:rPr>
              <a:t>ঠাকুরগাঁও</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সদর</a:t>
            </a:r>
            <a:r>
              <a:rPr lang="en-US" sz="4000" dirty="0" smtClean="0">
                <a:latin typeface="NikoshBAN" pitchFamily="2" charset="0"/>
                <a:cs typeface="NikoshBAN" pitchFamily="2" charset="0"/>
              </a:rPr>
              <a:t>।</a:t>
            </a:r>
          </a:p>
          <a:p>
            <a:r>
              <a:rPr lang="en-US" sz="4000" dirty="0" smtClean="0">
                <a:latin typeface="NikoshBAN" pitchFamily="2" charset="0"/>
                <a:cs typeface="NikoshBAN" pitchFamily="2" charset="0"/>
              </a:rPr>
              <a:t>০১৭৩৫৮২২০৭৯</a:t>
            </a:r>
            <a:endParaRPr lang="bn-IN" sz="4000" dirty="0" smtClean="0">
              <a:latin typeface="NikoshBAN" pitchFamily="2" charset="0"/>
              <a:cs typeface="NikoshBAN" pitchFamily="2" charset="0"/>
            </a:endParaRPr>
          </a:p>
        </p:txBody>
      </p:sp>
      <p:pic>
        <p:nvPicPr>
          <p:cNvPr id="3" name="Picture 2" descr="IMG_20170525_092504.jpg"/>
          <p:cNvPicPr>
            <a:picLocks noChangeAspect="1"/>
          </p:cNvPicPr>
          <p:nvPr/>
        </p:nvPicPr>
        <p:blipFill>
          <a:blip r:embed="rId2" cstate="print"/>
          <a:stretch>
            <a:fillRect/>
          </a:stretch>
        </p:blipFill>
        <p:spPr>
          <a:xfrm>
            <a:off x="3505200" y="1371600"/>
            <a:ext cx="1737654" cy="1373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4"/>
          <p:cNvSpPr txBox="1"/>
          <p:nvPr/>
        </p:nvSpPr>
        <p:spPr>
          <a:xfrm>
            <a:off x="0" y="762000"/>
            <a:ext cx="91440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পরিচিতিঃ-</a:t>
            </a:r>
            <a:endParaRPr lang="en-US" sz="3200" dirty="0">
              <a:latin typeface="NikoshBAN" pitchFamily="2" charset="0"/>
              <a:cs typeface="NikoshBAN" pitchFamily="2" charset="0"/>
            </a:endParaRPr>
          </a:p>
        </p:txBody>
      </p:sp>
      <p:pic>
        <p:nvPicPr>
          <p:cNvPr id="5" name="Picture 4" descr="3.JPG"/>
          <p:cNvPicPr>
            <a:picLocks noChangeAspect="1"/>
          </p:cNvPicPr>
          <p:nvPr/>
        </p:nvPicPr>
        <p:blipFill>
          <a:blip r:embed="rId3" cstate="print"/>
          <a:stretch>
            <a:fillRect/>
          </a:stretch>
        </p:blipFill>
        <p:spPr>
          <a:xfrm>
            <a:off x="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3.JPG"/>
          <p:cNvPicPr>
            <a:picLocks noChangeAspect="1"/>
          </p:cNvPicPr>
          <p:nvPr/>
        </p:nvPicPr>
        <p:blipFill>
          <a:blip r:embed="rId3" cstate="print"/>
          <a:stretch>
            <a:fillRect/>
          </a:stretch>
        </p:blipFill>
        <p:spPr>
          <a:xfrm>
            <a:off x="0" y="99060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3.JPG"/>
          <p:cNvPicPr>
            <a:picLocks noChangeAspect="1"/>
          </p:cNvPicPr>
          <p:nvPr/>
        </p:nvPicPr>
        <p:blipFill>
          <a:blip r:embed="rId3" cstate="print"/>
          <a:stretch>
            <a:fillRect/>
          </a:stretch>
        </p:blipFill>
        <p:spPr>
          <a:xfrm>
            <a:off x="0" y="198120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3.JPG"/>
          <p:cNvPicPr>
            <a:picLocks noChangeAspect="1"/>
          </p:cNvPicPr>
          <p:nvPr/>
        </p:nvPicPr>
        <p:blipFill>
          <a:blip r:embed="rId3" cstate="print"/>
          <a:stretch>
            <a:fillRect/>
          </a:stretch>
        </p:blipFill>
        <p:spPr>
          <a:xfrm>
            <a:off x="0" y="297180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3.JPG"/>
          <p:cNvPicPr>
            <a:picLocks noChangeAspect="1"/>
          </p:cNvPicPr>
          <p:nvPr/>
        </p:nvPicPr>
        <p:blipFill>
          <a:blip r:embed="rId4" cstate="print"/>
          <a:stretch>
            <a:fillRect/>
          </a:stretch>
        </p:blipFill>
        <p:spPr>
          <a:xfrm>
            <a:off x="0" y="39624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3.JPG"/>
          <p:cNvPicPr>
            <a:picLocks noChangeAspect="1"/>
          </p:cNvPicPr>
          <p:nvPr/>
        </p:nvPicPr>
        <p:blipFill>
          <a:blip r:embed="rId4" cstate="print"/>
          <a:stretch>
            <a:fillRect/>
          </a:stretch>
        </p:blipFill>
        <p:spPr>
          <a:xfrm>
            <a:off x="0" y="4953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3.JPG"/>
          <p:cNvPicPr>
            <a:picLocks noChangeAspect="1"/>
          </p:cNvPicPr>
          <p:nvPr/>
        </p:nvPicPr>
        <p:blipFill>
          <a:blip r:embed="rId4" cstate="print"/>
          <a:stretch>
            <a:fillRect/>
          </a:stretch>
        </p:blipFill>
        <p:spPr>
          <a:xfrm>
            <a:off x="0" y="59436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3.JPG"/>
          <p:cNvPicPr>
            <a:picLocks noChangeAspect="1"/>
          </p:cNvPicPr>
          <p:nvPr/>
        </p:nvPicPr>
        <p:blipFill>
          <a:blip r:embed="rId4" cstate="print"/>
          <a:stretch>
            <a:fillRect/>
          </a:stretch>
        </p:blipFill>
        <p:spPr>
          <a:xfrm>
            <a:off x="12192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3.JPG"/>
          <p:cNvPicPr>
            <a:picLocks noChangeAspect="1"/>
          </p:cNvPicPr>
          <p:nvPr/>
        </p:nvPicPr>
        <p:blipFill>
          <a:blip r:embed="rId4" cstate="print"/>
          <a:stretch>
            <a:fillRect/>
          </a:stretch>
        </p:blipFill>
        <p:spPr>
          <a:xfrm>
            <a:off x="25146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3.JPG"/>
          <p:cNvPicPr>
            <a:picLocks noChangeAspect="1"/>
          </p:cNvPicPr>
          <p:nvPr/>
        </p:nvPicPr>
        <p:blipFill>
          <a:blip r:embed="rId4" cstate="print"/>
          <a:stretch>
            <a:fillRect/>
          </a:stretch>
        </p:blipFill>
        <p:spPr>
          <a:xfrm>
            <a:off x="38100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descr="3.JPG"/>
          <p:cNvPicPr>
            <a:picLocks noChangeAspect="1"/>
          </p:cNvPicPr>
          <p:nvPr/>
        </p:nvPicPr>
        <p:blipFill>
          <a:blip r:embed="rId4" cstate="print"/>
          <a:stretch>
            <a:fillRect/>
          </a:stretch>
        </p:blipFill>
        <p:spPr>
          <a:xfrm>
            <a:off x="51054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3.JPG"/>
          <p:cNvPicPr>
            <a:picLocks noChangeAspect="1"/>
          </p:cNvPicPr>
          <p:nvPr/>
        </p:nvPicPr>
        <p:blipFill>
          <a:blip r:embed="rId4" cstate="print"/>
          <a:stretch>
            <a:fillRect/>
          </a:stretch>
        </p:blipFill>
        <p:spPr>
          <a:xfrm>
            <a:off x="64008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descr="3.JPG"/>
          <p:cNvPicPr>
            <a:picLocks noChangeAspect="1"/>
          </p:cNvPicPr>
          <p:nvPr/>
        </p:nvPicPr>
        <p:blipFill>
          <a:blip r:embed="rId4" cstate="print"/>
          <a:stretch>
            <a:fillRect/>
          </a:stretch>
        </p:blipFill>
        <p:spPr>
          <a:xfrm>
            <a:off x="769620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descr="3.JPG"/>
          <p:cNvPicPr>
            <a:picLocks noChangeAspect="1"/>
          </p:cNvPicPr>
          <p:nvPr/>
        </p:nvPicPr>
        <p:blipFill>
          <a:blip r:embed="rId4" cstate="print"/>
          <a:stretch>
            <a:fillRect/>
          </a:stretch>
        </p:blipFill>
        <p:spPr>
          <a:xfrm>
            <a:off x="804672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descr="3.JPG"/>
          <p:cNvPicPr>
            <a:picLocks noChangeAspect="1"/>
          </p:cNvPicPr>
          <p:nvPr/>
        </p:nvPicPr>
        <p:blipFill>
          <a:blip r:embed="rId4" cstate="print"/>
          <a:stretch>
            <a:fillRect/>
          </a:stretch>
        </p:blipFill>
        <p:spPr>
          <a:xfrm>
            <a:off x="8046720" y="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descr="3.JPG"/>
          <p:cNvPicPr>
            <a:picLocks noChangeAspect="1"/>
          </p:cNvPicPr>
          <p:nvPr/>
        </p:nvPicPr>
        <p:blipFill>
          <a:blip r:embed="rId4" cstate="print"/>
          <a:stretch>
            <a:fillRect/>
          </a:stretch>
        </p:blipFill>
        <p:spPr>
          <a:xfrm>
            <a:off x="8046720" y="-6096000"/>
            <a:ext cx="1097280" cy="76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Picture 20" descr="3.JPG"/>
          <p:cNvPicPr>
            <a:picLocks noChangeAspect="1"/>
          </p:cNvPicPr>
          <p:nvPr/>
        </p:nvPicPr>
        <p:blipFill>
          <a:blip r:embed="rId4" cstate="print"/>
          <a:stretch>
            <a:fillRect/>
          </a:stretch>
        </p:blipFill>
        <p:spPr>
          <a:xfrm>
            <a:off x="8046720" y="9144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1" descr="3.JPG"/>
          <p:cNvPicPr>
            <a:picLocks noChangeAspect="1"/>
          </p:cNvPicPr>
          <p:nvPr/>
        </p:nvPicPr>
        <p:blipFill>
          <a:blip r:embed="rId4" cstate="print"/>
          <a:stretch>
            <a:fillRect/>
          </a:stretch>
        </p:blipFill>
        <p:spPr>
          <a:xfrm>
            <a:off x="8046720" y="18288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3" name="Picture 22" descr="3.JPG"/>
          <p:cNvPicPr>
            <a:picLocks noChangeAspect="1"/>
          </p:cNvPicPr>
          <p:nvPr/>
        </p:nvPicPr>
        <p:blipFill>
          <a:blip r:embed="rId4" cstate="print"/>
          <a:stretch>
            <a:fillRect/>
          </a:stretch>
        </p:blipFill>
        <p:spPr>
          <a:xfrm>
            <a:off x="8046720" y="27432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Picture 23" descr="3.JPG"/>
          <p:cNvPicPr>
            <a:picLocks noChangeAspect="1"/>
          </p:cNvPicPr>
          <p:nvPr/>
        </p:nvPicPr>
        <p:blipFill>
          <a:blip r:embed="rId4" cstate="print"/>
          <a:stretch>
            <a:fillRect/>
          </a:stretch>
        </p:blipFill>
        <p:spPr>
          <a:xfrm>
            <a:off x="8046720" y="36576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5" name="Picture 24" descr="3.JPG"/>
          <p:cNvPicPr>
            <a:picLocks noChangeAspect="1"/>
          </p:cNvPicPr>
          <p:nvPr/>
        </p:nvPicPr>
        <p:blipFill>
          <a:blip r:embed="rId4" cstate="print"/>
          <a:stretch>
            <a:fillRect/>
          </a:stretch>
        </p:blipFill>
        <p:spPr>
          <a:xfrm>
            <a:off x="8046720" y="45720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3.JPG"/>
          <p:cNvPicPr>
            <a:picLocks noChangeAspect="1"/>
          </p:cNvPicPr>
          <p:nvPr/>
        </p:nvPicPr>
        <p:blipFill>
          <a:blip r:embed="rId4" cstate="print"/>
          <a:stretch>
            <a:fillRect/>
          </a:stretch>
        </p:blipFill>
        <p:spPr>
          <a:xfrm>
            <a:off x="8046720" y="5486400"/>
            <a:ext cx="1097280" cy="83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26" descr="3.JPG"/>
          <p:cNvPicPr>
            <a:picLocks noChangeAspect="1"/>
          </p:cNvPicPr>
          <p:nvPr/>
        </p:nvPicPr>
        <p:blipFill>
          <a:blip r:embed="rId3" cstate="print"/>
          <a:stretch>
            <a:fillRect/>
          </a:stretch>
        </p:blipFill>
        <p:spPr>
          <a:xfrm>
            <a:off x="1143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 name="Picture 27" descr="3.JPG"/>
          <p:cNvPicPr>
            <a:picLocks noChangeAspect="1"/>
          </p:cNvPicPr>
          <p:nvPr/>
        </p:nvPicPr>
        <p:blipFill>
          <a:blip r:embed="rId3" cstate="print"/>
          <a:stretch>
            <a:fillRect/>
          </a:stretch>
        </p:blipFill>
        <p:spPr>
          <a:xfrm>
            <a:off x="2286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9" name="Picture 28" descr="3.JPG"/>
          <p:cNvPicPr>
            <a:picLocks noChangeAspect="1"/>
          </p:cNvPicPr>
          <p:nvPr/>
        </p:nvPicPr>
        <p:blipFill>
          <a:blip r:embed="rId3" cstate="print"/>
          <a:stretch>
            <a:fillRect/>
          </a:stretch>
        </p:blipFill>
        <p:spPr>
          <a:xfrm>
            <a:off x="3429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 name="Picture 29" descr="3.JPG"/>
          <p:cNvPicPr>
            <a:picLocks noChangeAspect="1"/>
          </p:cNvPicPr>
          <p:nvPr/>
        </p:nvPicPr>
        <p:blipFill>
          <a:blip r:embed="rId3" cstate="print"/>
          <a:stretch>
            <a:fillRect/>
          </a:stretch>
        </p:blipFill>
        <p:spPr>
          <a:xfrm>
            <a:off x="4572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1" name="Picture 30" descr="3.JPG"/>
          <p:cNvPicPr>
            <a:picLocks noChangeAspect="1"/>
          </p:cNvPicPr>
          <p:nvPr/>
        </p:nvPicPr>
        <p:blipFill>
          <a:blip r:embed="rId3" cstate="print"/>
          <a:stretch>
            <a:fillRect/>
          </a:stretch>
        </p:blipFill>
        <p:spPr>
          <a:xfrm>
            <a:off x="5715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2" name="Picture 31" descr="3.JPG"/>
          <p:cNvPicPr>
            <a:picLocks noChangeAspect="1"/>
          </p:cNvPicPr>
          <p:nvPr/>
        </p:nvPicPr>
        <p:blipFill>
          <a:blip r:embed="rId3" cstate="print"/>
          <a:stretch>
            <a:fillRect/>
          </a:stretch>
        </p:blipFill>
        <p:spPr>
          <a:xfrm>
            <a:off x="6858000" y="0"/>
            <a:ext cx="10972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707886"/>
          </a:xfrm>
          <a:prstGeom prst="rect">
            <a:avLst/>
          </a:prstGeom>
          <a:noFill/>
        </p:spPr>
        <p:txBody>
          <a:bodyPr wrap="square" rtlCol="0">
            <a:spAutoFit/>
          </a:bodyPr>
          <a:lstStyle/>
          <a:p>
            <a:endParaRPr lang="en-US" sz="4000" dirty="0">
              <a:latin typeface="NikoshBAN" pitchFamily="2" charset="0"/>
              <a:cs typeface="NikoshBAN" pitchFamily="2" charset="0"/>
            </a:endParaRPr>
          </a:p>
        </p:txBody>
      </p:sp>
      <p:sp>
        <p:nvSpPr>
          <p:cNvPr id="3" name="TextBox 2"/>
          <p:cNvSpPr txBox="1"/>
          <p:nvPr/>
        </p:nvSpPr>
        <p:spPr>
          <a:xfrm>
            <a:off x="152400" y="1219200"/>
            <a:ext cx="9144000" cy="3170099"/>
          </a:xfrm>
          <a:prstGeom prst="rect">
            <a:avLst/>
          </a:prstGeom>
          <a:noFill/>
        </p:spPr>
        <p:txBody>
          <a:bodyPr wrap="square" rtlCol="0">
            <a:spAutoFit/>
          </a:bodyPr>
          <a:lstStyle/>
          <a:p>
            <a:r>
              <a:rPr lang="bn-IN" sz="4000" dirty="0" smtClean="0">
                <a:latin typeface="NikoshBAN" pitchFamily="2" charset="0"/>
                <a:cs typeface="NikoshBAN" pitchFamily="2" charset="0"/>
              </a:rPr>
              <a:t>                               দলগত কাজঃ-</a:t>
            </a:r>
          </a:p>
          <a:p>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 উপরের উল্লেখিত  পিঠা কিভাবে তৈরী করা যায় বর্ণনা কর।</a:t>
            </a:r>
          </a:p>
          <a:p>
            <a:endParaRPr lang="en-US" sz="4000" dirty="0">
              <a:latin typeface="NikoshBAN" pitchFamily="2" charset="0"/>
              <a:cs typeface="NikoshBAN" pitchFamily="2" charset="0"/>
            </a:endParaRPr>
          </a:p>
        </p:txBody>
      </p:sp>
      <p:sp>
        <p:nvSpPr>
          <p:cNvPr id="4" name="Rectangle 3"/>
          <p:cNvSpPr/>
          <p:nvPr/>
        </p:nvSpPr>
        <p:spPr>
          <a:xfrm>
            <a:off x="0" y="1828800"/>
            <a:ext cx="1180131" cy="369332"/>
          </a:xfrm>
          <a:prstGeom prst="rect">
            <a:avLst/>
          </a:prstGeom>
        </p:spPr>
        <p:txBody>
          <a:bodyPr wrap="none">
            <a:spAutoFit/>
          </a:bodyPr>
          <a:lstStyle/>
          <a:p>
            <a:r>
              <a:rPr lang="bn-IN" dirty="0" smtClean="0">
                <a:solidFill>
                  <a:srgbClr val="000000"/>
                </a:solidFill>
                <a:latin typeface="AdorshoLipi" pitchFamily="1" charset="0"/>
                <a:cs typeface="AdorshoLipi" pitchFamily="1" charset="0"/>
              </a:rPr>
              <a:t>ফুল পিঠাঃ</a:t>
            </a:r>
            <a:r>
              <a:rPr lang="en-US" dirty="0" smtClean="0">
                <a:solidFill>
                  <a:srgbClr val="000000"/>
                </a:solidFill>
                <a:latin typeface="AdorshoLipi" pitchFamily="1" charset="0"/>
                <a:cs typeface="AdorshoLipi" pitchFamily="1" charset="0"/>
              </a:rPr>
              <a:t> </a:t>
            </a:r>
            <a:endParaRPr lang="en-US" dirty="0"/>
          </a:p>
        </p:txBody>
      </p:sp>
      <p:sp>
        <p:nvSpPr>
          <p:cNvPr id="5" name="Rectangle 4"/>
          <p:cNvSpPr/>
          <p:nvPr/>
        </p:nvSpPr>
        <p:spPr>
          <a:xfrm>
            <a:off x="1143000" y="1828800"/>
            <a:ext cx="1274708" cy="369332"/>
          </a:xfrm>
          <a:prstGeom prst="rect">
            <a:avLst/>
          </a:prstGeom>
        </p:spPr>
        <p:txBody>
          <a:bodyPr wrap="none">
            <a:spAutoFit/>
          </a:bodyPr>
          <a:lstStyle/>
          <a:p>
            <a:r>
              <a:rPr lang="bn-IN" dirty="0" smtClean="0">
                <a:solidFill>
                  <a:srgbClr val="000000"/>
                </a:solidFill>
                <a:latin typeface="AdorshoLipi" pitchFamily="1" charset="0"/>
                <a:cs typeface="AdorshoLipi" pitchFamily="1" charset="0"/>
              </a:rPr>
              <a:t>পাটিসাপটাঃ</a:t>
            </a:r>
            <a:endParaRPr lang="en-US" dirty="0"/>
          </a:p>
        </p:txBody>
      </p:sp>
      <p:sp>
        <p:nvSpPr>
          <p:cNvPr id="6" name="Rectangle 5"/>
          <p:cNvSpPr/>
          <p:nvPr/>
        </p:nvSpPr>
        <p:spPr>
          <a:xfrm>
            <a:off x="2362200" y="1828800"/>
            <a:ext cx="3236784" cy="369332"/>
          </a:xfrm>
          <a:prstGeom prst="rect">
            <a:avLst/>
          </a:prstGeom>
        </p:spPr>
        <p:txBody>
          <a:bodyPr wrap="none">
            <a:spAutoFit/>
          </a:bodyPr>
          <a:lstStyle/>
          <a:p>
            <a:r>
              <a:rPr lang="bn-IN" dirty="0" smtClean="0">
                <a:solidFill>
                  <a:srgbClr val="000000"/>
                </a:solidFill>
                <a:latin typeface="AdorshoLipi" pitchFamily="1" charset="0"/>
                <a:cs typeface="AdorshoLipi" pitchFamily="1" charset="0"/>
              </a:rPr>
              <a:t>মাল পোয়া আর ঝিকিমিকি পিঠাঃ</a:t>
            </a:r>
            <a:r>
              <a:rPr lang="en-US" dirty="0" smtClean="0">
                <a:solidFill>
                  <a:srgbClr val="000000"/>
                </a:solidFill>
                <a:latin typeface="AdorshoLipi" pitchFamily="1" charset="0"/>
                <a:cs typeface="AdorshoLipi" pitchFamily="1" charset="0"/>
              </a:rPr>
              <a:t> </a:t>
            </a:r>
            <a:endParaRPr lang="en-US" dirty="0"/>
          </a:p>
        </p:txBody>
      </p:sp>
      <p:sp>
        <p:nvSpPr>
          <p:cNvPr id="7" name="Rectangle 6"/>
          <p:cNvSpPr/>
          <p:nvPr/>
        </p:nvSpPr>
        <p:spPr>
          <a:xfrm>
            <a:off x="5410200" y="1752600"/>
            <a:ext cx="1231427" cy="461665"/>
          </a:xfrm>
          <a:prstGeom prst="rect">
            <a:avLst/>
          </a:prstGeom>
        </p:spPr>
        <p:txBody>
          <a:bodyPr wrap="none">
            <a:spAutoFit/>
          </a:bodyPr>
          <a:lstStyle/>
          <a:p>
            <a:r>
              <a:rPr lang="bn-IN" sz="2400" dirty="0" smtClean="0"/>
              <a:t>চিতই পিঠা</a:t>
            </a:r>
            <a:r>
              <a:rPr lang="bn-IN" dirty="0" smtClean="0"/>
              <a:t> </a:t>
            </a:r>
            <a:endParaRPr lang="en-US" dirty="0"/>
          </a:p>
        </p:txBody>
      </p:sp>
      <p:sp>
        <p:nvSpPr>
          <p:cNvPr id="8" name="Rectangle 7"/>
          <p:cNvSpPr/>
          <p:nvPr/>
        </p:nvSpPr>
        <p:spPr>
          <a:xfrm>
            <a:off x="6477000" y="1828800"/>
            <a:ext cx="1255472" cy="369332"/>
          </a:xfrm>
          <a:prstGeom prst="rect">
            <a:avLst/>
          </a:prstGeom>
        </p:spPr>
        <p:txBody>
          <a:bodyPr wrap="none">
            <a:spAutoFit/>
          </a:bodyPr>
          <a:lstStyle/>
          <a:p>
            <a:r>
              <a:rPr lang="bn-IN" dirty="0" smtClean="0">
                <a:solidFill>
                  <a:srgbClr val="000000"/>
                </a:solidFill>
                <a:latin typeface="AdorshoLipi" pitchFamily="1" charset="0"/>
                <a:cs typeface="AdorshoLipi" pitchFamily="1" charset="0"/>
              </a:rPr>
              <a:t>রস পাকনঃ</a:t>
            </a:r>
            <a:r>
              <a:rPr lang="en-US" dirty="0" smtClean="0">
                <a:solidFill>
                  <a:srgbClr val="000000"/>
                </a:solidFill>
                <a:latin typeface="AdorshoLipi" pitchFamily="1" charset="0"/>
                <a:cs typeface="AdorshoLipi" pitchFamily="1" charset="0"/>
              </a:rPr>
              <a:t> </a:t>
            </a:r>
            <a:endParaRPr lang="en-US" dirty="0"/>
          </a:p>
        </p:txBody>
      </p:sp>
      <p:sp>
        <p:nvSpPr>
          <p:cNvPr id="9" name="Rectangle 8"/>
          <p:cNvSpPr/>
          <p:nvPr/>
        </p:nvSpPr>
        <p:spPr>
          <a:xfrm>
            <a:off x="7620000" y="1828800"/>
            <a:ext cx="1226618" cy="369332"/>
          </a:xfrm>
          <a:prstGeom prst="rect">
            <a:avLst/>
          </a:prstGeom>
        </p:spPr>
        <p:txBody>
          <a:bodyPr wrap="none">
            <a:spAutoFit/>
          </a:bodyPr>
          <a:lstStyle/>
          <a:p>
            <a:r>
              <a:rPr lang="bn-IN" dirty="0" smtClean="0">
                <a:solidFill>
                  <a:srgbClr val="000000"/>
                </a:solidFill>
                <a:latin typeface="AdorshoLipi" pitchFamily="1" charset="0"/>
                <a:cs typeface="AdorshoLipi" pitchFamily="1" charset="0"/>
              </a:rPr>
              <a:t>কুলি পিঠাঃ</a:t>
            </a:r>
            <a:r>
              <a:rPr lang="en-US" dirty="0" smtClean="0">
                <a:solidFill>
                  <a:srgbClr val="000000"/>
                </a:solidFill>
                <a:latin typeface="AdorshoLipi" pitchFamily="1" charset="0"/>
                <a:cs typeface="AdorshoLipi" pitchFamily="1" charset="0"/>
              </a:rPr>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5632311"/>
          </a:xfrm>
          <a:prstGeom prst="rect">
            <a:avLst/>
          </a:prstGeom>
          <a:noFill/>
        </p:spPr>
        <p:txBody>
          <a:bodyPr wrap="square" rtlCol="0">
            <a:spAutoFit/>
          </a:bodyPr>
          <a:lstStyle/>
          <a:p>
            <a:r>
              <a:rPr lang="bn-IN" sz="4000" dirty="0" smtClean="0">
                <a:latin typeface="NikoshBAN" pitchFamily="2" charset="0"/>
                <a:cs typeface="NikoshBAN" pitchFamily="2" charset="0"/>
              </a:rPr>
              <a:t>                            পাঠমূল্যায়ণঃ-</a:t>
            </a:r>
          </a:p>
          <a:p>
            <a:r>
              <a:rPr lang="bn-IN" sz="4000" dirty="0" smtClean="0">
                <a:latin typeface="NikoshBAN" pitchFamily="2" charset="0"/>
                <a:cs typeface="NikoshBAN" pitchFamily="2" charset="0"/>
              </a:rPr>
              <a:t>১, শীতের পিঠা কোন মাসে তৈরী করা হয়।</a:t>
            </a:r>
          </a:p>
          <a:p>
            <a:r>
              <a:rPr lang="bn-IN" sz="4000" dirty="0" smtClean="0">
                <a:latin typeface="NikoshBAN" pitchFamily="2" charset="0"/>
                <a:cs typeface="NikoshBAN" pitchFamily="2" charset="0"/>
              </a:rPr>
              <a:t>ক) কার্তিক মাসে, খ)অগ্রহায়ণ মাসে, গ) মাঘ মাসে, ঘ) চৈত্র মাসে।</a:t>
            </a:r>
          </a:p>
          <a:p>
            <a:r>
              <a:rPr lang="bn-IN" sz="4000" dirty="0" smtClean="0">
                <a:latin typeface="NikoshBAN" pitchFamily="2" charset="0"/>
                <a:cs typeface="NikoshBAN" pitchFamily="2" charset="0"/>
              </a:rPr>
              <a:t>২,মোটামোটি কতগুলো পিঠা তৈরীর প্রচলন বেশী।</a:t>
            </a:r>
          </a:p>
          <a:p>
            <a:r>
              <a:rPr lang="bn-IN" sz="4000" dirty="0" smtClean="0">
                <a:latin typeface="NikoshBAN" pitchFamily="2" charset="0"/>
                <a:cs typeface="NikoshBAN" pitchFamily="2" charset="0"/>
              </a:rPr>
              <a:t>ক) ২০ প্রকার, খ) ২৫ প্রকার, গ)৩০ প্রকার ,ঘ) ৩৫ প্রকার।</a:t>
            </a:r>
          </a:p>
          <a:p>
            <a:r>
              <a:rPr lang="bn-IN" sz="4000" dirty="0" smtClean="0">
                <a:latin typeface="NikoshBAN" pitchFamily="2" charset="0"/>
                <a:cs typeface="NikoshBAN" pitchFamily="2" charset="0"/>
              </a:rPr>
              <a:t>৩,দুধপিঠা কখন খাওয়া হয়।</a:t>
            </a:r>
          </a:p>
          <a:p>
            <a:r>
              <a:rPr lang="bn-IN" sz="4000" dirty="0" smtClean="0">
                <a:latin typeface="NikoshBAN" pitchFamily="2" charset="0"/>
                <a:cs typeface="NikoshBAN" pitchFamily="2" charset="0"/>
              </a:rPr>
              <a:t>ক)আশ্বিন মাসে, খ) পৌষমাসে, গ)ফাল্গুন মাসে,ঘ) ভাদ্রমাসে।</a:t>
            </a:r>
            <a:endParaRPr lang="en-US" sz="4000" dirty="0">
              <a:latin typeface="NikoshBAN" pitchFamily="2" charset="0"/>
              <a:cs typeface="NikoshBAN" pitchFamily="2" charset="0"/>
            </a:endParaRPr>
          </a:p>
        </p:txBody>
      </p:sp>
      <p:sp>
        <p:nvSpPr>
          <p:cNvPr id="3" name="Minus 2"/>
          <p:cNvSpPr/>
          <p:nvPr/>
        </p:nvSpPr>
        <p:spPr>
          <a:xfrm>
            <a:off x="3048000" y="2514600"/>
            <a:ext cx="2590800" cy="9144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inus 3"/>
          <p:cNvSpPr/>
          <p:nvPr/>
        </p:nvSpPr>
        <p:spPr>
          <a:xfrm>
            <a:off x="4572000" y="4419600"/>
            <a:ext cx="2590800" cy="9144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2743200" y="5562600"/>
            <a:ext cx="2590800" cy="9144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707886"/>
          </a:xfrm>
          <a:prstGeom prst="rect">
            <a:avLst/>
          </a:prstGeom>
          <a:noFill/>
        </p:spPr>
        <p:txBody>
          <a:bodyPr wrap="square" rtlCol="0">
            <a:spAutoFit/>
          </a:bodyPr>
          <a:lstStyle/>
          <a:p>
            <a:endParaRPr lang="en-US" sz="4000" dirty="0">
              <a:latin typeface="NikoshBAN" pitchFamily="2" charset="0"/>
              <a:cs typeface="NikoshBAN" pitchFamily="2" charset="0"/>
            </a:endParaRPr>
          </a:p>
        </p:txBody>
      </p:sp>
      <p:sp>
        <p:nvSpPr>
          <p:cNvPr id="3" name="TextBox 2"/>
          <p:cNvSpPr txBox="1"/>
          <p:nvPr/>
        </p:nvSpPr>
        <p:spPr>
          <a:xfrm>
            <a:off x="152400" y="1219200"/>
            <a:ext cx="9144000" cy="1323439"/>
          </a:xfrm>
          <a:prstGeom prst="rect">
            <a:avLst/>
          </a:prstGeom>
          <a:noFill/>
        </p:spPr>
        <p:txBody>
          <a:bodyPr wrap="square" rtlCol="0">
            <a:spAutoFit/>
          </a:bodyPr>
          <a:lstStyle/>
          <a:p>
            <a:r>
              <a:rPr lang="bn-IN" sz="4000" dirty="0" smtClean="0">
                <a:solidFill>
                  <a:srgbClr val="000000"/>
                </a:solidFill>
                <a:latin typeface="AdorshoLipi" pitchFamily="1" charset="0"/>
                <a:cs typeface="AdorshoLipi" pitchFamily="1" charset="0"/>
              </a:rPr>
              <a:t>                   বাড়ির কাজঃ-</a:t>
            </a:r>
          </a:p>
          <a:p>
            <a:r>
              <a:rPr lang="bn-IN" sz="4000" dirty="0" smtClean="0">
                <a:solidFill>
                  <a:srgbClr val="000000"/>
                </a:solidFill>
                <a:latin typeface="AdorshoLipi" pitchFamily="1" charset="0"/>
                <a:cs typeface="AdorshoLipi" pitchFamily="1" charset="0"/>
              </a:rPr>
              <a:t>শীতের পিঠার বর্ণনা। ১৫ বাক্য,</a:t>
            </a:r>
            <a:r>
              <a:rPr lang="en-US" sz="4000" dirty="0" smtClean="0">
                <a:solidFill>
                  <a:srgbClr val="000000"/>
                </a:solidFill>
                <a:latin typeface="AdorshoLipi" pitchFamily="1" charset="0"/>
                <a:cs typeface="AdorshoLipi" pitchFamily="1" charset="0"/>
              </a:rPr>
              <a:t>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2"/>
          <a:stretch>
            <a:fillRect/>
          </a:stretch>
        </p:blipFill>
        <p:spPr>
          <a:xfrm>
            <a:off x="0" y="304800"/>
            <a:ext cx="8778240" cy="4937760"/>
          </a:xfrm>
          <a:prstGeom prst="rect">
            <a:avLst/>
          </a:prstGeom>
        </p:spPr>
      </p:pic>
      <p:pic>
        <p:nvPicPr>
          <p:cNvPr id="3" name="Picture 2" descr="হ.jpg"/>
          <p:cNvPicPr>
            <a:picLocks noChangeAspect="1"/>
          </p:cNvPicPr>
          <p:nvPr/>
        </p:nvPicPr>
        <p:blipFill>
          <a:blip r:embed="rId3"/>
          <a:stretch>
            <a:fillRect/>
          </a:stretch>
        </p:blipFill>
        <p:spPr>
          <a:xfrm>
            <a:off x="3048000" y="0"/>
            <a:ext cx="29718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5.jpg"/>
          <p:cNvPicPr>
            <a:picLocks noChangeAspect="1"/>
          </p:cNvPicPr>
          <p:nvPr/>
        </p:nvPicPr>
        <p:blipFill>
          <a:blip r:embed="rId4"/>
          <a:stretch>
            <a:fillRect/>
          </a:stretch>
        </p:blipFill>
        <p:spPr>
          <a:xfrm>
            <a:off x="0" y="2057400"/>
            <a:ext cx="9315222" cy="52120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descr="thp.jpg"/>
          <p:cNvPicPr>
            <a:picLocks noChangeAspect="1"/>
          </p:cNvPicPr>
          <p:nvPr/>
        </p:nvPicPr>
        <p:blipFill>
          <a:blip r:embed="rId5"/>
          <a:stretch>
            <a:fillRect/>
          </a:stretch>
        </p:blipFill>
        <p:spPr>
          <a:xfrm>
            <a:off x="3429000" y="4114800"/>
            <a:ext cx="2286000" cy="15621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nodeType="clickEffect">
                                  <p:stCondLst>
                                    <p:cond delay="0"/>
                                  </p:stCondLst>
                                  <p:childTnLst>
                                    <p:animEffect transition="out" filter="fade">
                                      <p:cBhvr>
                                        <p:cTn id="6" dur="770" accel="100000">
                                          <p:stCondLst>
                                            <p:cond delay="1230"/>
                                          </p:stCondLst>
                                        </p:cTn>
                                        <p:tgtEl>
                                          <p:spTgt spid="5"/>
                                        </p:tgtEl>
                                      </p:cBhvr>
                                    </p:animEffect>
                                    <p:animScale>
                                      <p:cBhvr>
                                        <p:cTn id="7" dur="770" accel="100000">
                                          <p:stCondLst>
                                            <p:cond delay="1230"/>
                                          </p:stCondLst>
                                        </p:cTn>
                                        <p:tgtEl>
                                          <p:spTgt spid="5"/>
                                        </p:tgtEl>
                                      </p:cBhvr>
                                      <p:from x="200000" y="450000"/>
                                      <p:to x="10000" y="10000"/>
                                    </p:animScale>
                                    <p:animScale>
                                      <p:cBhvr>
                                        <p:cTn id="8" dur="1230" decel="100000"/>
                                        <p:tgtEl>
                                          <p:spTgt spid="5"/>
                                        </p:tgtEl>
                                      </p:cBhvr>
                                      <p:from x="100000" y="100000"/>
                                      <p:to x="200000" y="450000"/>
                                    </p:animScale>
                                    <p:anim from="(ppt_x)" to="(0.5)" calcmode="lin" valueType="num">
                                      <p:cBhvr>
                                        <p:cTn id="9" dur="1230" decel="100000"/>
                                        <p:tgtEl>
                                          <p:spTgt spid="5"/>
                                        </p:tgtEl>
                                        <p:attrNameLst>
                                          <p:attrName>ppt_x</p:attrName>
                                        </p:attrNameLst>
                                      </p:cBhvr>
                                    </p:anim>
                                    <p:anim from="(0.5)" to="(0.5)" calcmode="lin" valueType="num">
                                      <p:cBhvr>
                                        <p:cTn id="10" dur="770">
                                          <p:stCondLst>
                                            <p:cond delay="1230"/>
                                          </p:stCondLst>
                                        </p:cTn>
                                        <p:tgtEl>
                                          <p:spTgt spid="5"/>
                                        </p:tgtEl>
                                        <p:attrNameLst>
                                          <p:attrName>ppt_x</p:attrName>
                                        </p:attrNameLst>
                                      </p:cBhvr>
                                    </p:anim>
                                    <p:anim from="(ppt_y)" to="(ppt_y+0.4)" calcmode="lin" valueType="num">
                                      <p:cBhvr>
                                        <p:cTn id="11" dur="1230" decel="100000"/>
                                        <p:tgtEl>
                                          <p:spTgt spid="5"/>
                                        </p:tgtEl>
                                        <p:attrNameLst>
                                          <p:attrName>ppt_y</p:attrName>
                                        </p:attrNameLst>
                                      </p:cBhvr>
                                    </p:anim>
                                    <p:anim from="(ppt_y)" to="(ppt_y)" calcmode="lin" valueType="num">
                                      <p:cBhvr>
                                        <p:cTn id="12" dur="770">
                                          <p:stCondLst>
                                            <p:cond delay="1230"/>
                                          </p:stCondLst>
                                        </p:cTn>
                                        <p:tgtEl>
                                          <p:spTgt spid="5"/>
                                        </p:tgtEl>
                                        <p:attrNameLst>
                                          <p:attrName>ppt_y</p:attrName>
                                        </p:attrNameLst>
                                      </p:cBhvr>
                                    </p:anim>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 name="Object 1">
            <a:hlinkClick r:id="" action="ppaction://ole?verb=0"/>
          </p:cNvPr>
          <p:cNvGraphicFramePr>
            <a:graphicFrameLocks noChangeAspect="1"/>
          </p:cNvGraphicFramePr>
          <p:nvPr/>
        </p:nvGraphicFramePr>
        <p:xfrm>
          <a:off x="2133600" y="1295400"/>
          <a:ext cx="4220824" cy="3200400"/>
        </p:xfrm>
        <a:graphic>
          <a:graphicData uri="http://schemas.openxmlformats.org/presentationml/2006/ole">
            <p:oleObj spid="_x0000_s3073" name="Packager Shell Object" showAsIcon="1" r:id="rId3" imgW="578160" imgH="437760" progId="Package">
              <p:embed/>
            </p:oleObj>
          </a:graphicData>
        </a:graphic>
      </p:graphicFrame>
      <p:sp>
        <p:nvSpPr>
          <p:cNvPr id="3" name="TextBox 2"/>
          <p:cNvSpPr txBox="1"/>
          <p:nvPr/>
        </p:nvSpPr>
        <p:spPr>
          <a:xfrm>
            <a:off x="0" y="914400"/>
            <a:ext cx="9144000" cy="707886"/>
          </a:xfrm>
          <a:prstGeom prst="rect">
            <a:avLst/>
          </a:prstGeom>
          <a:noFill/>
        </p:spPr>
        <p:txBody>
          <a:bodyPr wrap="square" rtlCol="0">
            <a:spAutoFit/>
          </a:bodyPr>
          <a:lstStyle/>
          <a:p>
            <a:r>
              <a:rPr lang="bn-IN" sz="4000" dirty="0" smtClean="0">
                <a:latin typeface="NikoshBAN" pitchFamily="2" charset="0"/>
                <a:cs typeface="NikoshBAN" pitchFamily="2" charset="0"/>
              </a:rPr>
              <a:t>                            ভিডিও দেখ,</a:t>
            </a:r>
            <a:endParaRPr lang="en-US" sz="4000" dirty="0">
              <a:latin typeface="NikoshBAN" pitchFamily="2" charset="0"/>
              <a:cs typeface="NikoshBAN" pitchFamily="2" charset="0"/>
            </a:endParaRPr>
          </a:p>
        </p:txBody>
      </p:sp>
      <p:pic>
        <p:nvPicPr>
          <p:cNvPr id="4" name="Picture 2" descr=" "/>
          <p:cNvPicPr>
            <a:picLocks noChangeAspect="1" noChangeArrowheads="1"/>
          </p:cNvPicPr>
          <p:nvPr/>
        </p:nvPicPr>
        <p:blipFill>
          <a:blip r:embed="rId4"/>
          <a:srcRect/>
          <a:stretch>
            <a:fillRect/>
          </a:stretch>
        </p:blipFill>
        <p:spPr bwMode="auto">
          <a:xfrm>
            <a:off x="1"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2" descr=" "/>
          <p:cNvPicPr>
            <a:picLocks noChangeAspect="1" noChangeArrowheads="1"/>
          </p:cNvPicPr>
          <p:nvPr/>
        </p:nvPicPr>
        <p:blipFill>
          <a:blip r:embed="rId4"/>
          <a:srcRect/>
          <a:stretch>
            <a:fillRect/>
          </a:stretch>
        </p:blipFill>
        <p:spPr bwMode="auto">
          <a:xfrm>
            <a:off x="0" y="10668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2" descr=" "/>
          <p:cNvPicPr>
            <a:picLocks noChangeAspect="1" noChangeArrowheads="1"/>
          </p:cNvPicPr>
          <p:nvPr/>
        </p:nvPicPr>
        <p:blipFill>
          <a:blip r:embed="rId4"/>
          <a:srcRect/>
          <a:stretch>
            <a:fillRect/>
          </a:stretch>
        </p:blipFill>
        <p:spPr bwMode="auto">
          <a:xfrm>
            <a:off x="0" y="20574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descr=" "/>
          <p:cNvPicPr>
            <a:picLocks noChangeAspect="1" noChangeArrowheads="1"/>
          </p:cNvPicPr>
          <p:nvPr/>
        </p:nvPicPr>
        <p:blipFill>
          <a:blip r:embed="rId4"/>
          <a:srcRect/>
          <a:stretch>
            <a:fillRect/>
          </a:stretch>
        </p:blipFill>
        <p:spPr bwMode="auto">
          <a:xfrm>
            <a:off x="0" y="30480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2" descr=" "/>
          <p:cNvPicPr>
            <a:picLocks noChangeAspect="1" noChangeArrowheads="1"/>
          </p:cNvPicPr>
          <p:nvPr/>
        </p:nvPicPr>
        <p:blipFill>
          <a:blip r:embed="rId4"/>
          <a:srcRect/>
          <a:stretch>
            <a:fillRect/>
          </a:stretch>
        </p:blipFill>
        <p:spPr bwMode="auto">
          <a:xfrm>
            <a:off x="0" y="40386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2" descr=" "/>
          <p:cNvPicPr>
            <a:picLocks noChangeAspect="1" noChangeArrowheads="1"/>
          </p:cNvPicPr>
          <p:nvPr/>
        </p:nvPicPr>
        <p:blipFill>
          <a:blip r:embed="rId4"/>
          <a:srcRect/>
          <a:stretch>
            <a:fillRect/>
          </a:stretch>
        </p:blipFill>
        <p:spPr bwMode="auto">
          <a:xfrm>
            <a:off x="0" y="50292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2" descr=" "/>
          <p:cNvPicPr>
            <a:picLocks noChangeAspect="1" noChangeArrowheads="1"/>
          </p:cNvPicPr>
          <p:nvPr/>
        </p:nvPicPr>
        <p:blipFill>
          <a:blip r:embed="rId4"/>
          <a:srcRect/>
          <a:stretch>
            <a:fillRect/>
          </a:stretch>
        </p:blipFill>
        <p:spPr bwMode="auto">
          <a:xfrm>
            <a:off x="0" y="60198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2" descr=" "/>
          <p:cNvPicPr>
            <a:picLocks noChangeAspect="1" noChangeArrowheads="1"/>
          </p:cNvPicPr>
          <p:nvPr/>
        </p:nvPicPr>
        <p:blipFill>
          <a:blip r:embed="rId4"/>
          <a:srcRect/>
          <a:stretch>
            <a:fillRect/>
          </a:stretch>
        </p:blipFill>
        <p:spPr bwMode="auto">
          <a:xfrm>
            <a:off x="129540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2" descr=" "/>
          <p:cNvPicPr>
            <a:picLocks noChangeAspect="1" noChangeArrowheads="1"/>
          </p:cNvPicPr>
          <p:nvPr/>
        </p:nvPicPr>
        <p:blipFill>
          <a:blip r:embed="rId4"/>
          <a:srcRect/>
          <a:stretch>
            <a:fillRect/>
          </a:stretch>
        </p:blipFill>
        <p:spPr bwMode="auto">
          <a:xfrm>
            <a:off x="266700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2" descr=" "/>
          <p:cNvPicPr>
            <a:picLocks noChangeAspect="1" noChangeArrowheads="1"/>
          </p:cNvPicPr>
          <p:nvPr/>
        </p:nvPicPr>
        <p:blipFill>
          <a:blip r:embed="rId4"/>
          <a:srcRect/>
          <a:stretch>
            <a:fillRect/>
          </a:stretch>
        </p:blipFill>
        <p:spPr bwMode="auto">
          <a:xfrm>
            <a:off x="403860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2" descr=" "/>
          <p:cNvPicPr>
            <a:picLocks noChangeAspect="1" noChangeArrowheads="1"/>
          </p:cNvPicPr>
          <p:nvPr/>
        </p:nvPicPr>
        <p:blipFill>
          <a:blip r:embed="rId4"/>
          <a:srcRect/>
          <a:stretch>
            <a:fillRect/>
          </a:stretch>
        </p:blipFill>
        <p:spPr bwMode="auto">
          <a:xfrm>
            <a:off x="541020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2" descr=" "/>
          <p:cNvPicPr>
            <a:picLocks noChangeAspect="1" noChangeArrowheads="1"/>
          </p:cNvPicPr>
          <p:nvPr/>
        </p:nvPicPr>
        <p:blipFill>
          <a:blip r:embed="rId4"/>
          <a:srcRect/>
          <a:stretch>
            <a:fillRect/>
          </a:stretch>
        </p:blipFill>
        <p:spPr bwMode="auto">
          <a:xfrm>
            <a:off x="678180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2" descr=" "/>
          <p:cNvPicPr>
            <a:picLocks noChangeAspect="1" noChangeArrowheads="1"/>
          </p:cNvPicPr>
          <p:nvPr/>
        </p:nvPicPr>
        <p:blipFill>
          <a:blip r:embed="rId4"/>
          <a:srcRect/>
          <a:stretch>
            <a:fillRect/>
          </a:stretch>
        </p:blipFill>
        <p:spPr bwMode="auto">
          <a:xfrm>
            <a:off x="7912020" y="603504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2" descr=" "/>
          <p:cNvPicPr>
            <a:picLocks noChangeAspect="1" noChangeArrowheads="1"/>
          </p:cNvPicPr>
          <p:nvPr/>
        </p:nvPicPr>
        <p:blipFill>
          <a:blip r:embed="rId4"/>
          <a:srcRect/>
          <a:stretch>
            <a:fillRect/>
          </a:stretch>
        </p:blipFill>
        <p:spPr bwMode="auto">
          <a:xfrm>
            <a:off x="7912020" y="49530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2" descr=" "/>
          <p:cNvPicPr>
            <a:picLocks noChangeAspect="1" noChangeArrowheads="1"/>
          </p:cNvPicPr>
          <p:nvPr/>
        </p:nvPicPr>
        <p:blipFill>
          <a:blip r:embed="rId4"/>
          <a:srcRect/>
          <a:stretch>
            <a:fillRect/>
          </a:stretch>
        </p:blipFill>
        <p:spPr bwMode="auto">
          <a:xfrm>
            <a:off x="7912020" y="39624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2" descr=" "/>
          <p:cNvPicPr>
            <a:picLocks noChangeAspect="1" noChangeArrowheads="1"/>
          </p:cNvPicPr>
          <p:nvPr/>
        </p:nvPicPr>
        <p:blipFill>
          <a:blip r:embed="rId4"/>
          <a:srcRect/>
          <a:stretch>
            <a:fillRect/>
          </a:stretch>
        </p:blipFill>
        <p:spPr bwMode="auto">
          <a:xfrm>
            <a:off x="7912020" y="30480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2" descr=" "/>
          <p:cNvPicPr>
            <a:picLocks noChangeAspect="1" noChangeArrowheads="1"/>
          </p:cNvPicPr>
          <p:nvPr/>
        </p:nvPicPr>
        <p:blipFill>
          <a:blip r:embed="rId4"/>
          <a:srcRect/>
          <a:stretch>
            <a:fillRect/>
          </a:stretch>
        </p:blipFill>
        <p:spPr bwMode="auto">
          <a:xfrm>
            <a:off x="7912020" y="205740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Picture 2" descr=" "/>
          <p:cNvPicPr>
            <a:picLocks noChangeAspect="1" noChangeArrowheads="1"/>
          </p:cNvPicPr>
          <p:nvPr/>
        </p:nvPicPr>
        <p:blipFill>
          <a:blip r:embed="rId4"/>
          <a:srcRect/>
          <a:stretch>
            <a:fillRect/>
          </a:stretch>
        </p:blipFill>
        <p:spPr bwMode="auto">
          <a:xfrm>
            <a:off x="7912020" y="914400"/>
            <a:ext cx="1231980" cy="914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 descr=" "/>
          <p:cNvPicPr>
            <a:picLocks noChangeAspect="1" noChangeArrowheads="1"/>
          </p:cNvPicPr>
          <p:nvPr/>
        </p:nvPicPr>
        <p:blipFill>
          <a:blip r:embed="rId4"/>
          <a:srcRect/>
          <a:stretch>
            <a:fillRect/>
          </a:stretch>
        </p:blipFill>
        <p:spPr bwMode="auto">
          <a:xfrm>
            <a:off x="791202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3" name="Picture 2" descr=" "/>
          <p:cNvPicPr>
            <a:picLocks noChangeAspect="1" noChangeArrowheads="1"/>
          </p:cNvPicPr>
          <p:nvPr/>
        </p:nvPicPr>
        <p:blipFill>
          <a:blip r:embed="rId4"/>
          <a:srcRect/>
          <a:stretch>
            <a:fillRect/>
          </a:stretch>
        </p:blipFill>
        <p:spPr bwMode="auto">
          <a:xfrm>
            <a:off x="129540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Picture 2" descr=" "/>
          <p:cNvPicPr>
            <a:picLocks noChangeAspect="1" noChangeArrowheads="1"/>
          </p:cNvPicPr>
          <p:nvPr/>
        </p:nvPicPr>
        <p:blipFill>
          <a:blip r:embed="rId4"/>
          <a:srcRect/>
          <a:stretch>
            <a:fillRect/>
          </a:stretch>
        </p:blipFill>
        <p:spPr bwMode="auto">
          <a:xfrm>
            <a:off x="259080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5" name="Picture 2" descr=" "/>
          <p:cNvPicPr>
            <a:picLocks noChangeAspect="1" noChangeArrowheads="1"/>
          </p:cNvPicPr>
          <p:nvPr/>
        </p:nvPicPr>
        <p:blipFill>
          <a:blip r:embed="rId4"/>
          <a:srcRect/>
          <a:stretch>
            <a:fillRect/>
          </a:stretch>
        </p:blipFill>
        <p:spPr bwMode="auto">
          <a:xfrm>
            <a:off x="388620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 descr=" "/>
          <p:cNvPicPr>
            <a:picLocks noChangeAspect="1" noChangeArrowheads="1"/>
          </p:cNvPicPr>
          <p:nvPr/>
        </p:nvPicPr>
        <p:blipFill>
          <a:blip r:embed="rId4"/>
          <a:srcRect/>
          <a:stretch>
            <a:fillRect/>
          </a:stretch>
        </p:blipFill>
        <p:spPr bwMode="auto">
          <a:xfrm>
            <a:off x="518160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2" descr=" "/>
          <p:cNvPicPr>
            <a:picLocks noChangeAspect="1" noChangeArrowheads="1"/>
          </p:cNvPicPr>
          <p:nvPr/>
        </p:nvPicPr>
        <p:blipFill>
          <a:blip r:embed="rId4"/>
          <a:srcRect/>
          <a:stretch>
            <a:fillRect/>
          </a:stretch>
        </p:blipFill>
        <p:spPr bwMode="auto">
          <a:xfrm>
            <a:off x="6477000" y="0"/>
            <a:ext cx="1231980" cy="822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stretch>
            <a:fillRect/>
          </a:stretch>
        </p:blipFill>
        <p:spPr>
          <a:xfrm>
            <a:off x="4724401" y="0"/>
            <a:ext cx="4359859"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2.jpg"/>
          <p:cNvPicPr>
            <a:picLocks noChangeAspect="1"/>
          </p:cNvPicPr>
          <p:nvPr/>
        </p:nvPicPr>
        <p:blipFill>
          <a:blip r:embed="rId3"/>
          <a:stretch>
            <a:fillRect/>
          </a:stretch>
        </p:blipFill>
        <p:spPr>
          <a:xfrm>
            <a:off x="0" y="3200400"/>
            <a:ext cx="4714240" cy="365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4.jpg"/>
          <p:cNvPicPr>
            <a:picLocks noChangeAspect="1"/>
          </p:cNvPicPr>
          <p:nvPr/>
        </p:nvPicPr>
        <p:blipFill>
          <a:blip r:embed="rId4"/>
          <a:stretch>
            <a:fillRect/>
          </a:stretch>
        </p:blipFill>
        <p:spPr>
          <a:xfrm>
            <a:off x="0" y="0"/>
            <a:ext cx="471424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2.jpg"/>
          <p:cNvPicPr>
            <a:picLocks noChangeAspect="1"/>
          </p:cNvPicPr>
          <p:nvPr/>
        </p:nvPicPr>
        <p:blipFill>
          <a:blip r:embed="rId3"/>
          <a:stretch>
            <a:fillRect/>
          </a:stretch>
        </p:blipFill>
        <p:spPr>
          <a:xfrm>
            <a:off x="4800600" y="3200400"/>
            <a:ext cx="4343400" cy="365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 0  L 0.25 0.33279  E" pathEditMode="relative" ptsTypes="">
                                      <p:cBhvr>
                                        <p:cTn id="10" dur="2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3352800"/>
            <a:ext cx="4648200" cy="707886"/>
          </a:xfrm>
          <a:prstGeom prst="rect">
            <a:avLst/>
          </a:prstGeom>
          <a:noFill/>
        </p:spPr>
        <p:txBody>
          <a:bodyPr wrap="square" rtlCol="0">
            <a:spAutoFit/>
          </a:bodyPr>
          <a:lstStyle/>
          <a:p>
            <a:r>
              <a:rPr lang="bn-IN" sz="4000" dirty="0" smtClean="0">
                <a:latin typeface="NikoshBAN" pitchFamily="2" charset="0"/>
                <a:cs typeface="NikoshBAN" pitchFamily="2" charset="0"/>
              </a:rPr>
              <a:t>শীতের পিঠা</a:t>
            </a:r>
            <a:endParaRPr lang="en-US" sz="4000" dirty="0">
              <a:latin typeface="NikoshBAN" pitchFamily="2" charset="0"/>
              <a:cs typeface="NikoshBAN" pitchFamily="2" charset="0"/>
            </a:endParaRPr>
          </a:p>
        </p:txBody>
      </p:sp>
      <p:pic>
        <p:nvPicPr>
          <p:cNvPr id="4" name="Picture 3" descr="1-.jpg"/>
          <p:cNvPicPr>
            <a:picLocks noChangeAspect="1"/>
          </p:cNvPicPr>
          <p:nvPr/>
        </p:nvPicPr>
        <p:blipFill>
          <a:blip r:embed="rId2"/>
          <a:stretch>
            <a:fillRect/>
          </a:stretch>
        </p:blipFill>
        <p:spPr>
          <a:xfrm>
            <a:off x="-2" y="0"/>
            <a:ext cx="9144002" cy="6858000"/>
          </a:xfrm>
          <a:prstGeom prst="rect">
            <a:avLst/>
          </a:prstGeom>
        </p:spPr>
      </p:pic>
      <p:sp>
        <p:nvSpPr>
          <p:cNvPr id="5" name="TextBox 4"/>
          <p:cNvSpPr txBox="1"/>
          <p:nvPr/>
        </p:nvSpPr>
        <p:spPr>
          <a:xfrm>
            <a:off x="0" y="4495800"/>
            <a:ext cx="9144000" cy="1323439"/>
          </a:xfrm>
          <a:prstGeom prst="rect">
            <a:avLst/>
          </a:prstGeom>
          <a:noFill/>
        </p:spPr>
        <p:txBody>
          <a:bodyPr wrap="square" rtlCol="0">
            <a:spAutoFit/>
          </a:bodyPr>
          <a:lstStyle/>
          <a:p>
            <a:r>
              <a:rPr lang="bn-IN" sz="4000" dirty="0" smtClean="0">
                <a:latin typeface="NikoshBAN" pitchFamily="2" charset="0"/>
                <a:cs typeface="NikoshBAN" pitchFamily="2" charset="0"/>
              </a:rPr>
              <a:t>                        পাঠ শিরোনাম</a:t>
            </a:r>
          </a:p>
          <a:p>
            <a:r>
              <a:rPr lang="bn-IN" sz="4000" dirty="0" smtClean="0">
                <a:latin typeface="NikoshBAN" pitchFamily="2" charset="0"/>
                <a:cs typeface="NikoshBAN" pitchFamily="2" charset="0"/>
              </a:rPr>
              <a:t>                          শীতের পিঠা</a:t>
            </a:r>
            <a:endParaRPr lang="en-US" sz="4000" dirty="0">
              <a:latin typeface="NikoshBAN" pitchFamily="2" charset="0"/>
              <a:cs typeface="NikoshBAN" pitchFamily="2" charset="0"/>
            </a:endParaRPr>
          </a:p>
        </p:txBody>
      </p:sp>
      <p:pic>
        <p:nvPicPr>
          <p:cNvPr id="6" name="Picture 5" descr="1-.jpg"/>
          <p:cNvPicPr>
            <a:picLocks noChangeAspect="1"/>
          </p:cNvPicPr>
          <p:nvPr/>
        </p:nvPicPr>
        <p:blipFill>
          <a:blip r:embed="rId2"/>
          <a:stretch>
            <a:fillRect/>
          </a:stretch>
        </p:blipFill>
        <p:spPr>
          <a:xfrm>
            <a:off x="0" y="0"/>
            <a:ext cx="9144002" cy="6858000"/>
          </a:xfrm>
          <a:prstGeom prst="rect">
            <a:avLst/>
          </a:prstGeom>
        </p:spPr>
      </p:pic>
      <p:pic>
        <p:nvPicPr>
          <p:cNvPr id="7" name="Picture 6" descr="3.jpg"/>
          <p:cNvPicPr>
            <a:picLocks noChangeAspect="1"/>
          </p:cNvPicPr>
          <p:nvPr/>
        </p:nvPicPr>
        <p:blipFill>
          <a:blip r:embed="rId3"/>
          <a:stretch>
            <a:fillRect/>
          </a:stretch>
        </p:blipFill>
        <p:spPr>
          <a:xfrm>
            <a:off x="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200400" y="4419600"/>
            <a:ext cx="2971800" cy="1938992"/>
          </a:xfrm>
          <a:prstGeom prst="rect">
            <a:avLst/>
          </a:prstGeom>
          <a:noFill/>
        </p:spPr>
        <p:txBody>
          <a:bodyPr wrap="square" rtlCol="0">
            <a:spAutoFit/>
          </a:bodyPr>
          <a:lstStyle/>
          <a:p>
            <a:r>
              <a:rPr lang="bn-IN"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শিরোনাম</a:t>
            </a:r>
            <a:endParaRPr lang="en-US" sz="4000" dirty="0" smtClean="0">
              <a:latin typeface="NikoshBAN" pitchFamily="2" charset="0"/>
              <a:cs typeface="NikoshBAN" pitchFamily="2" charset="0"/>
            </a:endParaRPr>
          </a:p>
          <a:p>
            <a:r>
              <a:rPr lang="en-US" sz="4000" dirty="0" err="1" smtClean="0">
                <a:latin typeface="NikoshBAN" pitchFamily="2" charset="0"/>
                <a:cs typeface="NikoshBAN" pitchFamily="2" charset="0"/>
              </a:rPr>
              <a:t>শীতের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endParaRPr lang="en-US" sz="4000" dirty="0">
              <a:latin typeface="NikoshBAN" pitchFamily="2" charset="0"/>
              <a:cs typeface="NikoshBAN" pitchFamily="2" charset="0"/>
            </a:endParaRPr>
          </a:p>
        </p:txBody>
      </p:sp>
      <p:pic>
        <p:nvPicPr>
          <p:cNvPr id="9" name="Picture 8" descr="3.jpg"/>
          <p:cNvPicPr>
            <a:picLocks noChangeAspect="1"/>
          </p:cNvPicPr>
          <p:nvPr/>
        </p:nvPicPr>
        <p:blipFill>
          <a:blip r:embed="rId3"/>
          <a:stretch>
            <a:fillRect/>
          </a:stretch>
        </p:blipFill>
        <p:spPr>
          <a:xfrm>
            <a:off x="1676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3.jpg"/>
          <p:cNvPicPr>
            <a:picLocks noChangeAspect="1"/>
          </p:cNvPicPr>
          <p:nvPr/>
        </p:nvPicPr>
        <p:blipFill>
          <a:blip r:embed="rId3"/>
          <a:stretch>
            <a:fillRect/>
          </a:stretch>
        </p:blipFill>
        <p:spPr>
          <a:xfrm>
            <a:off x="8382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3.jpg"/>
          <p:cNvPicPr>
            <a:picLocks noChangeAspect="1"/>
          </p:cNvPicPr>
          <p:nvPr/>
        </p:nvPicPr>
        <p:blipFill>
          <a:blip r:embed="rId3"/>
          <a:stretch>
            <a:fillRect/>
          </a:stretch>
        </p:blipFill>
        <p:spPr>
          <a:xfrm>
            <a:off x="2438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3.jpg"/>
          <p:cNvPicPr>
            <a:picLocks noChangeAspect="1"/>
          </p:cNvPicPr>
          <p:nvPr/>
        </p:nvPicPr>
        <p:blipFill>
          <a:blip r:embed="rId3"/>
          <a:stretch>
            <a:fillRect/>
          </a:stretch>
        </p:blipFill>
        <p:spPr>
          <a:xfrm>
            <a:off x="3200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3.jpg"/>
          <p:cNvPicPr>
            <a:picLocks noChangeAspect="1"/>
          </p:cNvPicPr>
          <p:nvPr/>
        </p:nvPicPr>
        <p:blipFill>
          <a:blip r:embed="rId3"/>
          <a:stretch>
            <a:fillRect/>
          </a:stretch>
        </p:blipFill>
        <p:spPr>
          <a:xfrm>
            <a:off x="3962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3.jpg"/>
          <p:cNvPicPr>
            <a:picLocks noChangeAspect="1"/>
          </p:cNvPicPr>
          <p:nvPr/>
        </p:nvPicPr>
        <p:blipFill>
          <a:blip r:embed="rId3"/>
          <a:stretch>
            <a:fillRect/>
          </a:stretch>
        </p:blipFill>
        <p:spPr>
          <a:xfrm>
            <a:off x="4724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descr="3.jpg"/>
          <p:cNvPicPr>
            <a:picLocks noChangeAspect="1"/>
          </p:cNvPicPr>
          <p:nvPr/>
        </p:nvPicPr>
        <p:blipFill>
          <a:blip r:embed="rId3"/>
          <a:stretch>
            <a:fillRect/>
          </a:stretch>
        </p:blipFill>
        <p:spPr>
          <a:xfrm>
            <a:off x="5486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3.jpg"/>
          <p:cNvPicPr>
            <a:picLocks noChangeAspect="1"/>
          </p:cNvPicPr>
          <p:nvPr/>
        </p:nvPicPr>
        <p:blipFill>
          <a:blip r:embed="rId3"/>
          <a:stretch>
            <a:fillRect/>
          </a:stretch>
        </p:blipFill>
        <p:spPr>
          <a:xfrm>
            <a:off x="6248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descr="3.jpg"/>
          <p:cNvPicPr>
            <a:picLocks noChangeAspect="1"/>
          </p:cNvPicPr>
          <p:nvPr/>
        </p:nvPicPr>
        <p:blipFill>
          <a:blip r:embed="rId3"/>
          <a:stretch>
            <a:fillRect/>
          </a:stretch>
        </p:blipFill>
        <p:spPr>
          <a:xfrm>
            <a:off x="7010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descr="3.jpg"/>
          <p:cNvPicPr>
            <a:picLocks noChangeAspect="1"/>
          </p:cNvPicPr>
          <p:nvPr/>
        </p:nvPicPr>
        <p:blipFill>
          <a:blip r:embed="rId3"/>
          <a:stretch>
            <a:fillRect/>
          </a:stretch>
        </p:blipFill>
        <p:spPr>
          <a:xfrm>
            <a:off x="7772400" y="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descr="3.jpg"/>
          <p:cNvPicPr>
            <a:picLocks noChangeAspect="1"/>
          </p:cNvPicPr>
          <p:nvPr/>
        </p:nvPicPr>
        <p:blipFill>
          <a:blip r:embed="rId3"/>
          <a:stretch>
            <a:fillRect/>
          </a:stretch>
        </p:blipFill>
        <p:spPr>
          <a:xfrm>
            <a:off x="8425544" y="0"/>
            <a:ext cx="718456" cy="914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descr="3.jpg"/>
          <p:cNvPicPr>
            <a:picLocks noChangeAspect="1"/>
          </p:cNvPicPr>
          <p:nvPr/>
        </p:nvPicPr>
        <p:blipFill>
          <a:blip r:embed="rId3"/>
          <a:stretch>
            <a:fillRect/>
          </a:stretch>
        </p:blipFill>
        <p:spPr>
          <a:xfrm>
            <a:off x="0" y="10668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Picture 20" descr="3.jpg"/>
          <p:cNvPicPr>
            <a:picLocks noChangeAspect="1"/>
          </p:cNvPicPr>
          <p:nvPr/>
        </p:nvPicPr>
        <p:blipFill>
          <a:blip r:embed="rId3"/>
          <a:stretch>
            <a:fillRect/>
          </a:stretch>
        </p:blipFill>
        <p:spPr>
          <a:xfrm>
            <a:off x="0" y="22098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1" descr="3.jpg"/>
          <p:cNvPicPr>
            <a:picLocks noChangeAspect="1"/>
          </p:cNvPicPr>
          <p:nvPr/>
        </p:nvPicPr>
        <p:blipFill>
          <a:blip r:embed="rId3"/>
          <a:stretch>
            <a:fillRect/>
          </a:stretch>
        </p:blipFill>
        <p:spPr>
          <a:xfrm>
            <a:off x="0" y="34290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3" name="Picture 22" descr="3.jpg"/>
          <p:cNvPicPr>
            <a:picLocks noChangeAspect="1"/>
          </p:cNvPicPr>
          <p:nvPr/>
        </p:nvPicPr>
        <p:blipFill>
          <a:blip r:embed="rId3"/>
          <a:stretch>
            <a:fillRect/>
          </a:stretch>
        </p:blipFill>
        <p:spPr>
          <a:xfrm>
            <a:off x="0" y="46482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Picture 23" descr="3.jpg"/>
          <p:cNvPicPr>
            <a:picLocks noChangeAspect="1"/>
          </p:cNvPicPr>
          <p:nvPr/>
        </p:nvPicPr>
        <p:blipFill>
          <a:blip r:embed="rId3"/>
          <a:stretch>
            <a:fillRect/>
          </a:stretch>
        </p:blipFill>
        <p:spPr>
          <a:xfrm>
            <a:off x="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5" name="Picture 24" descr="3.jpg"/>
          <p:cNvPicPr>
            <a:picLocks noChangeAspect="1"/>
          </p:cNvPicPr>
          <p:nvPr/>
        </p:nvPicPr>
        <p:blipFill>
          <a:blip r:embed="rId3"/>
          <a:stretch>
            <a:fillRect/>
          </a:stretch>
        </p:blipFill>
        <p:spPr>
          <a:xfrm>
            <a:off x="9144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3.jpg"/>
          <p:cNvPicPr>
            <a:picLocks noChangeAspect="1"/>
          </p:cNvPicPr>
          <p:nvPr/>
        </p:nvPicPr>
        <p:blipFill>
          <a:blip r:embed="rId3"/>
          <a:stretch>
            <a:fillRect/>
          </a:stretch>
        </p:blipFill>
        <p:spPr>
          <a:xfrm>
            <a:off x="18288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26" descr="3.jpg"/>
          <p:cNvPicPr>
            <a:picLocks noChangeAspect="1"/>
          </p:cNvPicPr>
          <p:nvPr/>
        </p:nvPicPr>
        <p:blipFill>
          <a:blip r:embed="rId3"/>
          <a:stretch>
            <a:fillRect/>
          </a:stretch>
        </p:blipFill>
        <p:spPr>
          <a:xfrm>
            <a:off x="27432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 name="Picture 27" descr="3.jpg"/>
          <p:cNvPicPr>
            <a:picLocks noChangeAspect="1"/>
          </p:cNvPicPr>
          <p:nvPr/>
        </p:nvPicPr>
        <p:blipFill>
          <a:blip r:embed="rId3"/>
          <a:stretch>
            <a:fillRect/>
          </a:stretch>
        </p:blipFill>
        <p:spPr>
          <a:xfrm>
            <a:off x="36576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9" name="Picture 28" descr="3.jpg"/>
          <p:cNvPicPr>
            <a:picLocks noChangeAspect="1"/>
          </p:cNvPicPr>
          <p:nvPr/>
        </p:nvPicPr>
        <p:blipFill>
          <a:blip r:embed="rId3"/>
          <a:stretch>
            <a:fillRect/>
          </a:stretch>
        </p:blipFill>
        <p:spPr>
          <a:xfrm>
            <a:off x="45720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 name="Picture 29" descr="3.jpg"/>
          <p:cNvPicPr>
            <a:picLocks noChangeAspect="1"/>
          </p:cNvPicPr>
          <p:nvPr/>
        </p:nvPicPr>
        <p:blipFill>
          <a:blip r:embed="rId3"/>
          <a:stretch>
            <a:fillRect/>
          </a:stretch>
        </p:blipFill>
        <p:spPr>
          <a:xfrm>
            <a:off x="54864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1" name="Picture 30" descr="3.jpg"/>
          <p:cNvPicPr>
            <a:picLocks noChangeAspect="1"/>
          </p:cNvPicPr>
          <p:nvPr/>
        </p:nvPicPr>
        <p:blipFill>
          <a:blip r:embed="rId3"/>
          <a:stretch>
            <a:fillRect/>
          </a:stretch>
        </p:blipFill>
        <p:spPr>
          <a:xfrm>
            <a:off x="64008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2" name="Picture 31" descr="3.jpg"/>
          <p:cNvPicPr>
            <a:picLocks noChangeAspect="1"/>
          </p:cNvPicPr>
          <p:nvPr/>
        </p:nvPicPr>
        <p:blipFill>
          <a:blip r:embed="rId3"/>
          <a:stretch>
            <a:fillRect/>
          </a:stretch>
        </p:blipFill>
        <p:spPr>
          <a:xfrm>
            <a:off x="72390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 name="Picture 32" descr="3.jpg"/>
          <p:cNvPicPr>
            <a:picLocks noChangeAspect="1"/>
          </p:cNvPicPr>
          <p:nvPr/>
        </p:nvPicPr>
        <p:blipFill>
          <a:blip r:embed="rId3"/>
          <a:stretch>
            <a:fillRect/>
          </a:stretch>
        </p:blipFill>
        <p:spPr>
          <a:xfrm>
            <a:off x="8425544"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4" name="Picture 33" descr="3.jpg"/>
          <p:cNvPicPr>
            <a:picLocks noChangeAspect="1"/>
          </p:cNvPicPr>
          <p:nvPr/>
        </p:nvPicPr>
        <p:blipFill>
          <a:blip r:embed="rId3"/>
          <a:stretch>
            <a:fillRect/>
          </a:stretch>
        </p:blipFill>
        <p:spPr>
          <a:xfrm>
            <a:off x="8425544" y="48006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descr="3.jpg"/>
          <p:cNvPicPr>
            <a:picLocks noChangeAspect="1"/>
          </p:cNvPicPr>
          <p:nvPr/>
        </p:nvPicPr>
        <p:blipFill>
          <a:blip r:embed="rId3"/>
          <a:stretch>
            <a:fillRect/>
          </a:stretch>
        </p:blipFill>
        <p:spPr>
          <a:xfrm>
            <a:off x="8425544" y="37338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6" name="Picture 35" descr="3.jpg"/>
          <p:cNvPicPr>
            <a:picLocks noChangeAspect="1"/>
          </p:cNvPicPr>
          <p:nvPr/>
        </p:nvPicPr>
        <p:blipFill>
          <a:blip r:embed="rId3"/>
          <a:stretch>
            <a:fillRect/>
          </a:stretch>
        </p:blipFill>
        <p:spPr>
          <a:xfrm>
            <a:off x="8425544" y="26670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7" name="Picture 36" descr="3.jpg"/>
          <p:cNvPicPr>
            <a:picLocks noChangeAspect="1"/>
          </p:cNvPicPr>
          <p:nvPr/>
        </p:nvPicPr>
        <p:blipFill>
          <a:blip r:embed="rId3"/>
          <a:stretch>
            <a:fillRect/>
          </a:stretch>
        </p:blipFill>
        <p:spPr>
          <a:xfrm>
            <a:off x="8425544" y="15240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8" name="Picture 37" descr="3.jpg"/>
          <p:cNvPicPr>
            <a:picLocks noChangeAspect="1"/>
          </p:cNvPicPr>
          <p:nvPr/>
        </p:nvPicPr>
        <p:blipFill>
          <a:blip r:embed="rId3"/>
          <a:stretch>
            <a:fillRect/>
          </a:stretch>
        </p:blipFill>
        <p:spPr>
          <a:xfrm>
            <a:off x="8425544" y="38100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9" name="Picture 38" descr="3.jpg"/>
          <p:cNvPicPr>
            <a:picLocks noChangeAspect="1"/>
          </p:cNvPicPr>
          <p:nvPr/>
        </p:nvPicPr>
        <p:blipFill>
          <a:blip r:embed="rId3"/>
          <a:stretch>
            <a:fillRect/>
          </a:stretch>
        </p:blipFill>
        <p:spPr>
          <a:xfrm>
            <a:off x="7696200" y="5852160"/>
            <a:ext cx="718456" cy="1005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066800"/>
            <a:ext cx="5257800" cy="5016758"/>
          </a:xfrm>
          <a:prstGeom prst="rect">
            <a:avLst/>
          </a:prstGeom>
          <a:noFill/>
        </p:spPr>
        <p:txBody>
          <a:bodyPr wrap="square" rtlCol="0">
            <a:spAutoFit/>
          </a:bodyPr>
          <a:lstStyle/>
          <a:p>
            <a:r>
              <a:rPr lang="bn-IN" sz="4000" dirty="0" smtClean="0">
                <a:latin typeface="NikoshBAN" pitchFamily="2" charset="0"/>
                <a:cs typeface="NikoshBAN" pitchFamily="2" charset="0"/>
              </a:rPr>
              <a:t>                               শিখনফল,</a:t>
            </a:r>
          </a:p>
          <a:p>
            <a:r>
              <a:rPr lang="bn-IN" sz="4000" dirty="0" smtClean="0">
                <a:latin typeface="NikoshBAN" pitchFamily="2" charset="0"/>
                <a:cs typeface="NikoshBAN" pitchFamily="2" charset="0"/>
              </a:rPr>
              <a:t>১, শীতের পিঠা কী বলতে পারবে।</a:t>
            </a:r>
          </a:p>
          <a:p>
            <a:r>
              <a:rPr lang="bn-IN" sz="4000" dirty="0" smtClean="0">
                <a:latin typeface="NikoshBAN" pitchFamily="2" charset="0"/>
                <a:cs typeface="NikoshBAN" pitchFamily="2" charset="0"/>
              </a:rPr>
              <a:t>২,শীতের পিঠার প্রকারভেদ লিখতে পারবে।</a:t>
            </a:r>
          </a:p>
          <a:p>
            <a:r>
              <a:rPr lang="bn-IN" sz="4000" dirty="0" smtClean="0">
                <a:latin typeface="NikoshBAN" pitchFamily="2" charset="0"/>
                <a:cs typeface="NikoshBAN" pitchFamily="2" charset="0"/>
              </a:rPr>
              <a:t>৩,শীতের পিঠা কিভাবে তৈরী করতে হয় বর্ণনা করতে পারবে।</a:t>
            </a:r>
          </a:p>
        </p:txBody>
      </p:sp>
      <p:pic>
        <p:nvPicPr>
          <p:cNvPr id="3" name="Picture 2" descr="7.jpg"/>
          <p:cNvPicPr>
            <a:picLocks noChangeAspect="1"/>
          </p:cNvPicPr>
          <p:nvPr/>
        </p:nvPicPr>
        <p:blipFill>
          <a:blip r:embed="rId2" cstate="print"/>
          <a:stretch>
            <a:fillRect/>
          </a:stretch>
        </p:blipFill>
        <p:spPr>
          <a:xfrm>
            <a:off x="0" y="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descr="7.jpg"/>
          <p:cNvPicPr>
            <a:picLocks noChangeAspect="1"/>
          </p:cNvPicPr>
          <p:nvPr/>
        </p:nvPicPr>
        <p:blipFill>
          <a:blip r:embed="rId2" cstate="print"/>
          <a:stretch>
            <a:fillRect/>
          </a:stretch>
        </p:blipFill>
        <p:spPr>
          <a:xfrm>
            <a:off x="0" y="9144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7.jpg"/>
          <p:cNvPicPr>
            <a:picLocks noChangeAspect="1"/>
          </p:cNvPicPr>
          <p:nvPr/>
        </p:nvPicPr>
        <p:blipFill>
          <a:blip r:embed="rId2" cstate="print"/>
          <a:stretch>
            <a:fillRect/>
          </a:stretch>
        </p:blipFill>
        <p:spPr>
          <a:xfrm>
            <a:off x="0" y="1828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7.jpg"/>
          <p:cNvPicPr>
            <a:picLocks noChangeAspect="1"/>
          </p:cNvPicPr>
          <p:nvPr/>
        </p:nvPicPr>
        <p:blipFill>
          <a:blip r:embed="rId2" cstate="print"/>
          <a:stretch>
            <a:fillRect/>
          </a:stretch>
        </p:blipFill>
        <p:spPr>
          <a:xfrm>
            <a:off x="0" y="27432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7.jpg"/>
          <p:cNvPicPr>
            <a:picLocks noChangeAspect="1"/>
          </p:cNvPicPr>
          <p:nvPr/>
        </p:nvPicPr>
        <p:blipFill>
          <a:blip r:embed="rId2" cstate="print"/>
          <a:stretch>
            <a:fillRect/>
          </a:stretch>
        </p:blipFill>
        <p:spPr>
          <a:xfrm>
            <a:off x="0" y="36576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7.jpg"/>
          <p:cNvPicPr>
            <a:picLocks noChangeAspect="1"/>
          </p:cNvPicPr>
          <p:nvPr/>
        </p:nvPicPr>
        <p:blipFill>
          <a:blip r:embed="rId2" cstate="print"/>
          <a:stretch>
            <a:fillRect/>
          </a:stretch>
        </p:blipFill>
        <p:spPr>
          <a:xfrm>
            <a:off x="0" y="45720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7.jpg"/>
          <p:cNvPicPr>
            <a:picLocks noChangeAspect="1"/>
          </p:cNvPicPr>
          <p:nvPr/>
        </p:nvPicPr>
        <p:blipFill>
          <a:blip r:embed="rId2" cstate="print"/>
          <a:stretch>
            <a:fillRect/>
          </a:stretch>
        </p:blipFill>
        <p:spPr>
          <a:xfrm>
            <a:off x="0" y="54864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7.jpg"/>
          <p:cNvPicPr>
            <a:picLocks noChangeAspect="1"/>
          </p:cNvPicPr>
          <p:nvPr/>
        </p:nvPicPr>
        <p:blipFill>
          <a:blip r:embed="rId2" cstate="print"/>
          <a:stretch>
            <a:fillRect/>
          </a:stretch>
        </p:blipFill>
        <p:spPr>
          <a:xfrm>
            <a:off x="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7.jpg"/>
          <p:cNvPicPr>
            <a:picLocks noChangeAspect="1"/>
          </p:cNvPicPr>
          <p:nvPr/>
        </p:nvPicPr>
        <p:blipFill>
          <a:blip r:embed="rId2" cstate="print"/>
          <a:stretch>
            <a:fillRect/>
          </a:stretch>
        </p:blipFill>
        <p:spPr>
          <a:xfrm>
            <a:off x="12192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7.jpg"/>
          <p:cNvPicPr>
            <a:picLocks noChangeAspect="1"/>
          </p:cNvPicPr>
          <p:nvPr/>
        </p:nvPicPr>
        <p:blipFill>
          <a:blip r:embed="rId2" cstate="print"/>
          <a:stretch>
            <a:fillRect/>
          </a:stretch>
        </p:blipFill>
        <p:spPr>
          <a:xfrm>
            <a:off x="24384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7.jpg"/>
          <p:cNvPicPr>
            <a:picLocks noChangeAspect="1"/>
          </p:cNvPicPr>
          <p:nvPr/>
        </p:nvPicPr>
        <p:blipFill>
          <a:blip r:embed="rId2" cstate="print"/>
          <a:stretch>
            <a:fillRect/>
          </a:stretch>
        </p:blipFill>
        <p:spPr>
          <a:xfrm>
            <a:off x="36576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descr="7.jpg"/>
          <p:cNvPicPr>
            <a:picLocks noChangeAspect="1"/>
          </p:cNvPicPr>
          <p:nvPr/>
        </p:nvPicPr>
        <p:blipFill>
          <a:blip r:embed="rId2" cstate="print"/>
          <a:stretch>
            <a:fillRect/>
          </a:stretch>
        </p:blipFill>
        <p:spPr>
          <a:xfrm>
            <a:off x="48768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descr="7.jpg"/>
          <p:cNvPicPr>
            <a:picLocks noChangeAspect="1"/>
          </p:cNvPicPr>
          <p:nvPr/>
        </p:nvPicPr>
        <p:blipFill>
          <a:blip r:embed="rId2" cstate="print"/>
          <a:stretch>
            <a:fillRect/>
          </a:stretch>
        </p:blipFill>
        <p:spPr>
          <a:xfrm>
            <a:off x="60960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7.jpg"/>
          <p:cNvPicPr>
            <a:picLocks noChangeAspect="1"/>
          </p:cNvPicPr>
          <p:nvPr/>
        </p:nvPicPr>
        <p:blipFill>
          <a:blip r:embed="rId2" cstate="print"/>
          <a:stretch>
            <a:fillRect/>
          </a:stretch>
        </p:blipFill>
        <p:spPr>
          <a:xfrm>
            <a:off x="73152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descr="7.jpg"/>
          <p:cNvPicPr>
            <a:picLocks noChangeAspect="1"/>
          </p:cNvPicPr>
          <p:nvPr/>
        </p:nvPicPr>
        <p:blipFill>
          <a:blip r:embed="rId2" cstate="print"/>
          <a:stretch>
            <a:fillRect/>
          </a:stretch>
        </p:blipFill>
        <p:spPr>
          <a:xfrm>
            <a:off x="8534400" y="649224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descr="7.jpg"/>
          <p:cNvPicPr>
            <a:picLocks noChangeAspect="1"/>
          </p:cNvPicPr>
          <p:nvPr/>
        </p:nvPicPr>
        <p:blipFill>
          <a:blip r:embed="rId2" cstate="print"/>
          <a:stretch>
            <a:fillRect/>
          </a:stretch>
        </p:blipFill>
        <p:spPr>
          <a:xfrm>
            <a:off x="838200" y="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descr="7.jpg"/>
          <p:cNvPicPr>
            <a:picLocks noChangeAspect="1"/>
          </p:cNvPicPr>
          <p:nvPr/>
        </p:nvPicPr>
        <p:blipFill>
          <a:blip r:embed="rId2" cstate="print"/>
          <a:stretch>
            <a:fillRect/>
          </a:stretch>
        </p:blipFill>
        <p:spPr>
          <a:xfrm>
            <a:off x="1676400" y="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descr="7.jpg"/>
          <p:cNvPicPr>
            <a:picLocks noChangeAspect="1"/>
          </p:cNvPicPr>
          <p:nvPr/>
        </p:nvPicPr>
        <p:blipFill>
          <a:blip r:embed="rId2" cstate="print"/>
          <a:stretch>
            <a:fillRect/>
          </a:stretch>
        </p:blipFill>
        <p:spPr>
          <a:xfrm>
            <a:off x="2514600" y="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Picture 20" descr="7.jpg"/>
          <p:cNvPicPr>
            <a:picLocks noChangeAspect="1"/>
          </p:cNvPicPr>
          <p:nvPr/>
        </p:nvPicPr>
        <p:blipFill>
          <a:blip r:embed="rId2" cstate="print"/>
          <a:stretch>
            <a:fillRect/>
          </a:stretch>
        </p:blipFill>
        <p:spPr>
          <a:xfrm>
            <a:off x="3352800" y="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1" descr="7.jpg"/>
          <p:cNvPicPr>
            <a:picLocks noChangeAspect="1"/>
          </p:cNvPicPr>
          <p:nvPr/>
        </p:nvPicPr>
        <p:blipFill>
          <a:blip r:embed="rId3" cstate="print"/>
          <a:stretch>
            <a:fillRect/>
          </a:stretch>
        </p:blipFill>
        <p:spPr>
          <a:xfrm>
            <a:off x="4191001"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3" name="Picture 22" descr="7.jpg"/>
          <p:cNvPicPr>
            <a:picLocks noChangeAspect="1"/>
          </p:cNvPicPr>
          <p:nvPr/>
        </p:nvPicPr>
        <p:blipFill>
          <a:blip r:embed="rId3" cstate="print"/>
          <a:stretch>
            <a:fillRect/>
          </a:stretch>
        </p:blipFill>
        <p:spPr>
          <a:xfrm>
            <a:off x="5029200"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Picture 23" descr="7.jpg"/>
          <p:cNvPicPr>
            <a:picLocks noChangeAspect="1"/>
          </p:cNvPicPr>
          <p:nvPr/>
        </p:nvPicPr>
        <p:blipFill>
          <a:blip r:embed="rId3" cstate="print"/>
          <a:stretch>
            <a:fillRect/>
          </a:stretch>
        </p:blipFill>
        <p:spPr>
          <a:xfrm>
            <a:off x="5791200"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5" name="Picture 24" descr="7.jpg"/>
          <p:cNvPicPr>
            <a:picLocks noChangeAspect="1"/>
          </p:cNvPicPr>
          <p:nvPr/>
        </p:nvPicPr>
        <p:blipFill>
          <a:blip r:embed="rId3" cstate="print"/>
          <a:stretch>
            <a:fillRect/>
          </a:stretch>
        </p:blipFill>
        <p:spPr>
          <a:xfrm>
            <a:off x="6629400"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7.jpg"/>
          <p:cNvPicPr>
            <a:picLocks noChangeAspect="1"/>
          </p:cNvPicPr>
          <p:nvPr/>
        </p:nvPicPr>
        <p:blipFill>
          <a:blip r:embed="rId3" cstate="print"/>
          <a:stretch>
            <a:fillRect/>
          </a:stretch>
        </p:blipFill>
        <p:spPr>
          <a:xfrm>
            <a:off x="7543800"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26" descr="7.jpg"/>
          <p:cNvPicPr>
            <a:picLocks noChangeAspect="1"/>
          </p:cNvPicPr>
          <p:nvPr/>
        </p:nvPicPr>
        <p:blipFill>
          <a:blip r:embed="rId3" cstate="print"/>
          <a:stretch>
            <a:fillRect/>
          </a:stretch>
        </p:blipFill>
        <p:spPr>
          <a:xfrm>
            <a:off x="8458200" y="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 name="Picture 27" descr="7.jpg"/>
          <p:cNvPicPr>
            <a:picLocks noChangeAspect="1"/>
          </p:cNvPicPr>
          <p:nvPr/>
        </p:nvPicPr>
        <p:blipFill>
          <a:blip r:embed="rId2" cstate="print"/>
          <a:stretch>
            <a:fillRect/>
          </a:stretch>
        </p:blipFill>
        <p:spPr>
          <a:xfrm>
            <a:off x="0" y="4572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9" name="Picture 28" descr="7.jpg"/>
          <p:cNvPicPr>
            <a:picLocks noChangeAspect="1"/>
          </p:cNvPicPr>
          <p:nvPr/>
        </p:nvPicPr>
        <p:blipFill>
          <a:blip r:embed="rId2" cstate="print"/>
          <a:stretch>
            <a:fillRect/>
          </a:stretch>
        </p:blipFill>
        <p:spPr>
          <a:xfrm>
            <a:off x="0" y="12954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 name="Picture 29" descr="7.jpg"/>
          <p:cNvPicPr>
            <a:picLocks noChangeAspect="1"/>
          </p:cNvPicPr>
          <p:nvPr/>
        </p:nvPicPr>
        <p:blipFill>
          <a:blip r:embed="rId2" cstate="print"/>
          <a:stretch>
            <a:fillRect/>
          </a:stretch>
        </p:blipFill>
        <p:spPr>
          <a:xfrm>
            <a:off x="0" y="2209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1" name="Picture 30" descr="7.jpg"/>
          <p:cNvPicPr>
            <a:picLocks noChangeAspect="1"/>
          </p:cNvPicPr>
          <p:nvPr/>
        </p:nvPicPr>
        <p:blipFill>
          <a:blip r:embed="rId2" cstate="print"/>
          <a:stretch>
            <a:fillRect/>
          </a:stretch>
        </p:blipFill>
        <p:spPr>
          <a:xfrm>
            <a:off x="0" y="30480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2" name="Picture 31" descr="7.jpg"/>
          <p:cNvPicPr>
            <a:picLocks noChangeAspect="1"/>
          </p:cNvPicPr>
          <p:nvPr/>
        </p:nvPicPr>
        <p:blipFill>
          <a:blip r:embed="rId2" cstate="print"/>
          <a:stretch>
            <a:fillRect/>
          </a:stretch>
        </p:blipFill>
        <p:spPr>
          <a:xfrm>
            <a:off x="0" y="40386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 name="Picture 32" descr="7.jpg"/>
          <p:cNvPicPr>
            <a:picLocks noChangeAspect="1"/>
          </p:cNvPicPr>
          <p:nvPr/>
        </p:nvPicPr>
        <p:blipFill>
          <a:blip r:embed="rId2" cstate="print"/>
          <a:stretch>
            <a:fillRect/>
          </a:stretch>
        </p:blipFill>
        <p:spPr>
          <a:xfrm>
            <a:off x="0" y="4876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4" name="Picture 33" descr="7.jpg"/>
          <p:cNvPicPr>
            <a:picLocks noChangeAspect="1"/>
          </p:cNvPicPr>
          <p:nvPr/>
        </p:nvPicPr>
        <p:blipFill>
          <a:blip r:embed="rId2" cstate="print"/>
          <a:stretch>
            <a:fillRect/>
          </a:stretch>
        </p:blipFill>
        <p:spPr>
          <a:xfrm>
            <a:off x="0" y="58674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descr="7.jpg"/>
          <p:cNvPicPr>
            <a:picLocks noChangeAspect="1"/>
          </p:cNvPicPr>
          <p:nvPr/>
        </p:nvPicPr>
        <p:blipFill>
          <a:blip r:embed="rId2" cstate="print"/>
          <a:stretch>
            <a:fillRect/>
          </a:stretch>
        </p:blipFill>
        <p:spPr>
          <a:xfrm>
            <a:off x="5334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6" name="Picture 35" descr="7.jpg"/>
          <p:cNvPicPr>
            <a:picLocks noChangeAspect="1"/>
          </p:cNvPicPr>
          <p:nvPr/>
        </p:nvPicPr>
        <p:blipFill>
          <a:blip r:embed="rId2" cstate="print"/>
          <a:stretch>
            <a:fillRect/>
          </a:stretch>
        </p:blipFill>
        <p:spPr>
          <a:xfrm>
            <a:off x="17526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7" name="Picture 36" descr="7.jpg"/>
          <p:cNvPicPr>
            <a:picLocks noChangeAspect="1"/>
          </p:cNvPicPr>
          <p:nvPr/>
        </p:nvPicPr>
        <p:blipFill>
          <a:blip r:embed="rId2" cstate="print"/>
          <a:stretch>
            <a:fillRect/>
          </a:stretch>
        </p:blipFill>
        <p:spPr>
          <a:xfrm>
            <a:off x="29718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8" name="Picture 37" descr="7.jpg"/>
          <p:cNvPicPr>
            <a:picLocks noChangeAspect="1"/>
          </p:cNvPicPr>
          <p:nvPr/>
        </p:nvPicPr>
        <p:blipFill>
          <a:blip r:embed="rId2" cstate="print"/>
          <a:stretch>
            <a:fillRect/>
          </a:stretch>
        </p:blipFill>
        <p:spPr>
          <a:xfrm>
            <a:off x="36576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9" name="Picture 38" descr="7.jpg"/>
          <p:cNvPicPr>
            <a:picLocks noChangeAspect="1"/>
          </p:cNvPicPr>
          <p:nvPr/>
        </p:nvPicPr>
        <p:blipFill>
          <a:blip r:embed="rId2" cstate="print"/>
          <a:stretch>
            <a:fillRect/>
          </a:stretch>
        </p:blipFill>
        <p:spPr>
          <a:xfrm>
            <a:off x="43434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0" name="Picture 39" descr="7.jpg"/>
          <p:cNvPicPr>
            <a:picLocks noChangeAspect="1"/>
          </p:cNvPicPr>
          <p:nvPr/>
        </p:nvPicPr>
        <p:blipFill>
          <a:blip r:embed="rId2" cstate="print"/>
          <a:stretch>
            <a:fillRect/>
          </a:stretch>
        </p:blipFill>
        <p:spPr>
          <a:xfrm>
            <a:off x="54864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1" name="Picture 40" descr="7.jpg"/>
          <p:cNvPicPr>
            <a:picLocks noChangeAspect="1"/>
          </p:cNvPicPr>
          <p:nvPr/>
        </p:nvPicPr>
        <p:blipFill>
          <a:blip r:embed="rId2" cstate="print"/>
          <a:stretch>
            <a:fillRect/>
          </a:stretch>
        </p:blipFill>
        <p:spPr>
          <a:xfrm>
            <a:off x="66294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2" name="Picture 41" descr="7.jpg"/>
          <p:cNvPicPr>
            <a:picLocks noChangeAspect="1"/>
          </p:cNvPicPr>
          <p:nvPr/>
        </p:nvPicPr>
        <p:blipFill>
          <a:blip r:embed="rId2" cstate="print"/>
          <a:stretch>
            <a:fillRect/>
          </a:stretch>
        </p:blipFill>
        <p:spPr>
          <a:xfrm>
            <a:off x="7924800" y="6400800"/>
            <a:ext cx="66675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3" name="Picture 42" descr="7.jpg"/>
          <p:cNvPicPr>
            <a:picLocks noChangeAspect="1"/>
          </p:cNvPicPr>
          <p:nvPr/>
        </p:nvPicPr>
        <p:blipFill>
          <a:blip r:embed="rId3" cstate="print"/>
          <a:stretch>
            <a:fillRect/>
          </a:stretch>
        </p:blipFill>
        <p:spPr>
          <a:xfrm rot="914193">
            <a:off x="8458200" y="3810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4" name="Picture 43" descr="7.jpg"/>
          <p:cNvPicPr>
            <a:picLocks noChangeAspect="1"/>
          </p:cNvPicPr>
          <p:nvPr/>
        </p:nvPicPr>
        <p:blipFill>
          <a:blip r:embed="rId3" cstate="print"/>
          <a:stretch>
            <a:fillRect/>
          </a:stretch>
        </p:blipFill>
        <p:spPr>
          <a:xfrm>
            <a:off x="8458200" y="9144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5" name="Picture 44" descr="7.jpg"/>
          <p:cNvPicPr>
            <a:picLocks noChangeAspect="1"/>
          </p:cNvPicPr>
          <p:nvPr/>
        </p:nvPicPr>
        <p:blipFill>
          <a:blip r:embed="rId3" cstate="print"/>
          <a:stretch>
            <a:fillRect/>
          </a:stretch>
        </p:blipFill>
        <p:spPr>
          <a:xfrm>
            <a:off x="8458200" y="15240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descr="7.jpg"/>
          <p:cNvPicPr>
            <a:picLocks noChangeAspect="1"/>
          </p:cNvPicPr>
          <p:nvPr/>
        </p:nvPicPr>
        <p:blipFill>
          <a:blip r:embed="rId3" cstate="print"/>
          <a:stretch>
            <a:fillRect/>
          </a:stretch>
        </p:blipFill>
        <p:spPr>
          <a:xfrm>
            <a:off x="8458200" y="22098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8" name="Picture 47" descr="7.jpg"/>
          <p:cNvPicPr>
            <a:picLocks noChangeAspect="1"/>
          </p:cNvPicPr>
          <p:nvPr/>
        </p:nvPicPr>
        <p:blipFill>
          <a:blip r:embed="rId3" cstate="print"/>
          <a:stretch>
            <a:fillRect/>
          </a:stretch>
        </p:blipFill>
        <p:spPr>
          <a:xfrm>
            <a:off x="8458200" y="28956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9" name="Picture 48" descr="7.jpg"/>
          <p:cNvPicPr>
            <a:picLocks noChangeAspect="1"/>
          </p:cNvPicPr>
          <p:nvPr/>
        </p:nvPicPr>
        <p:blipFill>
          <a:blip r:embed="rId3" cstate="print"/>
          <a:stretch>
            <a:fillRect/>
          </a:stretch>
        </p:blipFill>
        <p:spPr>
          <a:xfrm>
            <a:off x="8458200" y="35814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0" name="Picture 49" descr="7.jpg"/>
          <p:cNvPicPr>
            <a:picLocks noChangeAspect="1"/>
          </p:cNvPicPr>
          <p:nvPr/>
        </p:nvPicPr>
        <p:blipFill>
          <a:blip r:embed="rId3" cstate="print"/>
          <a:stretch>
            <a:fillRect/>
          </a:stretch>
        </p:blipFill>
        <p:spPr>
          <a:xfrm>
            <a:off x="8458200" y="42672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1" name="Picture 50" descr="7.jpg"/>
          <p:cNvPicPr>
            <a:picLocks noChangeAspect="1"/>
          </p:cNvPicPr>
          <p:nvPr/>
        </p:nvPicPr>
        <p:blipFill>
          <a:blip r:embed="rId3" cstate="print"/>
          <a:stretch>
            <a:fillRect/>
          </a:stretch>
        </p:blipFill>
        <p:spPr>
          <a:xfrm>
            <a:off x="8458200" y="49530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2" name="Picture 51" descr="7.jpg"/>
          <p:cNvPicPr>
            <a:picLocks noChangeAspect="1"/>
          </p:cNvPicPr>
          <p:nvPr/>
        </p:nvPicPr>
        <p:blipFill>
          <a:blip r:embed="rId3" cstate="print"/>
          <a:stretch>
            <a:fillRect/>
          </a:stretch>
        </p:blipFill>
        <p:spPr>
          <a:xfrm>
            <a:off x="8458200" y="56388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3" name="Picture 52" descr="7.jpg"/>
          <p:cNvPicPr>
            <a:picLocks noChangeAspect="1"/>
          </p:cNvPicPr>
          <p:nvPr/>
        </p:nvPicPr>
        <p:blipFill>
          <a:blip r:embed="rId3" cstate="print"/>
          <a:stretch>
            <a:fillRect/>
          </a:stretch>
        </p:blipFill>
        <p:spPr>
          <a:xfrm>
            <a:off x="8458200" y="6324600"/>
            <a:ext cx="685800" cy="45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হ.jpg"/>
          <p:cNvPicPr>
            <a:picLocks noChangeAspect="1"/>
          </p:cNvPicPr>
          <p:nvPr/>
        </p:nvPicPr>
        <p:blipFill>
          <a:blip r:embed="rId2"/>
          <a:stretch>
            <a:fillRect/>
          </a:stretch>
        </p:blipFill>
        <p:spPr>
          <a:xfrm>
            <a:off x="1" y="0"/>
            <a:ext cx="9143999" cy="7040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4401205"/>
          </a:xfrm>
          <a:prstGeom prst="rect">
            <a:avLst/>
          </a:prstGeom>
        </p:spPr>
        <p:txBody>
          <a:bodyPr wrap="square">
            <a:spAutoFit/>
          </a:bodyPr>
          <a:lstStyle/>
          <a:p>
            <a:r>
              <a:rPr lang="bn-IN" sz="4000" dirty="0" smtClean="0"/>
              <a:t> শীতের সময় তৈরীকৃত পিঠা শীতের পিঠা নামে পরিচিত।শীত এলে বাংলার ঘরে ঘরে এখনো পিঠা তৈরির উৎসব শুরু হয়। অগ্রহায়ণের নতুন চালের পিঠার স্বাদ সত্যিই বর্ণনাতীত। শীতের পিঠার স্বাদের কথা বলতে গিয়ে অনেকেই ছন্দে ছন্দে বলেন, ‘শীতের পিঠা ভারি মিঠা’। চুলার পিঠে বসে পিঠা খাওয়ার শৈশব স্মৃতি সবারই কম বেশি রয়েছে।</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66800"/>
            <a:ext cx="9144000" cy="2554545"/>
          </a:xfrm>
          <a:prstGeom prst="rect">
            <a:avLst/>
          </a:prstGeom>
          <a:noFill/>
        </p:spPr>
        <p:txBody>
          <a:bodyPr wrap="square" rtlCol="0">
            <a:spAutoFit/>
          </a:bodyPr>
          <a:lstStyle/>
          <a:p>
            <a:r>
              <a:rPr lang="bn-IN" sz="4000" dirty="0" smtClean="0">
                <a:latin typeface="NikoshBAN" pitchFamily="2" charset="0"/>
                <a:cs typeface="NikoshBAN" pitchFamily="2" charset="0"/>
              </a:rPr>
              <a:t>                           একক কাজ</a:t>
            </a:r>
          </a:p>
          <a:p>
            <a:r>
              <a:rPr lang="bn-IN" sz="4000" dirty="0" smtClean="0">
                <a:latin typeface="NikoshBAN" pitchFamily="2" charset="0"/>
                <a:cs typeface="NikoshBAN" pitchFamily="2" charset="0"/>
              </a:rPr>
              <a:t>১, শীতের পিঠা কী?</a:t>
            </a:r>
          </a:p>
          <a:p>
            <a:r>
              <a:rPr lang="bn-IN" sz="4000" dirty="0" smtClean="0">
                <a:latin typeface="NikoshBAN" pitchFamily="2" charset="0"/>
                <a:cs typeface="NikoshBAN" pitchFamily="2" charset="0"/>
              </a:rPr>
              <a:t>২, শীতের পিঠা ভারি কী?</a:t>
            </a:r>
          </a:p>
          <a:p>
            <a:r>
              <a:rPr lang="bn-IN" sz="4000" dirty="0" smtClean="0">
                <a:latin typeface="NikoshBAN" pitchFamily="2" charset="0"/>
                <a:cs typeface="NikoshBAN" pitchFamily="2" charset="0"/>
              </a:rPr>
              <a:t>৩, শীতএলে বাংলার ঘরে ঘরে কিসের উৎসব শুরু হয়।</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347</Words>
  <Application>Microsoft Office PowerPoint</Application>
  <PresentationFormat>On-screen Show (4:3)</PresentationFormat>
  <Paragraphs>56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Space______</dc:creator>
  <cp:lastModifiedBy>IT Space______</cp:lastModifiedBy>
  <cp:revision>38</cp:revision>
  <dcterms:created xsi:type="dcterms:W3CDTF">2006-08-16T00:00:00Z</dcterms:created>
  <dcterms:modified xsi:type="dcterms:W3CDTF">2017-11-17T08:14:14Z</dcterms:modified>
</cp:coreProperties>
</file>