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9" r:id="rId4"/>
    <p:sldId id="265" r:id="rId5"/>
    <p:sldId id="261" r:id="rId6"/>
    <p:sldId id="267" r:id="rId7"/>
    <p:sldId id="266" r:id="rId8"/>
    <p:sldId id="270" r:id="rId9"/>
    <p:sldId id="268" r:id="rId10"/>
    <p:sldId id="269" r:id="rId11"/>
    <p:sldId id="272" r:id="rId12"/>
    <p:sldId id="273" r:id="rId13"/>
    <p:sldId id="271" r:id="rId14"/>
    <p:sldId id="262" r:id="rId15"/>
    <p:sldId id="274" r:id="rId16"/>
    <p:sldId id="260" r:id="rId17"/>
    <p:sldId id="277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60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9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8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0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7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2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1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4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4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C486-F648-4A82-BDAB-15CFEA40A48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A948-684B-4D92-BC9A-6337E64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6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0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us 1"/>
          <p:cNvSpPr/>
          <p:nvPr/>
        </p:nvSpPr>
        <p:spPr>
          <a:xfrm>
            <a:off x="457199" y="2337571"/>
            <a:ext cx="1352231" cy="1367065"/>
          </a:xfrm>
          <a:prstGeom prst="mathPlus">
            <a:avLst>
              <a:gd name="adj1" fmla="val 12264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ArchUpPour">
              <a:avLst>
                <a:gd name="adj1" fmla="val 1892104"/>
                <a:gd name="adj2" fmla="val 100000"/>
              </a:avLst>
            </a:prstTxWarp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Minus 2"/>
          <p:cNvSpPr/>
          <p:nvPr/>
        </p:nvSpPr>
        <p:spPr>
          <a:xfrm rot="1499940">
            <a:off x="5626129" y="798763"/>
            <a:ext cx="1262744" cy="1301840"/>
          </a:xfrm>
          <a:prstGeom prst="mathMinus">
            <a:avLst>
              <a:gd name="adj1" fmla="val 8483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3962400" y="764738"/>
            <a:ext cx="1447800" cy="1000807"/>
          </a:xfrm>
          <a:prstGeom prst="mathMultiply">
            <a:avLst>
              <a:gd name="adj1" fmla="val 14178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vision 4"/>
          <p:cNvSpPr/>
          <p:nvPr/>
        </p:nvSpPr>
        <p:spPr>
          <a:xfrm rot="3036001">
            <a:off x="7140526" y="1284158"/>
            <a:ext cx="1279410" cy="1006316"/>
          </a:xfrm>
          <a:prstGeom prst="mathDivide">
            <a:avLst>
              <a:gd name="adj1" fmla="val 20874"/>
              <a:gd name="adj2" fmla="val 9567"/>
              <a:gd name="adj3" fmla="val 14885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4116630" y="3551978"/>
            <a:ext cx="1409700" cy="1133578"/>
          </a:xfrm>
          <a:prstGeom prst="mathEqual">
            <a:avLst>
              <a:gd name="adj1" fmla="val 8571"/>
              <a:gd name="adj2" fmla="val 15570"/>
            </a:avLst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 rot="1637393">
            <a:off x="487734" y="4068989"/>
            <a:ext cx="28745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>
                <a:solidFill>
                  <a:schemeClr val="accent1">
                    <a:lumMod val="20000"/>
                    <a:lumOff val="80000"/>
                  </a:schemeClr>
                </a:solidFill>
                <a:cs typeface="NikoshBAN" pitchFamily="2" charset="0"/>
              </a:rPr>
              <a:t>4x-8 =  x+1</a:t>
            </a:r>
          </a:p>
        </p:txBody>
      </p:sp>
      <p:sp>
        <p:nvSpPr>
          <p:cNvPr id="8" name="Rectangle 7"/>
          <p:cNvSpPr/>
          <p:nvPr/>
        </p:nvSpPr>
        <p:spPr>
          <a:xfrm rot="18370422">
            <a:off x="5621499" y="4322773"/>
            <a:ext cx="2757486" cy="83099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schemeClr val="bg2"/>
                </a:solidFill>
                <a:cs typeface="NikoshBAN" pitchFamily="2" charset="0"/>
              </a:rPr>
              <a:t>3x-4 </a:t>
            </a:r>
            <a:r>
              <a:rPr lang="en-US" sz="4800" dirty="0">
                <a:solidFill>
                  <a:schemeClr val="bg2"/>
                </a:solidFill>
                <a:cs typeface="NikoshBAN" pitchFamily="2" charset="0"/>
              </a:rPr>
              <a:t>=  </a:t>
            </a:r>
            <a:r>
              <a:rPr lang="en-US" sz="4800" dirty="0" smtClean="0">
                <a:solidFill>
                  <a:schemeClr val="bg2"/>
                </a:solidFill>
                <a:cs typeface="NikoshBAN" pitchFamily="2" charset="0"/>
              </a:rPr>
              <a:t>x-2</a:t>
            </a:r>
            <a:endParaRPr lang="en-US" sz="4800" dirty="0">
              <a:solidFill>
                <a:schemeClr val="bg2"/>
              </a:solidFill>
              <a:cs typeface="NikoshBAN" pitchFamily="2" charset="0"/>
            </a:endParaRPr>
          </a:p>
        </p:txBody>
      </p:sp>
      <p:sp>
        <p:nvSpPr>
          <p:cNvPr id="9" name="Plus 8"/>
          <p:cNvSpPr/>
          <p:nvPr/>
        </p:nvSpPr>
        <p:spPr>
          <a:xfrm rot="21356825">
            <a:off x="2186625" y="500475"/>
            <a:ext cx="1352231" cy="1367065"/>
          </a:xfrm>
          <a:prstGeom prst="mathPlus">
            <a:avLst>
              <a:gd name="adj1" fmla="val 12264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Minus 9"/>
          <p:cNvSpPr/>
          <p:nvPr/>
        </p:nvSpPr>
        <p:spPr>
          <a:xfrm>
            <a:off x="1049501" y="1449683"/>
            <a:ext cx="1262744" cy="1301840"/>
          </a:xfrm>
          <a:prstGeom prst="mathMinus">
            <a:avLst>
              <a:gd name="adj1" fmla="val 84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7239161" y="2471286"/>
            <a:ext cx="1352231" cy="1367065"/>
          </a:xfrm>
          <a:prstGeom prst="mathPlus">
            <a:avLst>
              <a:gd name="adj1" fmla="val 12264"/>
            </a:avLst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4229099" y="4876800"/>
            <a:ext cx="1447800" cy="1000807"/>
          </a:xfrm>
          <a:prstGeom prst="mathMultiply">
            <a:avLst>
              <a:gd name="adj1" fmla="val 1417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vision 12"/>
          <p:cNvSpPr/>
          <p:nvPr/>
        </p:nvSpPr>
        <p:spPr>
          <a:xfrm rot="3036001">
            <a:off x="865053" y="4562516"/>
            <a:ext cx="1279410" cy="1006316"/>
          </a:xfrm>
          <a:prstGeom prst="mathDivide">
            <a:avLst>
              <a:gd name="adj1" fmla="val 20874"/>
              <a:gd name="adj2" fmla="val 9567"/>
              <a:gd name="adj3" fmla="val 14885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qual 13"/>
          <p:cNvSpPr/>
          <p:nvPr/>
        </p:nvSpPr>
        <p:spPr>
          <a:xfrm>
            <a:off x="2299606" y="4876800"/>
            <a:ext cx="1409700" cy="1133578"/>
          </a:xfrm>
          <a:prstGeom prst="mathEqual">
            <a:avLst>
              <a:gd name="adj1" fmla="val 8571"/>
              <a:gd name="adj2" fmla="val 15570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1884927"/>
            <a:ext cx="5985367" cy="2109896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en-US" sz="7200" dirty="0" err="1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200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bg2">
                  <a:lumMod val="9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838200"/>
            <a:ext cx="4191000" cy="707886"/>
          </a:xfrm>
          <a:prstGeom prst="rect">
            <a:avLst/>
          </a:prstGeom>
        </p:spPr>
        <p:txBody>
          <a:bodyPr wrap="none">
            <a:prstTxWarp prst="textInflate">
              <a:avLst/>
            </a:prstTxWarp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সমীকরণের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বিধিসমূহ 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1981200"/>
            <a:ext cx="26420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 পক্ষান্তর বিধি</a:t>
            </a:r>
            <a:endParaRPr lang="en-US" sz="4000" dirty="0">
              <a:solidFill>
                <a:srgbClr val="002060"/>
              </a:solidFill>
              <a:latin typeface="Verdan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678515"/>
            <a:ext cx="22509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২. বর্জন বিধি</a:t>
            </a:r>
            <a:endParaRPr lang="en-US" sz="4000" dirty="0">
              <a:solidFill>
                <a:srgbClr val="002060"/>
              </a:solidFill>
              <a:latin typeface="Verdan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276600"/>
            <a:ext cx="30251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 আড় গুণন বিধি</a:t>
            </a:r>
            <a:endParaRPr lang="en-US" sz="4000" dirty="0">
              <a:solidFill>
                <a:srgbClr val="002060"/>
              </a:solidFill>
              <a:latin typeface="Verdan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81662" y="3886200"/>
            <a:ext cx="29915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৪. প্রতিসাম্য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বিধি </a:t>
            </a:r>
            <a:endParaRPr lang="en-US" sz="4000" dirty="0">
              <a:solidFill>
                <a:srgbClr val="00206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257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4876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সমীকণের কোন পদকে এক পক্ষ থেকে চিহ্ন পরিবর্তন করে অপর পক্ষে সরাসরি স্থানান্তর করাকে পক্ষান্তর বিধি বলে 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40102" y="2209800"/>
                <a:ext cx="1517851" cy="693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-7 = </a:t>
                </a:r>
                <a:r>
                  <a:rPr lang="en-US" sz="3200" dirty="0"/>
                  <a:t>3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102" y="2209800"/>
                <a:ext cx="1517851" cy="693716"/>
              </a:xfrm>
              <a:prstGeom prst="rect">
                <a:avLst/>
              </a:prstGeom>
              <a:blipFill rotWithShape="1">
                <a:blip r:embed="rId3"/>
                <a:stretch>
                  <a:fillRect r="-15663" b="-27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19200" y="2743200"/>
                <a:ext cx="201157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as-IN" sz="32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as-IN" sz="3200" dirty="0" smtClean="0"/>
                  <a:t>,</a:t>
                </a:r>
                <a:r>
                  <a:rPr lang="en-US" sz="4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</a:rPr>
                  <a:t>=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3+7</a:t>
                </a:r>
                <a:endParaRPr lang="en-US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743200"/>
                <a:ext cx="2011576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7576" t="-15517" r="-11212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1143000" y="3244887"/>
            <a:ext cx="1777709" cy="693716"/>
            <a:chOff x="1143000" y="3244887"/>
            <a:chExt cx="1777709" cy="6937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1640102" y="3244887"/>
                  <a:ext cx="1280607" cy="6937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4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a14:m>
                  <a:r>
                    <a:rPr lang="en-US" sz="32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</a:rPr>
                    <a:t>= </a:t>
                  </a:r>
                  <a:r>
                    <a:rPr lang="en-US" sz="3200" dirty="0" smtClean="0">
                      <a:solidFill>
                        <a:prstClr val="black"/>
                      </a:solidFill>
                    </a:rPr>
                    <a:t>10</a:t>
                  </a:r>
                  <a:endParaRPr lang="en-US" sz="32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0102" y="3244887"/>
                  <a:ext cx="1280607" cy="69371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19048" b="-271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ectangle 6"/>
            <p:cNvSpPr/>
            <p:nvPr/>
          </p:nvSpPr>
          <p:spPr>
            <a:xfrm>
              <a:off x="1143000" y="3337220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cs typeface="NikoshBAN" pitchFamily="2" charset="0"/>
                  <a:sym typeface="Symbol"/>
                </a:rPr>
                <a:t></a:t>
              </a:r>
              <a:endParaRPr lang="en-US" sz="28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42631" y="1625025"/>
            <a:ext cx="1649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সমীকরণঃ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6466" y="1625025"/>
            <a:ext cx="1721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সমীকরণঃ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457127" y="2271355"/>
                <a:ext cx="161736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+3</a:t>
                </a:r>
                <a:r>
                  <a:rPr lang="en-US" sz="3200" dirty="0" smtClean="0"/>
                  <a:t> </a:t>
                </a:r>
                <a:r>
                  <a:rPr lang="en-US" sz="3600" dirty="0"/>
                  <a:t>=</a:t>
                </a:r>
                <a:r>
                  <a:rPr lang="en-US" sz="3200" dirty="0"/>
                  <a:t> </a:t>
                </a:r>
                <a:r>
                  <a:rPr lang="en-US" sz="3600" dirty="0" smtClean="0"/>
                  <a:t>7</a:t>
                </a:r>
                <a:endParaRPr lang="en-US" sz="3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127" y="2271355"/>
                <a:ext cx="1617366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4151" r="-16917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24077" y="2814000"/>
                <a:ext cx="195874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3200" dirty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as-IN" sz="3200" dirty="0"/>
                  <a:t>,</a:t>
                </a:r>
                <a:r>
                  <a:rPr lang="en-US" sz="36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200" dirty="0"/>
                  <a:t> = </a:t>
                </a:r>
                <a:r>
                  <a:rPr lang="en-US" sz="3600" dirty="0" smtClean="0"/>
                  <a:t>7-3</a:t>
                </a:r>
                <a:endParaRPr lang="en-US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077" y="2814000"/>
                <a:ext cx="1958741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7764" t="-15094" r="-13665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321501" y="3385733"/>
            <a:ext cx="1514902" cy="646331"/>
            <a:chOff x="5321501" y="3385733"/>
            <a:chExt cx="1514902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5792976" y="3385733"/>
                  <a:ext cx="1043427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6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a14:m>
                  <a:r>
                    <a:rPr lang="en-US" sz="3600" dirty="0"/>
                    <a:t> </a:t>
                  </a:r>
                  <a:r>
                    <a:rPr lang="en-US" sz="2800" dirty="0"/>
                    <a:t>= </a:t>
                  </a:r>
                  <a:r>
                    <a:rPr lang="en-US" sz="3600" dirty="0"/>
                    <a:t>4</a:t>
                  </a:r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976" y="3385733"/>
                  <a:ext cx="1043427" cy="64633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4151" r="-26901" b="-349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ctangle 13"/>
            <p:cNvSpPr/>
            <p:nvPr/>
          </p:nvSpPr>
          <p:spPr>
            <a:xfrm>
              <a:off x="5321501" y="3441811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>
                  <a:solidFill>
                    <a:prstClr val="black"/>
                  </a:solidFill>
                  <a:cs typeface="NikoshBAN" pitchFamily="2" charset="0"/>
                  <a:sym typeface="Symbol"/>
                </a:rPr>
                <a:t></a:t>
              </a:r>
              <a:endParaRPr lang="en-US" sz="2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580479" y="304800"/>
            <a:ext cx="1988045" cy="874931"/>
          </a:xfrm>
          <a:prstGeom prst="rect">
            <a:avLst/>
          </a:prstGeom>
        </p:spPr>
        <p:txBody>
          <a:bodyPr wrap="none">
            <a:prstTxWarp prst="textInflateTop">
              <a:avLst/>
            </a:prstTxWarp>
            <a:spAutoFit/>
          </a:bodyPr>
          <a:lstStyle/>
          <a:p>
            <a:r>
              <a:rPr lang="as-IN" sz="3600" dirty="0">
                <a:latin typeface="NikoshBAN" pitchFamily="2" charset="0"/>
                <a:cs typeface="NikoshBAN" pitchFamily="2" charset="0"/>
              </a:rPr>
              <a:t>পক্ষান্তর বিধি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609600"/>
            <a:ext cx="1770036" cy="707886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বর্জন বিধি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সমীকরণের উভয় পক্ষ থেকে একই চিহ্ন যুক্ত সদৃশ পদ গুলোকে সরাসরি বর্জন করাকে  যোগের বা বিয়োগের বর্জন বিধি বলে ।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33800" y="2874419"/>
                <a:ext cx="16366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2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+3=13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874419"/>
                <a:ext cx="1636666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7836" t="-10588" r="-1082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71734" y="3397639"/>
                <a:ext cx="2640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800" dirty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as-IN" sz="2800" dirty="0"/>
                  <a:t>2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+3-3=13-3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734" y="3397639"/>
                <a:ext cx="2640146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4850" t="-13953" r="-60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54269" y="3920859"/>
                <a:ext cx="16911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800" dirty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as-IN" sz="2800" dirty="0"/>
                  <a:t>2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=10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269" y="3920859"/>
                <a:ext cx="1691169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7194" t="-13953" r="-1079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50738" y="4431708"/>
                <a:ext cx="1671804" cy="875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8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738" y="4431708"/>
                <a:ext cx="1671804" cy="875753"/>
              </a:xfrm>
              <a:prstGeom prst="rect">
                <a:avLst/>
              </a:prstGeom>
              <a:blipFill rotWithShape="1">
                <a:blip r:embed="rId6"/>
                <a:stretch>
                  <a:fillRect l="-7273" r="-13091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9402" y="5307461"/>
                <a:ext cx="15175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402" y="5307461"/>
                <a:ext cx="151759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1044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069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609362"/>
            <a:ext cx="34050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800" dirty="0">
                <a:latin typeface="NikoshBAN" pitchFamily="2" charset="0"/>
                <a:cs typeface="NikoshBAN" pitchFamily="2" charset="0"/>
              </a:rPr>
              <a:t>গুণের বর্জন বিধি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99780" y="4648200"/>
                <a:ext cx="391543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as-IN" sz="4000" dirty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as-IN" sz="4000" dirty="0"/>
                  <a:t>,</a:t>
                </a:r>
                <a:r>
                  <a:rPr lang="en-US" sz="4800" dirty="0">
                    <a:ea typeface="Cambria Math"/>
                  </a:rPr>
                  <a:t> </a:t>
                </a:r>
                <a:r>
                  <a:rPr lang="en-US" sz="4000" dirty="0" smtClean="0">
                    <a:solidFill>
                      <a:prstClr val="black"/>
                    </a:solidFill>
                    <a:latin typeface="Verdana"/>
                  </a:rPr>
                  <a:t>2</a:t>
                </a:r>
                <a:r>
                  <a:rPr lang="en-US" sz="4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prstClr val="black"/>
                    </a:solidFill>
                    <a:latin typeface="Verdana"/>
                  </a:rPr>
                  <a:t>+1=</a:t>
                </a:r>
                <a:r>
                  <a:rPr lang="en-US" sz="4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prstClr val="black"/>
                    </a:solidFill>
                    <a:latin typeface="Verdana"/>
                  </a:rPr>
                  <a:t>-2</a:t>
                </a:r>
                <a:endParaRPr lang="en-US" sz="4000" dirty="0">
                  <a:solidFill>
                    <a:prstClr val="black"/>
                  </a:solidFill>
                  <a:latin typeface="Verdana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780" y="4648200"/>
                <a:ext cx="3915431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5607" t="-16912" r="-9034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0054" y="2011179"/>
                <a:ext cx="38275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  <a:latin typeface="Verdana"/>
                  </a:rPr>
                  <a:t>4(2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Verdana"/>
                  </a:rPr>
                  <a:t>+1)=</a:t>
                </a:r>
                <a:r>
                  <a:rPr lang="en-US" sz="3200" dirty="0" smtClean="0">
                    <a:solidFill>
                      <a:prstClr val="black"/>
                    </a:solidFill>
                    <a:latin typeface="Verdana"/>
                  </a:rPr>
                  <a:t>4(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Verdana"/>
                  </a:rPr>
                  <a:t>-2</a:t>
                </a:r>
                <a:r>
                  <a:rPr lang="en-US" sz="3200" dirty="0">
                    <a:solidFill>
                      <a:prstClr val="black"/>
                    </a:solidFill>
                    <a:latin typeface="Verdana"/>
                  </a:rPr>
                  <a:t>)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54" y="2011179"/>
                <a:ext cx="3827523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4140" t="-16667" r="-700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93979" y="3095281"/>
                <a:ext cx="33281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400" dirty="0" smtClean="0">
                    <a:latin typeface="NikoshBAN" pitchFamily="2" charset="0"/>
                    <a:cs typeface="NikoshBAN" pitchFamily="2" charset="0"/>
                  </a:rPr>
                  <a:t>[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as-IN" sz="2400" dirty="0" smtClean="0">
                    <a:latin typeface="NikoshBAN" pitchFamily="2" charset="0"/>
                    <a:cs typeface="NikoshBAN" pitchFamily="2" charset="0"/>
                  </a:rPr>
                  <a:t>উভয় পক্ষকে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4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s-IN" sz="2400" dirty="0" smtClean="0">
                    <a:latin typeface="NikoshBAN" pitchFamily="2" charset="0"/>
                    <a:cs typeface="NikoshBAN" pitchFamily="2" charset="0"/>
                  </a:rPr>
                  <a:t>দ্বারা </a:t>
                </a:r>
                <a:r>
                  <a:rPr lang="as-IN" sz="2400" dirty="0">
                    <a:latin typeface="NikoshBAN" pitchFamily="2" charset="0"/>
                    <a:cs typeface="NikoshBAN" pitchFamily="2" charset="0"/>
                  </a:rPr>
                  <a:t>ভাগ করে ]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979" y="3095281"/>
                <a:ext cx="332815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747" t="-9333" r="-4212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0716" y="2819400"/>
                <a:ext cx="4836645" cy="2000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s-IN" sz="48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4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  <m:r>
                          <a:rPr lang="en-US" sz="4800" i="1">
                            <a:latin typeface="Cambria Math"/>
                          </a:rPr>
                          <m:t>(</m:t>
                        </m:r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  <m:r>
                          <a:rPr lang="en-US" sz="4800" i="1">
                            <a:latin typeface="Cambria Math"/>
                          </a:rPr>
                          <m:t>+</m:t>
                        </m:r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  <m:r>
                          <a:rPr lang="en-US" sz="4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800" dirty="0" smtClean="0"/>
                  <a:t> </a:t>
                </a:r>
                <a:r>
                  <a:rPr lang="en-US" sz="4800" dirty="0"/>
                  <a:t>=</a:t>
                </a:r>
                <a:r>
                  <a:rPr lang="en-US" sz="4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16" y="2819400"/>
                <a:ext cx="4836645" cy="2000804"/>
              </a:xfrm>
              <a:prstGeom prst="rect">
                <a:avLst/>
              </a:prstGeom>
              <a:blipFill rotWithShape="1">
                <a:blip r:embed="rId6"/>
                <a:stretch>
                  <a:fillRect l="-5668" r="-7557" b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174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বামপক্ষের লব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ডানপক্ষের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বামপক্ষের হর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ডানপক্ষের লব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একেই বলে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আড়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গুণন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685800"/>
            <a:ext cx="2731838" cy="769441"/>
          </a:xfrm>
          <a:prstGeom prst="rect">
            <a:avLst/>
          </a:prstGeom>
        </p:spPr>
        <p:txBody>
          <a:bodyPr wrap="none">
            <a:prstTxWarp prst="textInflat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আড় গুণন বিধি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59550" y="3350368"/>
                <a:ext cx="1517210" cy="1243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  = 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550" y="3350368"/>
                <a:ext cx="1517210" cy="1243674"/>
              </a:xfrm>
              <a:prstGeom prst="rect">
                <a:avLst/>
              </a:prstGeom>
              <a:blipFill rotWithShape="1">
                <a:blip r:embed="rId3"/>
                <a:stretch>
                  <a:fillRect l="-3213" r="-21285" b="-6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170514" y="3609489"/>
            <a:ext cx="895281" cy="58477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112190" y="3609489"/>
            <a:ext cx="1011928" cy="5168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51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0474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কোন চিহ্ন পরিবর্তন না করে একই সাথে বামপক্ষের সবগুলো পদ ডানপক্ষে  এবং ডানপক্ষের সবগুলো পদ বামপক্ষে স্থানান্তর করাকে  প্রতিসাম্য  বিধি বলে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7064" y="3825779"/>
            <a:ext cx="44412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s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as-IN" sz="3600" dirty="0" smtClean="0">
                <a:solidFill>
                  <a:prstClr val="black"/>
                </a:solidFill>
              </a:rPr>
              <a:t>,</a:t>
            </a:r>
            <a:r>
              <a:rPr lang="en-US" sz="3600" dirty="0">
                <a:solidFill>
                  <a:prstClr val="black"/>
                </a:solidFill>
                <a:latin typeface="Verdana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Verdana"/>
              </a:rPr>
              <a:t>5x-8</a:t>
            </a:r>
            <a:r>
              <a:rPr lang="en-US" sz="3600" kern="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>
                <a:solidFill>
                  <a:prstClr val="black"/>
                </a:solidFill>
                <a:latin typeface="Verdana"/>
              </a:rPr>
              <a:t>2x+1</a:t>
            </a:r>
          </a:p>
          <a:p>
            <a:endParaRPr lang="en-US" sz="4000" kern="0" dirty="0">
              <a:solidFill>
                <a:sysClr val="windowText" lastClr="000000"/>
              </a:solidFill>
            </a:endParaRPr>
          </a:p>
          <a:p>
            <a:pPr lvl="0"/>
            <a:endParaRPr lang="en-US" sz="4000" dirty="0">
              <a:solidFill>
                <a:prstClr val="black"/>
              </a:solidFill>
              <a:latin typeface="Verdana"/>
            </a:endParaRPr>
          </a:p>
          <a:p>
            <a:r>
              <a:rPr lang="en-US" sz="4000" dirty="0" smtClean="0">
                <a:solidFill>
                  <a:prstClr val="black"/>
                </a:solidFill>
                <a:ea typeface="Cambria Math"/>
              </a:rPr>
              <a:t>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33461" y="1979120"/>
            <a:ext cx="3754180" cy="1846659"/>
            <a:chOff x="1333461" y="1979120"/>
            <a:chExt cx="3754180" cy="1846659"/>
          </a:xfrm>
        </p:grpSpPr>
        <p:sp>
          <p:nvSpPr>
            <p:cNvPr id="3" name="Rectangle 2"/>
            <p:cNvSpPr/>
            <p:nvPr/>
          </p:nvSpPr>
          <p:spPr>
            <a:xfrm>
              <a:off x="2206788" y="2502340"/>
              <a:ext cx="2880853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dirty="0" smtClean="0">
                  <a:solidFill>
                    <a:prstClr val="black"/>
                  </a:solidFill>
                  <a:latin typeface="Verdana"/>
                </a:rPr>
                <a:t>2x+1</a:t>
              </a:r>
              <a:r>
                <a:rPr lang="en-US" sz="3600" kern="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= </a:t>
              </a:r>
              <a:r>
                <a:rPr lang="en-US" sz="3600" dirty="0" smtClean="0">
                  <a:solidFill>
                    <a:prstClr val="black"/>
                  </a:solidFill>
                  <a:latin typeface="Verdana"/>
                </a:rPr>
                <a:t>5x-8</a:t>
              </a:r>
              <a:endParaRPr lang="en-US" sz="3600" dirty="0">
                <a:solidFill>
                  <a:prstClr val="black"/>
                </a:solidFill>
                <a:latin typeface="Verdana"/>
              </a:endParaRPr>
            </a:p>
            <a:p>
              <a:endParaRPr lang="en-US" sz="1600" kern="0" dirty="0">
                <a:solidFill>
                  <a:sysClr val="windowText" lastClr="000000"/>
                </a:solidFill>
              </a:endParaRPr>
            </a:p>
            <a:p>
              <a:pPr lvl="0"/>
              <a:endParaRPr lang="en-US" sz="280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3461" y="1979120"/>
              <a:ext cx="17075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সমীকরণঃ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379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70944" y="1264582"/>
                <a:ext cx="529809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করঃ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+mj-lt"/>
                    <a:cs typeface="NikoshBAN" pitchFamily="2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36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600" dirty="0" smtClean="0">
                    <a:latin typeface="+mj-lt"/>
                    <a:cs typeface="NikoshBAN" pitchFamily="2" charset="0"/>
                  </a:rPr>
                  <a:t>-12) 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600" dirty="0" smtClean="0">
                    <a:latin typeface="+mj-lt"/>
                    <a:cs typeface="NikoshBAN" pitchFamily="2" charset="0"/>
                  </a:rPr>
                  <a:t>+3</a:t>
                </a:r>
                <a:endParaRPr lang="en-US" sz="3600" dirty="0">
                  <a:latin typeface="+mj-lt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944" y="1264582"/>
                <a:ext cx="529809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3567" t="-16038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482972" y="381000"/>
            <a:ext cx="2002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36914" y="1937266"/>
            <a:ext cx="3797756" cy="584775"/>
            <a:chOff x="1436914" y="1937266"/>
            <a:chExt cx="3797756" cy="584775"/>
          </a:xfrm>
        </p:grpSpPr>
        <p:sp>
          <p:nvSpPr>
            <p:cNvPr id="5" name="TextBox 4"/>
            <p:cNvSpPr txBox="1"/>
            <p:nvPr/>
          </p:nvSpPr>
          <p:spPr>
            <a:xfrm>
              <a:off x="1436914" y="1937266"/>
              <a:ext cx="1223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সমাধানঃ</a:t>
              </a:r>
              <a:r>
                <a:rPr lang="en-US" dirty="0" smtClean="0"/>
                <a:t>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2739243" y="1937266"/>
                  <a:ext cx="24954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dirty="0">
                      <a:cs typeface="NikoshBAN" pitchFamily="2" charset="0"/>
                    </a:rPr>
                    <a:t>4</a:t>
                  </a:r>
                  <a14:m>
                    <m:oMath xmlns:m="http://schemas.openxmlformats.org/officeDocument/2006/math">
                      <m:r>
                        <a:rPr lang="en-US" sz="320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32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a14:m>
                  <a:r>
                    <a:rPr lang="en-US" sz="3200" dirty="0">
                      <a:cs typeface="NikoshBAN" pitchFamily="2" charset="0"/>
                    </a:rPr>
                    <a:t>-12) = </a:t>
                  </a:r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a14:m>
                  <a:r>
                    <a:rPr lang="en-US" sz="3200" dirty="0" smtClean="0">
                      <a:cs typeface="NikoshBAN" pitchFamily="2" charset="0"/>
                    </a:rPr>
                    <a:t>+3</a:t>
                  </a:r>
                  <a:endParaRPr lang="en-US" sz="3200" dirty="0"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9243" y="1937266"/>
                  <a:ext cx="2495427" cy="5847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098" t="-12500" r="-878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20181" y="2522041"/>
                <a:ext cx="3248838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>
                    <a:cs typeface="NikoshBAN" pitchFamily="2" charset="0"/>
                  </a:rPr>
                  <a:t> </a:t>
                </a:r>
                <a:r>
                  <a:rPr lang="en-US" sz="2800" dirty="0" smtClean="0">
                    <a:cs typeface="NikoshBAN" pitchFamily="2" charset="0"/>
                  </a:rPr>
                  <a:t>4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×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600" dirty="0" smtClean="0">
                    <a:cs typeface="NikoshBAN" pitchFamily="2" charset="0"/>
                  </a:rPr>
                  <a:t>-</a:t>
                </a:r>
                <a:r>
                  <a:rPr lang="en-US" sz="3200" dirty="0" smtClean="0">
                    <a:cs typeface="NikoshBAN" pitchFamily="2" charset="0"/>
                  </a:rPr>
                  <a:t>4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×</a:t>
                </a:r>
                <a:r>
                  <a:rPr lang="en-US" sz="3200" dirty="0" smtClean="0">
                    <a:cs typeface="NikoshBAN" pitchFamily="2" charset="0"/>
                  </a:rPr>
                  <a:t>12</a:t>
                </a:r>
                <a:r>
                  <a:rPr lang="en-US" sz="3200" dirty="0">
                    <a:cs typeface="NikoshBAN" pitchFamily="2" charset="0"/>
                  </a:rPr>
                  <a:t> </a:t>
                </a:r>
                <a:r>
                  <a:rPr lang="en-US" sz="3200" dirty="0" smtClean="0">
                    <a:cs typeface="NikoshBAN" pitchFamily="2" charset="0"/>
                  </a:rPr>
                  <a:t>=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200" dirty="0" smtClean="0">
                    <a:cs typeface="NikoshBAN" pitchFamily="2" charset="0"/>
                  </a:rPr>
                  <a:t>+3</a:t>
                </a:r>
                <a:endParaRPr lang="en-US" sz="3200" dirty="0">
                  <a:cs typeface="NikoshBAN" pitchFamily="2" charset="0"/>
                </a:endParaRPr>
              </a:p>
              <a:p>
                <a:r>
                  <a:rPr lang="en-US" sz="3200" dirty="0" smtClean="0">
                    <a:cs typeface="NikoshBAN" pitchFamily="2" charset="0"/>
                  </a:rPr>
                  <a:t> 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181" y="2522041"/>
                <a:ext cx="3248838" cy="1138773"/>
              </a:xfrm>
              <a:prstGeom prst="rect">
                <a:avLst/>
              </a:prstGeom>
              <a:blipFill rotWithShape="1">
                <a:blip r:embed="rId5"/>
                <a:stretch>
                  <a:fillRect l="-4690" t="-8556" r="-6567" b="-17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812971" y="2629762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000" dirty="0" smtClean="0"/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আনুসারে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/>
              <a:t>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20181" y="3152791"/>
                <a:ext cx="359962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dirty="0">
                    <a:cs typeface="NikoshBAN" pitchFamily="2" charset="0"/>
                  </a:rPr>
                  <a:t> </a:t>
                </a:r>
                <a:r>
                  <a:rPr lang="en-US" sz="2800" dirty="0">
                    <a:cs typeface="NikoshBAN" pitchFamily="2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48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  <m:r>
                      <m:rPr>
                        <m:nor/>
                      </m:rPr>
                      <a:rPr lang="en-US" sz="3200" dirty="0">
                        <a:cs typeface="NikoshBAN" pitchFamily="2" charset="0"/>
                      </a:rPr>
                      <m:t>+</m:t>
                    </m:r>
                    <m:r>
                      <m:rPr>
                        <m:nor/>
                      </m:rPr>
                      <a:rPr lang="en-US" sz="3200" b="0" i="0" dirty="0" smtClean="0">
                        <a:cs typeface="NikoshBAN" pitchFamily="2" charset="0"/>
                      </a:rPr>
                      <m:t>3</m:t>
                    </m:r>
                  </m:oMath>
                </a14:m>
                <a:endParaRPr lang="en-US" sz="3200" dirty="0">
                  <a:cs typeface="NikoshBAN" pitchFamily="2" charset="0"/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181" y="3152791"/>
                <a:ext cx="3599620" cy="1015663"/>
              </a:xfrm>
              <a:prstGeom prst="rect">
                <a:avLst/>
              </a:prstGeom>
              <a:blipFill rotWithShape="1">
                <a:blip r:embed="rId6"/>
                <a:stretch>
                  <a:fillRect l="-4230" t="-8982" b="-16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56088" y="3660622"/>
                <a:ext cx="29666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r>
                  <a:rPr lang="en-US" sz="2800" dirty="0">
                    <a:solidFill>
                      <a:prstClr val="black"/>
                    </a:solidFill>
                    <a:cs typeface="NikoshBAN" pitchFamily="2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48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prstClr val="black"/>
                        </a:solidFill>
                        <a:cs typeface="NikoshBAN" pitchFamily="2" charset="0"/>
                      </a:rPr>
                      <m:t>+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prstClr val="black"/>
                        </a:solidFill>
                        <a:cs typeface="NikoshBAN" pitchFamily="2" charset="0"/>
                      </a:rPr>
                      <m:t>3</m:t>
                    </m:r>
                  </m:oMath>
                </a14:m>
                <a:endParaRPr lang="en-US" sz="3200" dirty="0">
                  <a:solidFill>
                    <a:prstClr val="black"/>
                  </a:solidFill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088" y="3660622"/>
                <a:ext cx="2966646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5339" t="-15625" r="-6982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451215" y="4172458"/>
                <a:ext cx="18826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r>
                  <a:rPr lang="en-US" sz="2800" dirty="0">
                    <a:solidFill>
                      <a:prstClr val="black"/>
                    </a:solidFill>
                    <a:cs typeface="NikoshBAN" pitchFamily="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51</m:t>
                    </m:r>
                  </m:oMath>
                </a14:m>
                <a:endParaRPr lang="en-US" sz="3200" dirty="0">
                  <a:solidFill>
                    <a:prstClr val="black"/>
                  </a:solidFill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215" y="4172458"/>
                <a:ext cx="1882695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8091" t="-15625" r="-9709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24201" y="4757233"/>
                <a:ext cx="2029145" cy="886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6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51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201" y="4757233"/>
                <a:ext cx="2029145" cy="886525"/>
              </a:xfrm>
              <a:prstGeom prst="rect">
                <a:avLst/>
              </a:prstGeom>
              <a:blipFill rotWithShape="1">
                <a:blip r:embed="rId9"/>
                <a:stretch>
                  <a:fillRect l="-7808" r="-13213" b="-1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24953" y="5562600"/>
                <a:ext cx="17352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8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17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953" y="5562600"/>
                <a:ext cx="1735219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7018" t="-12941" r="-1087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70794" y="5998381"/>
                <a:ext cx="24786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𝑥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17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794" y="5998381"/>
                <a:ext cx="2478627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2791" r="-320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769580" y="3691399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[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পক্ষান্তর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]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9019" y="4876800"/>
            <a:ext cx="2105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[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]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9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 tmFilter="0,0; .5, 1; 1, 1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tmFilter="0,0; .5, 1; 1, 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457200"/>
            <a:ext cx="1792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01225"/>
            <a:ext cx="423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8488" y="243840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∙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3553" y="2407622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6770" y="2366426"/>
            <a:ext cx="15457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×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nut 7"/>
          <p:cNvSpPr/>
          <p:nvPr/>
        </p:nvSpPr>
        <p:spPr>
          <a:xfrm>
            <a:off x="5767627" y="2555303"/>
            <a:ext cx="304864" cy="289411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114" y="3212812"/>
            <a:ext cx="5445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বীজগনিতে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3957" y="3886200"/>
            <a:ext cx="1220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8488" y="3886200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8057" y="3886200"/>
            <a:ext cx="1228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67627" y="3886200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Half Frame 14"/>
          <p:cNvSpPr/>
          <p:nvPr/>
        </p:nvSpPr>
        <p:spPr>
          <a:xfrm rot="18271000" flipV="1">
            <a:off x="4265085" y="3877126"/>
            <a:ext cx="701080" cy="288694"/>
          </a:xfrm>
          <a:prstGeom prst="halfFram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3771" y="4414086"/>
            <a:ext cx="4281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একঘাত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90600" y="5149334"/>
                <a:ext cx="26250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ক)</a:t>
                </a:r>
                <a:r>
                  <a:rPr lang="en-US" sz="2800" dirty="0">
                    <a:solidFill>
                      <a:prstClr val="black"/>
                    </a:solidFill>
                    <a:latin typeface="Engravers MT" pitchFamily="18" charset="0"/>
                  </a:rPr>
                  <a:t> 4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Engravers MT" pitchFamily="18" charset="0"/>
                  </a:rPr>
                  <a:t>3=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Engravers MT" pitchFamily="18" charset="0"/>
                  </a:rPr>
                  <a:t>+1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49334"/>
                <a:ext cx="262501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884" t="-13953" r="-7209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83621" y="5149334"/>
                <a:ext cx="33584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খ)</a:t>
                </a:r>
                <a:r>
                  <a:rPr lang="en-US" sz="2800" dirty="0">
                    <a:solidFill>
                      <a:prstClr val="black"/>
                    </a:solidFill>
                    <a:latin typeface="Engravers MT" pitchFamily="18" charset="0"/>
                  </a:rPr>
                  <a:t> 4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Engravers MT" pitchFamily="18" charset="0"/>
                  </a:rPr>
                  <a:t>1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621" y="5149334"/>
                <a:ext cx="335842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3630" t="-13953" r="-544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93957" y="5867400"/>
                <a:ext cx="3091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en-US" sz="2800" dirty="0">
                    <a:solidFill>
                      <a:prstClr val="black"/>
                    </a:solidFill>
                    <a:latin typeface="Engravers MT" pitchFamily="18" charset="0"/>
                  </a:rPr>
                  <a:t>4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Engravers MT" pitchFamily="18" charset="0"/>
                  </a:rPr>
                  <a:t>1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57" y="5867400"/>
                <a:ext cx="3091103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3945" t="-14118" r="-591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46460" y="5847040"/>
                <a:ext cx="33471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ঘ)</a:t>
                </a:r>
                <a:r>
                  <a:rPr lang="en-US" sz="2800" dirty="0">
                    <a:solidFill>
                      <a:prstClr val="black"/>
                    </a:solidFill>
                    <a:latin typeface="Engravers MT" pitchFamily="18" charset="0"/>
                  </a:rPr>
                  <a:t> 4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80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Engravers MT" pitchFamily="18" charset="0"/>
                  </a:rPr>
                  <a:t>1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460" y="5847040"/>
                <a:ext cx="3347198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3825" t="-13953" r="-528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alf Frame 21"/>
          <p:cNvSpPr/>
          <p:nvPr/>
        </p:nvSpPr>
        <p:spPr>
          <a:xfrm rot="18398171" flipV="1">
            <a:off x="990038" y="5193079"/>
            <a:ext cx="672594" cy="262558"/>
          </a:xfrm>
          <a:prstGeom prst="halfFram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7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4" grpId="0"/>
      <p:bldP spid="15" grpId="0" animBg="1"/>
      <p:bldP spid="17" grpId="0"/>
      <p:bldP spid="20" grpId="0"/>
      <p:bldP spid="21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38200" y="2633246"/>
            <a:ext cx="5957189" cy="2220810"/>
            <a:chOff x="838200" y="2633246"/>
            <a:chExt cx="5957189" cy="22208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2133600" y="3581400"/>
                  <a:ext cx="4661789" cy="12726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bn-BD" sz="28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bn-BD" sz="5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3</m:t>
                          </m:r>
                          <m: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𝑥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4</m:t>
                          </m:r>
                        </m:den>
                      </m:f>
                      <m:r>
                        <a:rPr lang="en-US" sz="5400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4</m:t>
                          </m:r>
                        </m:num>
                        <m:den>
                          <m: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5</m:t>
                          </m:r>
                        </m:den>
                      </m:f>
                      <m:r>
                        <a:rPr lang="en-US" sz="5400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𝑥</m:t>
                          </m:r>
                        </m:num>
                        <m:den>
                          <m: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5</m:t>
                          </m:r>
                        </m:den>
                      </m:f>
                      <m:r>
                        <a:rPr lang="en-US" sz="5400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bn-BD" sz="5400" dirty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  </a:t>
                  </a:r>
                  <a:endPara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0" y="3581400"/>
                  <a:ext cx="4661789" cy="127265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614" r="-9542" b="-177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/>
            <p:cNvSpPr/>
            <p:nvPr/>
          </p:nvSpPr>
          <p:spPr>
            <a:xfrm>
              <a:off x="838200" y="2633246"/>
              <a:ext cx="481894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0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শুদ্ধি পরীক্ষাসহ সমাধান </a:t>
              </a:r>
              <a:r>
                <a:rPr lang="bn-BD" sz="40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en-US" sz="40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র </a:t>
              </a:r>
              <a:r>
                <a:rPr lang="bn-BD" sz="40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81599" y="596759"/>
            <a:ext cx="2794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5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44" y="634215"/>
            <a:ext cx="7564511" cy="5589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59080" y="2057400"/>
            <a:ext cx="4225837" cy="1752600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en-US" sz="6000" dirty="0" err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3986" y="609600"/>
            <a:ext cx="1957587" cy="830997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en-US" sz="4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2308" y="1734588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4798" y="1739053"/>
            <a:ext cx="1718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3" t="17460" r="21429" b="36984"/>
          <a:stretch/>
        </p:blipFill>
        <p:spPr>
          <a:xfrm>
            <a:off x="1283965" y="2257808"/>
            <a:ext cx="1600200" cy="1835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4082695"/>
            <a:ext cx="47043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প্রদ্যুত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dirty="0" smtClean="0"/>
              <a:t> </a:t>
            </a:r>
            <a:r>
              <a:rPr lang="en-US" sz="2800" dirty="0" smtClean="0"/>
              <a:t>01711-269247</a:t>
            </a:r>
          </a:p>
          <a:p>
            <a:r>
              <a:rPr lang="en-US" sz="2800" dirty="0" smtClean="0"/>
              <a:t>Email: prodyutinfo@gmail.com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6094798" y="2257808"/>
            <a:ext cx="2114681" cy="3640769"/>
            <a:chOff x="5976257" y="2406449"/>
            <a:chExt cx="2114681" cy="350301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4798" y="2406449"/>
              <a:ext cx="1523999" cy="160359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976257" y="4093581"/>
              <a:ext cx="2114681" cy="1815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সপ্তম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বিষয়ঃগনিত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as-IN" sz="2800" dirty="0" smtClean="0">
                  <a:latin typeface="NikoshBAN" pitchFamily="2" charset="0"/>
                  <a:cs typeface="NikoshBAN" pitchFamily="2" charset="0"/>
                </a:rPr>
                <a:t>অধ্যায়ঃ সপ্তম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সময়ঃ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৪৫মিনিট </a:t>
              </a:r>
              <a:r>
                <a:rPr lang="as-IN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as-IN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40457" y="1734588"/>
            <a:ext cx="718459" cy="3751812"/>
            <a:chOff x="4920341" y="1734588"/>
            <a:chExt cx="718459" cy="3751812"/>
          </a:xfrm>
        </p:grpSpPr>
        <p:grpSp>
          <p:nvGrpSpPr>
            <p:cNvPr id="13" name="Group 12"/>
            <p:cNvGrpSpPr/>
            <p:nvPr/>
          </p:nvGrpSpPr>
          <p:grpSpPr>
            <a:xfrm>
              <a:off x="4920341" y="1734588"/>
              <a:ext cx="604159" cy="3751812"/>
              <a:chOff x="4920341" y="1734588"/>
              <a:chExt cx="604159" cy="3751812"/>
            </a:xfrm>
          </p:grpSpPr>
          <p:sp>
            <p:nvSpPr>
              <p:cNvPr id="10" name="Minus 9"/>
              <p:cNvSpPr/>
              <p:nvPr/>
            </p:nvSpPr>
            <p:spPr>
              <a:xfrm rot="5400000">
                <a:off x="3547661" y="3373343"/>
                <a:ext cx="3240659" cy="495300"/>
              </a:xfrm>
              <a:prstGeom prst="mathMinus">
                <a:avLst>
                  <a:gd name="adj1" fmla="val 8791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inus 10"/>
              <p:cNvSpPr/>
              <p:nvPr/>
            </p:nvSpPr>
            <p:spPr>
              <a:xfrm rot="5400000">
                <a:off x="3400944" y="3362844"/>
                <a:ext cx="3751812" cy="495300"/>
              </a:xfrm>
              <a:prstGeom prst="mathMinus">
                <a:avLst>
                  <a:gd name="adj1" fmla="val 8791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Minus 11"/>
            <p:cNvSpPr/>
            <p:nvPr/>
          </p:nvSpPr>
          <p:spPr>
            <a:xfrm rot="5400000">
              <a:off x="3773052" y="3371113"/>
              <a:ext cx="3236195" cy="495300"/>
            </a:xfrm>
            <a:prstGeom prst="mathMinus">
              <a:avLst>
                <a:gd name="adj1" fmla="val 879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41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685800"/>
            <a:ext cx="42450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-- </a:t>
            </a:r>
          </a:p>
        </p:txBody>
      </p:sp>
      <p:sp>
        <p:nvSpPr>
          <p:cNvPr id="4" name="Plus 3"/>
          <p:cNvSpPr/>
          <p:nvPr/>
        </p:nvSpPr>
        <p:spPr>
          <a:xfrm>
            <a:off x="762000" y="2065125"/>
            <a:ext cx="1524000" cy="1203747"/>
          </a:xfrm>
          <a:prstGeom prst="mathPlus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698" y="3131877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2735663" y="2171698"/>
            <a:ext cx="1531535" cy="990600"/>
          </a:xfrm>
          <a:prstGeom prst="mathMinus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5663" y="3165809"/>
            <a:ext cx="1476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s-IN" sz="28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বিয়োগ চিহ্ন</a:t>
            </a:r>
          </a:p>
        </p:txBody>
      </p:sp>
      <p:sp>
        <p:nvSpPr>
          <p:cNvPr id="8" name="Multiply 7"/>
          <p:cNvSpPr/>
          <p:nvPr/>
        </p:nvSpPr>
        <p:spPr>
          <a:xfrm>
            <a:off x="4778829" y="1941729"/>
            <a:ext cx="1295400" cy="1220569"/>
          </a:xfrm>
          <a:prstGeom prst="mathMultiply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31956" y="3159795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s-IN" sz="28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গুণ চিহ্ন</a:t>
            </a:r>
          </a:p>
        </p:txBody>
      </p:sp>
      <p:sp>
        <p:nvSpPr>
          <p:cNvPr id="10" name="Division 9"/>
          <p:cNvSpPr/>
          <p:nvPr/>
        </p:nvSpPr>
        <p:spPr>
          <a:xfrm>
            <a:off x="6553200" y="2065125"/>
            <a:ext cx="1600200" cy="990600"/>
          </a:xfrm>
          <a:prstGeom prst="mathDivide">
            <a:avLst>
              <a:gd name="adj1" fmla="val 25718"/>
              <a:gd name="adj2" fmla="val 2930"/>
              <a:gd name="adj3" fmla="val 12493"/>
            </a:avLst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77661" y="3157292"/>
            <a:ext cx="1151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s-IN" sz="28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ভাগ চিহ্ন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83649" y="3641158"/>
            <a:ext cx="5219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চিহ্ন গুলোকে কি চিহ্ন বলে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as-IN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Equal 12"/>
          <p:cNvSpPr/>
          <p:nvPr/>
        </p:nvSpPr>
        <p:spPr>
          <a:xfrm>
            <a:off x="3262780" y="4539232"/>
            <a:ext cx="1450556" cy="1143000"/>
          </a:xfrm>
          <a:prstGeom prst="mathEqual">
            <a:avLst>
              <a:gd name="adj1" fmla="val 13044"/>
              <a:gd name="adj2" fmla="val 15570"/>
            </a:avLst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4050" y="5585706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49096" y="4183410"/>
            <a:ext cx="178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63486" y="1647110"/>
                <a:ext cx="303044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4800" dirty="0" smtClean="0">
                    <a:solidFill>
                      <a:prstClr val="black"/>
                    </a:solidFill>
                    <a:cs typeface="NikoshBAN" pitchFamily="2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800" dirty="0" smtClean="0">
                    <a:solidFill>
                      <a:prstClr val="black"/>
                    </a:solidFill>
                    <a:cs typeface="NikoshBAN" pitchFamily="2" charset="0"/>
                  </a:rPr>
                  <a:t>-8 </a:t>
                </a:r>
                <a:r>
                  <a:rPr lang="en-US" sz="4800" dirty="0">
                    <a:solidFill>
                      <a:prstClr val="black"/>
                    </a:solidFill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4800" dirty="0">
                    <a:solidFill>
                      <a:prstClr val="black"/>
                    </a:solidFill>
                    <a:cs typeface="NikoshBAN" pitchFamily="2" charset="0"/>
                  </a:rPr>
                  <a:t>+1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86" y="1647110"/>
                <a:ext cx="3030445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9054" t="-16058" r="-12877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52600" y="2971800"/>
                <a:ext cx="252626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4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en-US" sz="4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4</m:t>
                        </m:r>
                        <m:r>
                          <a:rPr kumimoji="0" lang="en-US" sz="4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kumimoji="0" lang="en-US" sz="4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4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+2 = 38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2526269" cy="707886"/>
              </a:xfrm>
              <a:prstGeom prst="rect">
                <a:avLst/>
              </a:prstGeom>
              <a:blipFill rotWithShape="1">
                <a:blip r:embed="rId4"/>
                <a:stretch>
                  <a:fillRect t="-14655" r="-1207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236029" y="1939497"/>
            <a:ext cx="1380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36029" y="3033355"/>
            <a:ext cx="1380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267200"/>
            <a:ext cx="5192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দুটোর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1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6178" y="726051"/>
            <a:ext cx="35381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7999" y="2351314"/>
            <a:ext cx="2777171" cy="1600438"/>
            <a:chOff x="1278925" y="2362200"/>
            <a:chExt cx="2777171" cy="16004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278925" y="2362200"/>
                  <a:ext cx="2777171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4800" dirty="0">
                      <a:latin typeface="Calibri" pitchFamily="34" charset="0"/>
                    </a:rPr>
                    <a:t>2</a:t>
                  </a:r>
                  <a14:m>
                    <m:oMath xmlns:m="http://schemas.openxmlformats.org/officeDocument/2006/math">
                      <m:r>
                        <a:rPr lang="en-US" sz="48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a14:m>
                  <a:r>
                    <a:rPr lang="en-US" sz="4800" dirty="0" smtClean="0">
                      <a:latin typeface="Calibri" pitchFamily="34" charset="0"/>
                    </a:rPr>
                    <a:t>-4 = </a:t>
                  </a:r>
                  <a14:m>
                    <m:oMath xmlns:m="http://schemas.openxmlformats.org/officeDocument/2006/math">
                      <m:r>
                        <a:rPr lang="en-US" sz="48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a14:m>
                  <a:r>
                    <a:rPr lang="en-US" sz="4800" dirty="0" smtClean="0">
                      <a:latin typeface="Calibri" pitchFamily="34" charset="0"/>
                    </a:rPr>
                    <a:t>-1</a:t>
                  </a:r>
                  <a:endParaRPr lang="en-US" sz="48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8925" y="2362200"/>
                  <a:ext cx="2777171" cy="8309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9868" t="-16176" r="-13816" b="-389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/>
            <p:cNvSpPr/>
            <p:nvPr/>
          </p:nvSpPr>
          <p:spPr>
            <a:xfrm>
              <a:off x="1385525" y="3193197"/>
              <a:ext cx="266130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s-IN" sz="4400" dirty="0">
                  <a:latin typeface="NikoshBAN" pitchFamily="2" charset="0"/>
                  <a:cs typeface="NikoshBAN" pitchFamily="2" charset="0"/>
                </a:rPr>
                <a:t>সরল সমীকরণ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956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56765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5400" dirty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</a:p>
        </p:txBody>
      </p:sp>
      <p:sp>
        <p:nvSpPr>
          <p:cNvPr id="3" name="Rectangle 2"/>
          <p:cNvSpPr/>
          <p:nvPr/>
        </p:nvSpPr>
        <p:spPr>
          <a:xfrm>
            <a:off x="772886" y="1951088"/>
            <a:ext cx="5434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১। সমীকরণ কী তা বলতে পারবে।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819400"/>
            <a:ext cx="6583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২। সরল সমীকরণ  কী তা বলতে পারবে।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729343" y="3755886"/>
            <a:ext cx="7569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3। সমীকরণের 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সমূহ 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729343" y="5257800"/>
            <a:ext cx="8000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৪। সমীকরণের 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সমূহ 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প্রয়োগ করে  সমীকরণ সমাধান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418837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400" b="1" dirty="0">
                <a:latin typeface="NikoshBAN" pitchFamily="2" charset="0"/>
                <a:cs typeface="NikoshBAN" pitchFamily="2" charset="0"/>
              </a:rPr>
              <a:t>চলক , প্রক্রিয়া চিহ্ন ও সমান চিহ্ন সংবলিত গাণিতিক বাক্যকে সমীকরণ বলে ।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921533" y="2513350"/>
                <a:ext cx="2868221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/>
                  <a:t>4</a:t>
                </a:r>
                <a:r>
                  <a:rPr lang="en-US" sz="54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5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6000" dirty="0" smtClean="0"/>
                  <a:t>-</a:t>
                </a:r>
                <a:r>
                  <a:rPr lang="en-US" sz="5400" dirty="0" smtClean="0"/>
                  <a:t>7=13</a:t>
                </a:r>
                <a:endParaRPr lang="en-US" sz="5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33" y="2513350"/>
                <a:ext cx="2868221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11253" t="-17964" r="-15924" b="-39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23078" y="3537857"/>
                <a:ext cx="3218702" cy="633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as-IN" sz="2800" dirty="0">
                    <a:latin typeface="NikoshBAN" pitchFamily="2" charset="0"/>
                    <a:cs typeface="NikoshBAN" pitchFamily="2" charset="0"/>
                  </a:rPr>
                  <a:t>চলক বা অজ্ঞাত রাশি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078" y="3537857"/>
                <a:ext cx="3218702" cy="633571"/>
              </a:xfrm>
              <a:prstGeom prst="rect">
                <a:avLst/>
              </a:prstGeom>
              <a:blipFill rotWithShape="1">
                <a:blip r:embed="rId4"/>
                <a:stretch>
                  <a:fillRect r="-5492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955087" y="4078069"/>
                <a:ext cx="246368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  <a:cs typeface="NikoshBAN" pitchFamily="2" charset="0"/>
                  </a:rPr>
                  <a:t>4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as-IN" sz="3200" dirty="0" smtClean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as-IN" sz="3200" dirty="0">
                    <a:latin typeface="NikoshBAN" pitchFamily="2" charset="0"/>
                    <a:cs typeface="NikoshBAN" pitchFamily="2" charset="0"/>
                  </a:rPr>
                  <a:t>সহগ </a:t>
                </a:r>
                <a:r>
                  <a:rPr lang="as-IN" sz="3600" dirty="0">
                    <a:latin typeface="Calibri" pitchFamily="34" charset="0"/>
                    <a:cs typeface="NikoshBAN" pitchFamily="2" charset="0"/>
                  </a:rPr>
                  <a:t>= </a:t>
                </a:r>
                <a:r>
                  <a:rPr lang="en-US" sz="3600" dirty="0">
                    <a:latin typeface="Calibri" pitchFamily="34" charset="0"/>
                    <a:cs typeface="NikoshBAN" pitchFamily="2" charset="0"/>
                  </a:rPr>
                  <a:t>4</a:t>
                </a:r>
                <a:endParaRPr lang="as-IN" sz="3600" dirty="0">
                  <a:latin typeface="Calibri" pitchFamily="34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087" y="4078069"/>
                <a:ext cx="2463688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7673" t="-16038" r="-10891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71588" y="4804124"/>
                <a:ext cx="1404102" cy="1131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588" y="4804124"/>
                <a:ext cx="1404102" cy="1131015"/>
              </a:xfrm>
              <a:prstGeom prst="rect">
                <a:avLst/>
              </a:prstGeom>
              <a:blipFill rotWithShape="1">
                <a:blip r:embed="rId6"/>
                <a:stretch>
                  <a:fillRect r="-16450" b="-2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52800" y="5935139"/>
                <a:ext cx="2321085" cy="573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  <a:latin typeface="Verdana"/>
                  </a:rPr>
                  <a:t>2(5+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Verdana"/>
                  </a:rPr>
                  <a:t>)=16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935139"/>
                <a:ext cx="2321085" cy="573427"/>
              </a:xfrm>
              <a:prstGeom prst="rect">
                <a:avLst/>
              </a:prstGeom>
              <a:blipFill rotWithShape="1">
                <a:blip r:embed="rId7"/>
                <a:stretch>
                  <a:fillRect l="-5249" t="-5319" r="-8924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5598052" y="4981858"/>
            <a:ext cx="2066488" cy="1295400"/>
            <a:chOff x="5598052" y="4981858"/>
            <a:chExt cx="2066488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5976257" y="5275615"/>
              <a:ext cx="16882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সমীকরণ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ight Brace 8"/>
            <p:cNvSpPr/>
            <p:nvPr/>
          </p:nvSpPr>
          <p:spPr>
            <a:xfrm>
              <a:off x="5598052" y="4981858"/>
              <a:ext cx="345548" cy="12954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012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83138"/>
            <a:ext cx="8305800" cy="112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00" y="2381465"/>
                <a:ext cx="64770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bn-BD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bn-BD" sz="3200" dirty="0">
                    <a:solidFill>
                      <a:prstClr val="black"/>
                    </a:solidFill>
                    <a:latin typeface="Verdana"/>
                  </a:rPr>
                  <a:t> </a:t>
                </a:r>
                <a:r>
                  <a:rPr lang="bn-BD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; </a:t>
                </a:r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Verdana"/>
                    <a:cs typeface="NikoshBAN" pitchFamily="2" charset="0"/>
                  </a:rPr>
                  <a:t>1</a:t>
                </a:r>
                <a:r>
                  <a:rPr lang="bn-BD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কে চলক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ঘাত</a:t>
                </a:r>
                <a:r>
                  <a:rPr lang="en-US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বলা</a:t>
                </a:r>
                <a:r>
                  <a:rPr lang="en-US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 </a:t>
                </a:r>
                <a14:m>
                  <m:oMath xmlns:m="http://schemas.openxmlformats.org/officeDocument/2006/math">
                    <m:r>
                      <a:rPr lang="bn-BD" sz="320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bn-BD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81465"/>
                <a:ext cx="6477000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9792" r="-3010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24205" y="3124199"/>
                <a:ext cx="537089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</a:rPr>
                      <m:t> ;   </m:t>
                    </m:r>
                  </m:oMath>
                </a14:m>
                <a:r>
                  <a:rPr lang="en-US" sz="3200" dirty="0" smtClean="0">
                    <a:latin typeface="+mj-lt"/>
                    <a:cs typeface="NikoshBAN" pitchFamily="2" charset="0"/>
                  </a:rPr>
                  <a:t>2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কে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চলক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ঘাত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বলা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। 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205" y="3124199"/>
                <a:ext cx="5370894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4583" r="-22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086600" y="2430333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একঘাত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7753" y="3231921"/>
            <a:ext cx="1808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দুইঘাত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1999" y="3915410"/>
                <a:ext cx="2203937" cy="693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Verdana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</a:rPr>
                  <a:t>+6=12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3915410"/>
                <a:ext cx="2203937" cy="693716"/>
              </a:xfrm>
              <a:prstGeom prst="rect">
                <a:avLst/>
              </a:prstGeom>
              <a:blipFill rotWithShape="1">
                <a:blip r:embed="rId6"/>
                <a:stretch>
                  <a:fillRect l="-8287" t="-8772" r="-10497" b="-29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3366" y="4106108"/>
                <a:ext cx="35185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সমীকরণটিতে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ঘাত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latin typeface="+mj-lt"/>
                    <a:cs typeface="NikoshBAN" pitchFamily="2" charset="0"/>
                  </a:rPr>
                  <a:t>1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366" y="4106108"/>
                <a:ext cx="3518592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460" t="-12941" r="-5882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2000" y="4609126"/>
                <a:ext cx="313784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4000" dirty="0" smtClean="0">
                    <a:solidFill>
                      <a:prstClr val="black"/>
                    </a:solidFill>
                    <a:latin typeface="Engravers MT" pitchFamily="18" charset="0"/>
                  </a:rPr>
                  <a:t>5</a:t>
                </a:r>
                <a:r>
                  <a:rPr lang="en-US" sz="4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prstClr val="black"/>
                    </a:solidFill>
                    <a:latin typeface="Engravers MT" pitchFamily="18" charset="0"/>
                  </a:rPr>
                  <a:t>+5</a:t>
                </a:r>
                <a:r>
                  <a:rPr lang="en-US" sz="3600" dirty="0" smtClean="0">
                    <a:solidFill>
                      <a:prstClr val="black"/>
                    </a:solidFill>
                    <a:latin typeface="Engravers MT" pitchFamily="18" charset="0"/>
                  </a:rPr>
                  <a:t>=</a:t>
                </a:r>
                <a:r>
                  <a:rPr lang="en-US" sz="4000" dirty="0" smtClean="0">
                    <a:solidFill>
                      <a:prstClr val="black"/>
                    </a:solidFill>
                    <a:latin typeface="Engravers MT" pitchFamily="18" charset="0"/>
                  </a:rPr>
                  <a:t>2</a:t>
                </a:r>
                <a:r>
                  <a:rPr lang="en-US" sz="4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Engravers MT" pitchFamily="18" charset="0"/>
                  </a:rPr>
                  <a:t>-</a:t>
                </a:r>
                <a:r>
                  <a:rPr lang="en-US" sz="4000" dirty="0" smtClean="0">
                    <a:solidFill>
                      <a:prstClr val="black"/>
                    </a:solidFill>
                    <a:latin typeface="Engravers MT" pitchFamily="18" charset="0"/>
                  </a:rPr>
                  <a:t>1</a:t>
                </a:r>
                <a:endParaRPr lang="en-US" sz="4000" dirty="0">
                  <a:solidFill>
                    <a:prstClr val="black"/>
                  </a:solidFill>
                  <a:latin typeface="Engravers MT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609126"/>
                <a:ext cx="3137847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6796" t="-16176" r="-9709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733366" y="4820747"/>
                <a:ext cx="394050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3200" dirty="0">
                    <a:latin typeface="NikoshBAN" pitchFamily="2" charset="0"/>
                    <a:cs typeface="NikoshBAN" pitchFamily="2" charset="0"/>
                  </a:rPr>
                  <a:t>সমীকরণটিতে</a:t>
                </a:r>
                <a:r>
                  <a:rPr lang="as-IN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600" dirty="0" smtClean="0"/>
                  <a:t>  </a:t>
                </a:r>
                <a:r>
                  <a:rPr lang="as-IN" sz="3200" dirty="0" smtClean="0"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as-IN" sz="3200" dirty="0">
                    <a:latin typeface="NikoshBAN" pitchFamily="2" charset="0"/>
                    <a:cs typeface="NikoshBAN" pitchFamily="2" charset="0"/>
                  </a:rPr>
                  <a:t>ঘাত </a:t>
                </a:r>
                <a:r>
                  <a:rPr lang="as-IN" sz="3200" dirty="0" smtClean="0"/>
                  <a:t>1</a:t>
                </a:r>
                <a:r>
                  <a:rPr lang="as-IN" dirty="0" smtClean="0"/>
                  <a:t> </a:t>
                </a:r>
                <a:endParaRPr lang="as-IN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366" y="4820747"/>
                <a:ext cx="3940502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3864" t="-15094" r="-2782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4668" y="5433306"/>
                <a:ext cx="296869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0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−</m:t>
                      </m:r>
                      <m:r>
                        <a:rPr lang="en-US" sz="4000" b="0" i="1" smtClean="0">
                          <a:latin typeface="Cambria Math"/>
                        </a:rPr>
                        <m:t>6</m:t>
                      </m:r>
                      <m:r>
                        <a:rPr lang="en-US" sz="4000" i="1" smtClean="0">
                          <a:latin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68" y="5433306"/>
                <a:ext cx="2968698" cy="707886"/>
              </a:xfrm>
              <a:prstGeom prst="rect">
                <a:avLst/>
              </a:prstGeom>
              <a:blipFill rotWithShape="1">
                <a:blip r:embed="rId10"/>
                <a:stretch>
                  <a:fillRect t="-14655" r="-9035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70152" y="5464083"/>
                <a:ext cx="41548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3200" dirty="0">
                    <a:latin typeface="NikoshBAN" pitchFamily="2" charset="0"/>
                    <a:cs typeface="NikoshBAN" pitchFamily="2" charset="0"/>
                  </a:rPr>
                  <a:t>সমীকরণটিতে</a:t>
                </a:r>
                <a:r>
                  <a:rPr lang="as-IN" sz="32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3600" dirty="0"/>
                  <a:t>  </a:t>
                </a:r>
                <a:r>
                  <a:rPr lang="as-IN" sz="3200" dirty="0">
                    <a:latin typeface="NikoshBAN" pitchFamily="2" charset="0"/>
                    <a:cs typeface="NikoshBAN" pitchFamily="2" charset="0"/>
                  </a:rPr>
                  <a:t>এর ঘাত </a:t>
                </a:r>
                <a:r>
                  <a:rPr lang="en-US" sz="3200" dirty="0" smtClean="0"/>
                  <a:t>2</a:t>
                </a:r>
                <a:r>
                  <a:rPr lang="as-IN" sz="3200" dirty="0" smtClean="0"/>
                  <a:t> </a:t>
                </a:r>
                <a:endParaRPr lang="as-IN" sz="3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152" y="5464083"/>
                <a:ext cx="4154855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3666" t="-15094" r="-8651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1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784086"/>
            <a:ext cx="2167581" cy="707886"/>
          </a:xfrm>
          <a:prstGeom prst="rect">
            <a:avLst/>
          </a:prstGeom>
          <a:noFill/>
        </p:spPr>
        <p:txBody>
          <a:bodyPr wrap="none" rtlCol="0">
            <a:prstTxWarp prst="textInflate">
              <a:avLst/>
            </a:prstTxWarp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209800"/>
            <a:ext cx="3813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190220"/>
            <a:ext cx="830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একঘর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2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731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68</cp:revision>
  <dcterms:created xsi:type="dcterms:W3CDTF">2017-10-17T04:50:54Z</dcterms:created>
  <dcterms:modified xsi:type="dcterms:W3CDTF">2017-10-23T07:35:45Z</dcterms:modified>
</cp:coreProperties>
</file>