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310" r:id="rId3"/>
    <p:sldId id="311" r:id="rId4"/>
    <p:sldId id="308" r:id="rId5"/>
    <p:sldId id="304" r:id="rId6"/>
    <p:sldId id="309" r:id="rId7"/>
    <p:sldId id="312" r:id="rId8"/>
    <p:sldId id="314" r:id="rId9"/>
    <p:sldId id="307" r:id="rId10"/>
    <p:sldId id="320" r:id="rId11"/>
    <p:sldId id="317" r:id="rId12"/>
    <p:sldId id="313" r:id="rId13"/>
    <p:sldId id="319" r:id="rId14"/>
    <p:sldId id="325" r:id="rId15"/>
    <p:sldId id="321" r:id="rId16"/>
    <p:sldId id="326" r:id="rId17"/>
    <p:sldId id="334" r:id="rId18"/>
    <p:sldId id="333" r:id="rId19"/>
    <p:sldId id="335" r:id="rId20"/>
    <p:sldId id="329" r:id="rId21"/>
    <p:sldId id="327" r:id="rId22"/>
    <p:sldId id="330" r:id="rId23"/>
    <p:sldId id="273" r:id="rId24"/>
    <p:sldId id="274" r:id="rId25"/>
    <p:sldId id="275" r:id="rId2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79A0DC3-F07D-4A1E-BAF0-F362048F6EAE}">
          <p14:sldIdLst>
            <p14:sldId id="257"/>
            <p14:sldId id="310"/>
            <p14:sldId id="311"/>
            <p14:sldId id="308"/>
            <p14:sldId id="304"/>
            <p14:sldId id="309"/>
            <p14:sldId id="312"/>
            <p14:sldId id="314"/>
            <p14:sldId id="307"/>
            <p14:sldId id="320"/>
            <p14:sldId id="317"/>
            <p14:sldId id="313"/>
            <p14:sldId id="319"/>
            <p14:sldId id="325"/>
            <p14:sldId id="321"/>
            <p14:sldId id="326"/>
            <p14:sldId id="334"/>
            <p14:sldId id="333"/>
            <p14:sldId id="335"/>
            <p14:sldId id="329"/>
            <p14:sldId id="327"/>
            <p14:sldId id="330"/>
            <p14:sldId id="273"/>
            <p14:sldId id="274"/>
            <p14:sldId id="275"/>
          </p14:sldIdLst>
        </p14:section>
        <p14:section name="Untitled Section" id="{6D9B942A-F951-4A68-B3DD-C4E0F01B54A9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CC66"/>
    <a:srgbClr val="009900"/>
    <a:srgbClr val="FF33CC"/>
    <a:srgbClr val="FF99FF"/>
    <a:srgbClr val="33CC33"/>
    <a:srgbClr val="00FF00"/>
    <a:srgbClr val="FF5050"/>
    <a:srgbClr val="0080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>
        <p:scale>
          <a:sx n="80" d="100"/>
          <a:sy n="80" d="100"/>
        </p:scale>
        <p:origin x="-1074" y="-30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B33685-F815-4BF7-8F16-8EDB3255A61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6578B6-5E09-42E5-BA2F-1356A5ED2643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  <a:sym typeface="Wingdings 3"/>
            </a:rPr>
            <a:t> </a:t>
          </a:r>
          <a:r>
            <a: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পরিবাহীর রোধ কী তা বলতে পারবে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;</a:t>
          </a:r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E21C330-A5C6-42C3-9E2F-57EF5840808F}" type="parTrans" cxnId="{65FF82DA-D09F-483F-AA14-7D19287497AA}">
      <dgm:prSet/>
      <dgm:spPr/>
      <dgm:t>
        <a:bodyPr/>
        <a:lstStyle/>
        <a:p>
          <a:endParaRPr lang="en-US"/>
        </a:p>
      </dgm:t>
    </dgm:pt>
    <dgm:pt modelId="{D0094432-CFEF-4D2F-AC98-90CB9F9C3E74}" type="sibTrans" cxnId="{65FF82DA-D09F-483F-AA14-7D19287497AA}">
      <dgm:prSet/>
      <dgm:spPr/>
      <dgm:t>
        <a:bodyPr/>
        <a:lstStyle/>
        <a:p>
          <a:endParaRPr lang="en-US"/>
        </a:p>
      </dgm:t>
    </dgm:pt>
    <dgm:pt modelId="{E13CA0B1-19D3-4F69-BF2E-B6C9A1081841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  <a:sym typeface="Wingdings 3"/>
            </a:rPr>
            <a:t>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  <a:sym typeface="Wingdings 3"/>
            </a:rPr>
            <a:t> </a:t>
          </a:r>
          <a:r>
            <a: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  <a:sym typeface="Wingdings 3"/>
            </a:rPr>
            <a:t> </a:t>
          </a:r>
          <a:r>
            <a: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  <a:sym typeface="Wingdings 3"/>
            </a:rPr>
            <a:t>রোধের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  <a:sym typeface="Wingdings 3"/>
            </a:rPr>
            <a:t>নির্ভরশীলতার</a:t>
          </a:r>
          <a:r>
            <a: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  <a:sym typeface="Wingdings 3"/>
            </a:rPr>
            <a:t> </a:t>
          </a:r>
          <a:r>
            <a: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  <a:sym typeface="Wingdings 3"/>
            </a:rPr>
            <a:t>সূত্রগুলো ব্যাখ্যা </a:t>
          </a:r>
          <a:r>
            <a: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 পারবে;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8FC67AD-3D3B-40A7-9926-B3F2A0963217}" type="parTrans" cxnId="{A0661D30-61D0-451E-86ED-02D80918A9F2}">
      <dgm:prSet/>
      <dgm:spPr/>
      <dgm:t>
        <a:bodyPr/>
        <a:lstStyle/>
        <a:p>
          <a:endParaRPr lang="en-US"/>
        </a:p>
      </dgm:t>
    </dgm:pt>
    <dgm:pt modelId="{982B9159-A53F-4C0C-9EEA-5C6CDEB78610}" type="sibTrans" cxnId="{A0661D30-61D0-451E-86ED-02D80918A9F2}">
      <dgm:prSet/>
      <dgm:spPr/>
      <dgm:t>
        <a:bodyPr/>
        <a:lstStyle/>
        <a:p>
          <a:endParaRPr lang="en-US"/>
        </a:p>
      </dgm:t>
    </dgm:pt>
    <dgm:pt modelId="{7E9D02D4-BF70-4E0B-80C7-3215C3226A90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  <a:sym typeface="Wingdings 3"/>
            </a:rPr>
            <a:t> </a:t>
          </a:r>
          <a:r>
            <a:rPr lang="bn-BD" sz="2800" b="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বিভিন্ন পরিবাহীর ব্যবহারের ক্ষেত্র বর্ণনা করতে পারবে।</a:t>
          </a:r>
          <a:endParaRPr lang="en-US" sz="2800" b="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D541A2CA-8A46-49BB-8718-A77B2D6E9975}" type="parTrans" cxnId="{3F955B3E-2023-4F01-9D72-2435396B245C}">
      <dgm:prSet/>
      <dgm:spPr/>
      <dgm:t>
        <a:bodyPr/>
        <a:lstStyle/>
        <a:p>
          <a:endParaRPr lang="en-US"/>
        </a:p>
      </dgm:t>
    </dgm:pt>
    <dgm:pt modelId="{BCD74869-16B6-4A1A-8634-F0BFC52F012C}" type="sibTrans" cxnId="{3F955B3E-2023-4F01-9D72-2435396B245C}">
      <dgm:prSet/>
      <dgm:spPr/>
      <dgm:t>
        <a:bodyPr/>
        <a:lstStyle/>
        <a:p>
          <a:endParaRPr lang="en-US"/>
        </a:p>
      </dgm:t>
    </dgm:pt>
    <dgm:pt modelId="{00ADBDF3-C3C6-4E9E-991B-94B0BB2B821B}" type="pres">
      <dgm:prSet presAssocID="{18B33685-F815-4BF7-8F16-8EDB3255A61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541C4A-5723-43BE-B7F2-A3EECBCBEEFC}" type="pres">
      <dgm:prSet presAssocID="{796578B6-5E09-42E5-BA2F-1356A5ED2643}" presName="parentLin" presStyleCnt="0"/>
      <dgm:spPr/>
    </dgm:pt>
    <dgm:pt modelId="{8F613D3B-564A-4DA3-8A0F-C1A95C11C22F}" type="pres">
      <dgm:prSet presAssocID="{796578B6-5E09-42E5-BA2F-1356A5ED264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5B8588B-73D5-4FBF-8012-52A33D19CC1D}" type="pres">
      <dgm:prSet presAssocID="{796578B6-5E09-42E5-BA2F-1356A5ED2643}" presName="parentText" presStyleLbl="node1" presStyleIdx="0" presStyleCnt="3" custScaleX="127241" custScaleY="14616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FF90C1-CBF1-4B01-9260-6B7BE90381B7}" type="pres">
      <dgm:prSet presAssocID="{796578B6-5E09-42E5-BA2F-1356A5ED2643}" presName="negativeSpace" presStyleCnt="0"/>
      <dgm:spPr/>
    </dgm:pt>
    <dgm:pt modelId="{2BA3FBFA-AF28-4006-985F-1E7DE0C5E220}" type="pres">
      <dgm:prSet presAssocID="{796578B6-5E09-42E5-BA2F-1356A5ED2643}" presName="childText" presStyleLbl="conFgAcc1" presStyleIdx="0" presStyleCnt="3">
        <dgm:presLayoutVars>
          <dgm:bulletEnabled val="1"/>
        </dgm:presLayoutVars>
      </dgm:prSet>
      <dgm:spPr/>
    </dgm:pt>
    <dgm:pt modelId="{1A7ECBB4-D978-4F56-8F61-B0D03BFA04D7}" type="pres">
      <dgm:prSet presAssocID="{D0094432-CFEF-4D2F-AC98-90CB9F9C3E74}" presName="spaceBetweenRectangles" presStyleCnt="0"/>
      <dgm:spPr/>
    </dgm:pt>
    <dgm:pt modelId="{00FD3AAB-3777-4592-8AB9-195F4A861318}" type="pres">
      <dgm:prSet presAssocID="{E13CA0B1-19D3-4F69-BF2E-B6C9A1081841}" presName="parentLin" presStyleCnt="0"/>
      <dgm:spPr/>
    </dgm:pt>
    <dgm:pt modelId="{A260CE90-E13B-4C88-8240-627FA2A3D3E7}" type="pres">
      <dgm:prSet presAssocID="{E13CA0B1-19D3-4F69-BF2E-B6C9A108184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12C9130-4603-4C4C-8770-0C2434C29EB3}" type="pres">
      <dgm:prSet presAssocID="{E13CA0B1-19D3-4F69-BF2E-B6C9A1081841}" presName="parentText" presStyleLbl="node1" presStyleIdx="1" presStyleCnt="3" custScaleX="127241" custScaleY="1380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13C86C-0064-449E-95F3-2B60BA71F735}" type="pres">
      <dgm:prSet presAssocID="{E13CA0B1-19D3-4F69-BF2E-B6C9A1081841}" presName="negativeSpace" presStyleCnt="0"/>
      <dgm:spPr/>
    </dgm:pt>
    <dgm:pt modelId="{56961FFD-A573-4AE5-81D3-D862E714837A}" type="pres">
      <dgm:prSet presAssocID="{E13CA0B1-19D3-4F69-BF2E-B6C9A1081841}" presName="childText" presStyleLbl="conFgAcc1" presStyleIdx="1" presStyleCnt="3">
        <dgm:presLayoutVars>
          <dgm:bulletEnabled val="1"/>
        </dgm:presLayoutVars>
      </dgm:prSet>
      <dgm:spPr/>
    </dgm:pt>
    <dgm:pt modelId="{599CA990-2F36-4A5C-BF9B-571EFAB6B5A7}" type="pres">
      <dgm:prSet presAssocID="{982B9159-A53F-4C0C-9EEA-5C6CDEB78610}" presName="spaceBetweenRectangles" presStyleCnt="0"/>
      <dgm:spPr/>
    </dgm:pt>
    <dgm:pt modelId="{672E6A8C-B4B1-4B6E-9739-B0F539FD31B2}" type="pres">
      <dgm:prSet presAssocID="{7E9D02D4-BF70-4E0B-80C7-3215C3226A90}" presName="parentLin" presStyleCnt="0"/>
      <dgm:spPr/>
    </dgm:pt>
    <dgm:pt modelId="{D852CCCF-4460-4A5E-9D77-AC996B47DD91}" type="pres">
      <dgm:prSet presAssocID="{7E9D02D4-BF70-4E0B-80C7-3215C3226A90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AA93015D-0926-423D-B09C-5522204DDDF6}" type="pres">
      <dgm:prSet presAssocID="{7E9D02D4-BF70-4E0B-80C7-3215C3226A90}" presName="parentText" presStyleLbl="node1" presStyleIdx="2" presStyleCnt="3" custScaleX="127241" custScaleY="137690" custLinFactNeighborX="-24262" custLinFactNeighborY="3776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719A06-E82F-417E-97CF-3ABCB7C635FF}" type="pres">
      <dgm:prSet presAssocID="{7E9D02D4-BF70-4E0B-80C7-3215C3226A90}" presName="negativeSpace" presStyleCnt="0"/>
      <dgm:spPr/>
    </dgm:pt>
    <dgm:pt modelId="{5D13B538-CB7A-47B3-96E1-D11890F2DD97}" type="pres">
      <dgm:prSet presAssocID="{7E9D02D4-BF70-4E0B-80C7-3215C3226A9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78ECE29-ABE9-4819-B259-D88DA9BC83E4}" type="presOf" srcId="{E13CA0B1-19D3-4F69-BF2E-B6C9A1081841}" destId="{612C9130-4603-4C4C-8770-0C2434C29EB3}" srcOrd="1" destOrd="0" presId="urn:microsoft.com/office/officeart/2005/8/layout/list1"/>
    <dgm:cxn modelId="{3F955B3E-2023-4F01-9D72-2435396B245C}" srcId="{18B33685-F815-4BF7-8F16-8EDB3255A613}" destId="{7E9D02D4-BF70-4E0B-80C7-3215C3226A90}" srcOrd="2" destOrd="0" parTransId="{D541A2CA-8A46-49BB-8718-A77B2D6E9975}" sibTransId="{BCD74869-16B6-4A1A-8634-F0BFC52F012C}"/>
    <dgm:cxn modelId="{4ABD20AE-B816-4963-87E8-DC56029D0084}" type="presOf" srcId="{7E9D02D4-BF70-4E0B-80C7-3215C3226A90}" destId="{D852CCCF-4460-4A5E-9D77-AC996B47DD91}" srcOrd="0" destOrd="0" presId="urn:microsoft.com/office/officeart/2005/8/layout/list1"/>
    <dgm:cxn modelId="{7436F4E4-0A83-4E80-971A-C45484C3809F}" type="presOf" srcId="{796578B6-5E09-42E5-BA2F-1356A5ED2643}" destId="{8F613D3B-564A-4DA3-8A0F-C1A95C11C22F}" srcOrd="0" destOrd="0" presId="urn:microsoft.com/office/officeart/2005/8/layout/list1"/>
    <dgm:cxn modelId="{A0661D30-61D0-451E-86ED-02D80918A9F2}" srcId="{18B33685-F815-4BF7-8F16-8EDB3255A613}" destId="{E13CA0B1-19D3-4F69-BF2E-B6C9A1081841}" srcOrd="1" destOrd="0" parTransId="{28FC67AD-3D3B-40A7-9926-B3F2A0963217}" sibTransId="{982B9159-A53F-4C0C-9EEA-5C6CDEB78610}"/>
    <dgm:cxn modelId="{D8D4FC77-951D-4AC3-87A6-914CF5660AB5}" type="presOf" srcId="{7E9D02D4-BF70-4E0B-80C7-3215C3226A90}" destId="{AA93015D-0926-423D-B09C-5522204DDDF6}" srcOrd="1" destOrd="0" presId="urn:microsoft.com/office/officeart/2005/8/layout/list1"/>
    <dgm:cxn modelId="{84E8F52E-89F5-4B0D-8D17-ED0B3692EDFC}" type="presOf" srcId="{796578B6-5E09-42E5-BA2F-1356A5ED2643}" destId="{E5B8588B-73D5-4FBF-8012-52A33D19CC1D}" srcOrd="1" destOrd="0" presId="urn:microsoft.com/office/officeart/2005/8/layout/list1"/>
    <dgm:cxn modelId="{1C4DCC0B-CDF6-4FF5-9AD2-C7041D80D68B}" type="presOf" srcId="{18B33685-F815-4BF7-8F16-8EDB3255A613}" destId="{00ADBDF3-C3C6-4E9E-991B-94B0BB2B821B}" srcOrd="0" destOrd="0" presId="urn:microsoft.com/office/officeart/2005/8/layout/list1"/>
    <dgm:cxn modelId="{23AF8BF0-3161-4A48-8CB6-9B77F6118926}" type="presOf" srcId="{E13CA0B1-19D3-4F69-BF2E-B6C9A1081841}" destId="{A260CE90-E13B-4C88-8240-627FA2A3D3E7}" srcOrd="0" destOrd="0" presId="urn:microsoft.com/office/officeart/2005/8/layout/list1"/>
    <dgm:cxn modelId="{65FF82DA-D09F-483F-AA14-7D19287497AA}" srcId="{18B33685-F815-4BF7-8F16-8EDB3255A613}" destId="{796578B6-5E09-42E5-BA2F-1356A5ED2643}" srcOrd="0" destOrd="0" parTransId="{FE21C330-A5C6-42C3-9E2F-57EF5840808F}" sibTransId="{D0094432-CFEF-4D2F-AC98-90CB9F9C3E74}"/>
    <dgm:cxn modelId="{19DB3A50-C9B6-4693-8AB2-FE3EAAACBB4A}" type="presParOf" srcId="{00ADBDF3-C3C6-4E9E-991B-94B0BB2B821B}" destId="{7F541C4A-5723-43BE-B7F2-A3EECBCBEEFC}" srcOrd="0" destOrd="0" presId="urn:microsoft.com/office/officeart/2005/8/layout/list1"/>
    <dgm:cxn modelId="{69A417C8-5345-4E42-89BA-BF081DE7B7ED}" type="presParOf" srcId="{7F541C4A-5723-43BE-B7F2-A3EECBCBEEFC}" destId="{8F613D3B-564A-4DA3-8A0F-C1A95C11C22F}" srcOrd="0" destOrd="0" presId="urn:microsoft.com/office/officeart/2005/8/layout/list1"/>
    <dgm:cxn modelId="{E1FD15B3-70DC-4CB1-B79B-1E53778434DE}" type="presParOf" srcId="{7F541C4A-5723-43BE-B7F2-A3EECBCBEEFC}" destId="{E5B8588B-73D5-4FBF-8012-52A33D19CC1D}" srcOrd="1" destOrd="0" presId="urn:microsoft.com/office/officeart/2005/8/layout/list1"/>
    <dgm:cxn modelId="{BAE78D6E-3286-42E3-91E1-EC10FB8D073F}" type="presParOf" srcId="{00ADBDF3-C3C6-4E9E-991B-94B0BB2B821B}" destId="{7EFF90C1-CBF1-4B01-9260-6B7BE90381B7}" srcOrd="1" destOrd="0" presId="urn:microsoft.com/office/officeart/2005/8/layout/list1"/>
    <dgm:cxn modelId="{1D3B37CC-7BB4-428A-860C-088A59C7CB4C}" type="presParOf" srcId="{00ADBDF3-C3C6-4E9E-991B-94B0BB2B821B}" destId="{2BA3FBFA-AF28-4006-985F-1E7DE0C5E220}" srcOrd="2" destOrd="0" presId="urn:microsoft.com/office/officeart/2005/8/layout/list1"/>
    <dgm:cxn modelId="{2B87F2E1-3A0E-4736-B8E1-F501B66F03E5}" type="presParOf" srcId="{00ADBDF3-C3C6-4E9E-991B-94B0BB2B821B}" destId="{1A7ECBB4-D978-4F56-8F61-B0D03BFA04D7}" srcOrd="3" destOrd="0" presId="urn:microsoft.com/office/officeart/2005/8/layout/list1"/>
    <dgm:cxn modelId="{3F4D0B4A-7AA5-4B5C-BA59-805EB9CA8C87}" type="presParOf" srcId="{00ADBDF3-C3C6-4E9E-991B-94B0BB2B821B}" destId="{00FD3AAB-3777-4592-8AB9-195F4A861318}" srcOrd="4" destOrd="0" presId="urn:microsoft.com/office/officeart/2005/8/layout/list1"/>
    <dgm:cxn modelId="{FA2EF8DC-14D2-4ED7-83D0-7117DE0ECA3D}" type="presParOf" srcId="{00FD3AAB-3777-4592-8AB9-195F4A861318}" destId="{A260CE90-E13B-4C88-8240-627FA2A3D3E7}" srcOrd="0" destOrd="0" presId="urn:microsoft.com/office/officeart/2005/8/layout/list1"/>
    <dgm:cxn modelId="{4BFEC7BF-C6E2-473F-B0A4-887AD130C81B}" type="presParOf" srcId="{00FD3AAB-3777-4592-8AB9-195F4A861318}" destId="{612C9130-4603-4C4C-8770-0C2434C29EB3}" srcOrd="1" destOrd="0" presId="urn:microsoft.com/office/officeart/2005/8/layout/list1"/>
    <dgm:cxn modelId="{FB07124E-1AF1-48BC-877C-DAD0C7B5D120}" type="presParOf" srcId="{00ADBDF3-C3C6-4E9E-991B-94B0BB2B821B}" destId="{5813C86C-0064-449E-95F3-2B60BA71F735}" srcOrd="5" destOrd="0" presId="urn:microsoft.com/office/officeart/2005/8/layout/list1"/>
    <dgm:cxn modelId="{80AB717F-E554-400F-93A1-3084CF208529}" type="presParOf" srcId="{00ADBDF3-C3C6-4E9E-991B-94B0BB2B821B}" destId="{56961FFD-A573-4AE5-81D3-D862E714837A}" srcOrd="6" destOrd="0" presId="urn:microsoft.com/office/officeart/2005/8/layout/list1"/>
    <dgm:cxn modelId="{0F38A556-E5AF-4E60-915D-BD7E3BC5B47F}" type="presParOf" srcId="{00ADBDF3-C3C6-4E9E-991B-94B0BB2B821B}" destId="{599CA990-2F36-4A5C-BF9B-571EFAB6B5A7}" srcOrd="7" destOrd="0" presId="urn:microsoft.com/office/officeart/2005/8/layout/list1"/>
    <dgm:cxn modelId="{1CE53D58-429C-4411-9F1B-48DDA54CD49D}" type="presParOf" srcId="{00ADBDF3-C3C6-4E9E-991B-94B0BB2B821B}" destId="{672E6A8C-B4B1-4B6E-9739-B0F539FD31B2}" srcOrd="8" destOrd="0" presId="urn:microsoft.com/office/officeart/2005/8/layout/list1"/>
    <dgm:cxn modelId="{40D16493-B9DC-43D7-AC27-236A758A617F}" type="presParOf" srcId="{672E6A8C-B4B1-4B6E-9739-B0F539FD31B2}" destId="{D852CCCF-4460-4A5E-9D77-AC996B47DD91}" srcOrd="0" destOrd="0" presId="urn:microsoft.com/office/officeart/2005/8/layout/list1"/>
    <dgm:cxn modelId="{FAE5C3BC-A26D-4741-AFA7-F584BE648289}" type="presParOf" srcId="{672E6A8C-B4B1-4B6E-9739-B0F539FD31B2}" destId="{AA93015D-0926-423D-B09C-5522204DDDF6}" srcOrd="1" destOrd="0" presId="urn:microsoft.com/office/officeart/2005/8/layout/list1"/>
    <dgm:cxn modelId="{EF83B78E-5EBF-4548-86DC-B6F7B861FA83}" type="presParOf" srcId="{00ADBDF3-C3C6-4E9E-991B-94B0BB2B821B}" destId="{25719A06-E82F-417E-97CF-3ABCB7C635FF}" srcOrd="9" destOrd="0" presId="urn:microsoft.com/office/officeart/2005/8/layout/list1"/>
    <dgm:cxn modelId="{062432B6-860B-4A25-ABA5-79D2FA87ED06}" type="presParOf" srcId="{00ADBDF3-C3C6-4E9E-991B-94B0BB2B821B}" destId="{5D13B538-CB7A-47B3-96E1-D11890F2DD9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A3FBFA-AF28-4006-985F-1E7DE0C5E220}">
      <dsp:nvSpPr>
        <dsp:cNvPr id="0" name=""/>
        <dsp:cNvSpPr/>
      </dsp:nvSpPr>
      <dsp:spPr>
        <a:xfrm>
          <a:off x="0" y="535051"/>
          <a:ext cx="784072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B8588B-73D5-4FBF-8012-52A33D19CC1D}">
      <dsp:nvSpPr>
        <dsp:cNvPr id="0" name=""/>
        <dsp:cNvSpPr/>
      </dsp:nvSpPr>
      <dsp:spPr>
        <a:xfrm>
          <a:off x="392036" y="24063"/>
          <a:ext cx="6983627" cy="776667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07452" tIns="0" rIns="20745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  <a:sym typeface="Wingdings 3"/>
            </a:rPr>
            <a:t> </a:t>
          </a:r>
          <a:r>
            <a:rPr lang="bn-BD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পরিবাহীর রোধ কী তা বলতে পারবে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;</a:t>
          </a:r>
          <a:endParaRPr lang="en-US" sz="28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429950" y="61977"/>
        <a:ext cx="6907799" cy="700839"/>
      </dsp:txXfrm>
    </dsp:sp>
    <dsp:sp modelId="{56961FFD-A573-4AE5-81D3-D862E714837A}">
      <dsp:nvSpPr>
        <dsp:cNvPr id="0" name=""/>
        <dsp:cNvSpPr/>
      </dsp:nvSpPr>
      <dsp:spPr>
        <a:xfrm>
          <a:off x="0" y="1553586"/>
          <a:ext cx="784072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2C9130-4603-4C4C-8770-0C2434C29EB3}">
      <dsp:nvSpPr>
        <dsp:cNvPr id="0" name=""/>
        <dsp:cNvSpPr/>
      </dsp:nvSpPr>
      <dsp:spPr>
        <a:xfrm>
          <a:off x="392036" y="1085851"/>
          <a:ext cx="6983627" cy="733414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07452" tIns="0" rIns="20745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  <a:sym typeface="Wingdings 3"/>
            </a:rPr>
            <a:t>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  <a:sym typeface="Wingdings 3"/>
            </a:rPr>
            <a:t> </a:t>
          </a:r>
          <a:r>
            <a:rPr lang="bn-BD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  <a:sym typeface="Wingdings 3"/>
            </a:rPr>
            <a:t> </a:t>
          </a:r>
          <a:r>
            <a:rPr lang="bn-BD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  <a:sym typeface="Wingdings 3"/>
            </a:rPr>
            <a:t>রোধের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  <a:sym typeface="Wingdings 3"/>
            </a:rPr>
            <a:t>নির্ভরশীলতার</a:t>
          </a:r>
          <a:r>
            <a:rPr lang="bn-BD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  <a:sym typeface="Wingdings 3"/>
            </a:rPr>
            <a:t> </a:t>
          </a:r>
          <a:r>
            <a:rPr lang="bn-BD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  <a:sym typeface="Wingdings 3"/>
            </a:rPr>
            <a:t>সূত্রগুলো ব্যাখ্যা </a:t>
          </a:r>
          <a:r>
            <a:rPr lang="bn-BD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 পারবে;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427838" y="1121653"/>
        <a:ext cx="6912023" cy="661810"/>
      </dsp:txXfrm>
    </dsp:sp>
    <dsp:sp modelId="{5D13B538-CB7A-47B3-96E1-D11890F2DD97}">
      <dsp:nvSpPr>
        <dsp:cNvPr id="0" name=""/>
        <dsp:cNvSpPr/>
      </dsp:nvSpPr>
      <dsp:spPr>
        <a:xfrm>
          <a:off x="0" y="2570336"/>
          <a:ext cx="784072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93015D-0926-423D-B09C-5522204DDDF6}">
      <dsp:nvSpPr>
        <dsp:cNvPr id="0" name=""/>
        <dsp:cNvSpPr/>
      </dsp:nvSpPr>
      <dsp:spPr>
        <a:xfrm>
          <a:off x="296920" y="2305049"/>
          <a:ext cx="6983627" cy="731629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07452" tIns="0" rIns="20745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  <a:sym typeface="Wingdings 3"/>
            </a:rPr>
            <a:t> </a:t>
          </a:r>
          <a:r>
            <a:rPr lang="bn-BD" sz="2800" b="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বিভিন্ন পরিবাহীর ব্যবহারের ক্ষেত্র বর্ণনা করতে পারবে।</a:t>
          </a:r>
          <a:endParaRPr lang="en-US" sz="2800" b="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32635" y="2340764"/>
        <a:ext cx="6912197" cy="660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97C97-CDEB-4739-965C-3A287685A6C0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EC4B6-1636-4A72-B85C-9B266D7DE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12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রোধের উত্তর</a:t>
            </a:r>
            <a:r>
              <a:rPr lang="bn-BD" baseline="0" dirty="0" smtClean="0"/>
              <a:t> বা ধারণা পাওয়ার জন্য শিক্ষক তার নিজের মতো করে শিক্ষার্থীদের প্রশ্ন করতে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EC4B6-1636-4A72-B85C-9B266D7DE2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828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প্রয়োজনে</a:t>
            </a:r>
            <a:r>
              <a:rPr lang="bn-BD" baseline="0" dirty="0" smtClean="0"/>
              <a:t> শিক্ষক সহযোগিতা করবেন।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EC4B6-1636-4A72-B85C-9B266D7DE2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884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EC4B6-1636-4A72-B85C-9B266D7DE2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881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 প্রয়োজনীয় ব্যাখ্যা দিবেন।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EC4B6-1636-4A72-B85C-9B266D7DE2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607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EC4B6-1636-4A72-B85C-9B266D7DE2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978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ক্লাস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ভালো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smtClean="0"/>
              <a:t>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EC4B6-1636-4A72-B85C-9B266D7DE2B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744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প্রয়োজনে</a:t>
            </a:r>
            <a:r>
              <a:rPr lang="bn-BD" baseline="0" dirty="0" smtClean="0"/>
              <a:t> শিক্ষক সহযোগিতা করবেন।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EC4B6-1636-4A72-B85C-9B266D7DE2B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446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EC4B6-1636-4A72-B85C-9B266D7DE2B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20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চিত্রগুলো দেখিয়ে শিক্ষক তার</a:t>
            </a:r>
            <a:r>
              <a:rPr lang="bn-BD" baseline="0" dirty="0" smtClean="0"/>
              <a:t> নিজের মতো করে প্রশ্ন করতে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EC4B6-1636-4A72-B85C-9B266D7DE2B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64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CC34-7F2D-4137-8AED-13AA4F608775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0789-BD18-4CEF-9B09-E124D3A2B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49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CC34-7F2D-4137-8AED-13AA4F608775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0789-BD18-4CEF-9B09-E124D3A2B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969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2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CC34-7F2D-4137-8AED-13AA4F608775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0789-BD18-4CEF-9B09-E124D3A2B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56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CC34-7F2D-4137-8AED-13AA4F608775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0789-BD18-4CEF-9B09-E124D3A2B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55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CC34-7F2D-4137-8AED-13AA4F608775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0789-BD18-4CEF-9B09-E124D3A2B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45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CC34-7F2D-4137-8AED-13AA4F608775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0789-BD18-4CEF-9B09-E124D3A2B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29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CC34-7F2D-4137-8AED-13AA4F608775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0789-BD18-4CEF-9B09-E124D3A2B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006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CC34-7F2D-4137-8AED-13AA4F608775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0789-BD18-4CEF-9B09-E124D3A2B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71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0" y="57150"/>
            <a:ext cx="9144000" cy="5143500"/>
            <a:chOff x="0" y="0"/>
            <a:chExt cx="9144000" cy="6858000"/>
          </a:xfrm>
        </p:grpSpPr>
        <p:sp>
          <p:nvSpPr>
            <p:cNvPr id="15" name="Round Diagonal Corner Rectangle 14"/>
            <p:cNvSpPr/>
            <p:nvPr/>
          </p:nvSpPr>
          <p:spPr>
            <a:xfrm>
              <a:off x="0" y="0"/>
              <a:ext cx="9144000" cy="6858000"/>
            </a:xfrm>
            <a:prstGeom prst="round2DiagRect">
              <a:avLst>
                <a:gd name="adj1" fmla="val 0"/>
                <a:gd name="adj2" fmla="val 0"/>
              </a:avLst>
            </a:prstGeom>
            <a:noFill/>
            <a:ln w="133350">
              <a:gradFill>
                <a:gsLst>
                  <a:gs pos="0">
                    <a:srgbClr val="CCCCFF"/>
                  </a:gs>
                  <a:gs pos="17999">
                    <a:srgbClr val="99CCFF"/>
                  </a:gs>
                  <a:gs pos="36000">
                    <a:srgbClr val="9966FF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5" descr="C:\Users\ABDUL MANNAN\Desktop\Graphic-Design-Transparent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646" r="56672"/>
            <a:stretch/>
          </p:blipFill>
          <p:spPr bwMode="auto">
            <a:xfrm rot="16200000" flipV="1">
              <a:off x="7029450" y="2039379"/>
              <a:ext cx="4001813" cy="117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204497" y="6236001"/>
              <a:ext cx="528190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chemeClr val="bg1">
                      <a:lumMod val="65000"/>
                    </a:schemeClr>
                  </a:solidFill>
                  <a:latin typeface="Adobe Fan Heiti Std B" pitchFamily="34" charset="-128"/>
                  <a:ea typeface="Adobe Fan Heiti Std B" pitchFamily="34" charset="-128"/>
                  <a:cs typeface="Narkisim" pitchFamily="34" charset="-79"/>
                </a:rPr>
                <a:t>Abdul </a:t>
              </a:r>
              <a:r>
                <a:rPr lang="en-US" sz="1800" dirty="0" err="1" smtClean="0">
                  <a:solidFill>
                    <a:schemeClr val="bg1">
                      <a:lumMod val="65000"/>
                    </a:schemeClr>
                  </a:solidFill>
                  <a:latin typeface="Adobe Fan Heiti Std B" pitchFamily="34" charset="-128"/>
                  <a:ea typeface="Adobe Fan Heiti Std B" pitchFamily="34" charset="-128"/>
                  <a:cs typeface="Narkisim" pitchFamily="34" charset="-79"/>
                </a:rPr>
                <a:t>Mannan</a:t>
              </a:r>
              <a:r>
                <a:rPr lang="en-US" sz="1800" dirty="0" smtClean="0">
                  <a:solidFill>
                    <a:schemeClr val="bg1">
                      <a:lumMod val="65000"/>
                    </a:schemeClr>
                  </a:solidFill>
                  <a:latin typeface="Adobe Fan Heiti Std B" pitchFamily="34" charset="-128"/>
                  <a:ea typeface="Adobe Fan Heiti Std B" pitchFamily="34" charset="-128"/>
                  <a:cs typeface="Narkisim" pitchFamily="34" charset="-79"/>
                </a:rPr>
                <a:t>, </a:t>
              </a:r>
              <a:r>
                <a:rPr lang="bn-BD" sz="1800" dirty="0" smtClean="0">
                  <a:solidFill>
                    <a:schemeClr val="bg1">
                      <a:lumMod val="65000"/>
                    </a:schemeClr>
                  </a:solidFill>
                  <a:latin typeface="Adobe Fan Heiti Std B" pitchFamily="34" charset="-128"/>
                  <a:ea typeface="Adobe Fan Heiti Std B" pitchFamily="34" charset="-128"/>
                  <a:cs typeface="Narkisim" pitchFamily="34" charset="-79"/>
                </a:rPr>
                <a:t>Ataturk</a:t>
              </a:r>
              <a:r>
                <a:rPr lang="bn-BD" sz="1800" baseline="0" dirty="0" smtClean="0">
                  <a:solidFill>
                    <a:schemeClr val="bg1">
                      <a:lumMod val="65000"/>
                    </a:schemeClr>
                  </a:solidFill>
                  <a:latin typeface="Adobe Fan Heiti Std B" pitchFamily="34" charset="-128"/>
                  <a:ea typeface="Adobe Fan Heiti Std B" pitchFamily="34" charset="-128"/>
                  <a:cs typeface="Narkisim" pitchFamily="34" charset="-79"/>
                </a:rPr>
                <a:t>  Model High School, </a:t>
              </a:r>
              <a:r>
                <a:rPr lang="en-US" sz="1800" dirty="0" err="1" smtClean="0">
                  <a:solidFill>
                    <a:schemeClr val="bg1">
                      <a:lumMod val="65000"/>
                    </a:schemeClr>
                  </a:solidFill>
                  <a:latin typeface="Adobe Fan Heiti Std B" pitchFamily="34" charset="-128"/>
                  <a:ea typeface="Adobe Fan Heiti Std B" pitchFamily="34" charset="-128"/>
                  <a:cs typeface="Narkisim" pitchFamily="34" charset="-79"/>
                </a:rPr>
                <a:t>Feni</a:t>
              </a:r>
              <a:r>
                <a:rPr lang="en-US" sz="1800" dirty="0" smtClean="0">
                  <a:solidFill>
                    <a:schemeClr val="bg1">
                      <a:lumMod val="65000"/>
                    </a:schemeClr>
                  </a:solidFill>
                  <a:latin typeface="Adobe Fan Heiti Std B" pitchFamily="34" charset="-128"/>
                  <a:ea typeface="Adobe Fan Heiti Std B" pitchFamily="34" charset="-128"/>
                  <a:cs typeface="Narkisim" pitchFamily="34" charset="-79"/>
                </a:rPr>
                <a:t>.</a:t>
              </a:r>
              <a:endParaRPr lang="en-US" sz="1800" dirty="0">
                <a:solidFill>
                  <a:schemeClr val="bg1">
                    <a:lumMod val="65000"/>
                  </a:schemeClr>
                </a:solidFill>
                <a:latin typeface="Adobe Fan Heiti Std B" pitchFamily="34" charset="-128"/>
                <a:ea typeface="Adobe Fan Heiti Std B" pitchFamily="34" charset="-128"/>
                <a:cs typeface="NikoshBAN" pitchFamily="2" charset="0"/>
              </a:endParaRPr>
            </a:p>
          </p:txBody>
        </p:sp>
        <p:pic>
          <p:nvPicPr>
            <p:cNvPr id="18" name="Picture 17" descr="C:\Users\ABDUL MANNAN\Desktop\Graphic-Design-Transparent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99" t="28646" r="56672" b="53744"/>
            <a:stretch/>
          </p:blipFill>
          <p:spPr bwMode="auto">
            <a:xfrm flipH="1">
              <a:off x="134720" y="6693387"/>
              <a:ext cx="8954385" cy="134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" descr="C:\Users\ABDUL MANNAN\Desktop\Graphic-Design-Transparent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646" r="56672"/>
            <a:stretch/>
          </p:blipFill>
          <p:spPr bwMode="auto">
            <a:xfrm rot="16200000">
              <a:off x="-1890659" y="1981892"/>
              <a:ext cx="4050770" cy="139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5" descr="C:\Users\ABDUL MANNAN\Desktop\Graphic-Design-Transparent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646" r="56672"/>
            <a:stretch/>
          </p:blipFill>
          <p:spPr bwMode="auto">
            <a:xfrm rot="5400000" flipV="1">
              <a:off x="-1813916" y="4772810"/>
              <a:ext cx="3892762" cy="144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5" descr="C:\Users\ABDUL MANNAN\Desktop\Graphic-Design-Transparent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646" r="56672"/>
            <a:stretch/>
          </p:blipFill>
          <p:spPr bwMode="auto">
            <a:xfrm rot="5400000">
              <a:off x="7081717" y="4811587"/>
              <a:ext cx="3892762" cy="112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5" descr="C:\Users\ABDUL MANNAN\Desktop\Graphic-Design-Transparent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99" t="28646" r="56672" b="53744"/>
            <a:stretch/>
          </p:blipFill>
          <p:spPr bwMode="auto">
            <a:xfrm flipH="1">
              <a:off x="134720" y="4399"/>
              <a:ext cx="8949867" cy="134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35273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CC34-7F2D-4137-8AED-13AA4F608775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0789-BD18-4CEF-9B09-E124D3A2B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374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CC34-7F2D-4137-8AED-13AA4F608775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0789-BD18-4CEF-9B09-E124D3A2B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31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8CC34-7F2D-4137-8AED-13AA4F608775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00789-BD18-4CEF-9B09-E124D3A2B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275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Relationship Id="rId9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ABDUL MANNAN\Desktop\IC\s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2327"/>
            <a:ext cx="59436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71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37" y="1090688"/>
            <a:ext cx="376237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525" y="1124605"/>
            <a:ext cx="37528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3810000" y="263376"/>
            <a:ext cx="1371600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রোধ</a:t>
            </a:r>
            <a:endParaRPr lang="en-US" sz="4000" b="1" dirty="0"/>
          </a:p>
        </p:txBody>
      </p:sp>
      <p:sp>
        <p:nvSpPr>
          <p:cNvPr id="25" name="Rectangle 24"/>
          <p:cNvSpPr/>
          <p:nvPr/>
        </p:nvSpPr>
        <p:spPr>
          <a:xfrm>
            <a:off x="1524000" y="2200930"/>
            <a:ext cx="11608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রোধ</a:t>
            </a:r>
            <a:endParaRPr lang="en-US" sz="2800" dirty="0"/>
          </a:p>
        </p:txBody>
      </p:sp>
      <p:sp>
        <p:nvSpPr>
          <p:cNvPr id="26" name="Rectangle 25"/>
          <p:cNvSpPr/>
          <p:nvPr/>
        </p:nvSpPr>
        <p:spPr>
          <a:xfrm>
            <a:off x="6096000" y="2087983"/>
            <a:ext cx="12827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রোধ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557151" y="3062754"/>
            <a:ext cx="7969339" cy="96949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bn-BD" sz="9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পরিবাহীর যে ধর্মের জন্য এর মধ্য দিয়ে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বিদ্যুৎ প্রবাহ বাধা প্রাপ্ত হয়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রোধ।</a:t>
            </a:r>
          </a:p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রোধের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SI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ওহম (™)।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24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/>
      <p:bldP spid="26" grpId="0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50" y="531175"/>
            <a:ext cx="8815676" cy="47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96000" y="156323"/>
            <a:ext cx="2829908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  <a:sym typeface="Wingdings 3"/>
              </a:rPr>
              <a:t></a:t>
            </a:r>
            <a:r>
              <a:rPr lang="bn-BD" sz="3600" b="1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সময় : </a:t>
            </a:r>
            <a:r>
              <a:rPr lang="en-US" sz="3600" b="1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5</a:t>
            </a:r>
            <a:r>
              <a:rPr lang="bn-BD" sz="3600" b="1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মি</a:t>
            </a:r>
            <a:r>
              <a:rPr lang="en-US" sz="3600" b="1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নিট</a:t>
            </a:r>
            <a:endParaRPr lang="en-US" sz="3600" b="1" dirty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9651" y="166764"/>
            <a:ext cx="2538528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3"/>
              </a:rPr>
              <a:t>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5151911" y="2354319"/>
            <a:ext cx="3505200" cy="1143000"/>
          </a:xfrm>
          <a:prstGeom prst="wedgeRectCallout">
            <a:avLst>
              <a:gd name="adj1" fmla="val -98057"/>
              <a:gd name="adj2" fmla="val -1542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চিত্রটির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200150"/>
            <a:ext cx="2924175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350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98703" y="864304"/>
            <a:ext cx="5978272" cy="954107"/>
            <a:chOff x="298703" y="864304"/>
            <a:chExt cx="5978272" cy="954107"/>
          </a:xfrm>
        </p:grpSpPr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983" y="1017106"/>
              <a:ext cx="3407827" cy="5628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298703" y="864304"/>
              <a:ext cx="56872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 </a:t>
              </a:r>
              <a:endParaRPr lang="en-US" sz="3200" b="1" dirty="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651036" y="1449079"/>
              <a:ext cx="562593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এলুমিনিয়ামের তার। এর দৈর্ঘ্য  ১৩ সে.মি. ও প্রস্থচ্ছেদের ক্ষেত্রফল ৪ বর্গসে.মি. </a:t>
              </a:r>
              <a:endParaRPr lang="en-US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16518" y="246255"/>
            <a:ext cx="5933877" cy="847352"/>
            <a:chOff x="316518" y="246255"/>
            <a:chExt cx="5933877" cy="847352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9" y="331275"/>
              <a:ext cx="4079010" cy="428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>
              <a:off x="316518" y="246255"/>
              <a:ext cx="56872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 </a:t>
              </a:r>
              <a:endParaRPr lang="en-US" sz="3200" b="1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24456" y="724275"/>
              <a:ext cx="562593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এলুমিনিয়ামের তার। এর দৈর্ঘ্য  ১৫ সে.মি. ও প্রস্থচ্ছেদের ক্ষেত্রফল ৪ বর্গসে.মি. </a:t>
              </a:r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09634" y="1753587"/>
            <a:ext cx="6039770" cy="1129357"/>
            <a:chOff x="209634" y="1753587"/>
            <a:chExt cx="6039770" cy="1129357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9" y="1753587"/>
              <a:ext cx="4079010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209634" y="1916875"/>
              <a:ext cx="56872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৩ </a:t>
              </a:r>
              <a:endParaRPr lang="en-US" sz="3200" b="1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23465" y="2513612"/>
              <a:ext cx="562593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এলুমিনিয়ামের তার। এর দৈর্ঘ্য  ১৫ সে.মি. ও প্রস্থচ্ছেদের ক্ষেত্রফল ৭ বর্গসে.মি. </a:t>
              </a:r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16745" y="3811975"/>
            <a:ext cx="6162285" cy="1283360"/>
            <a:chOff x="216745" y="3811975"/>
            <a:chExt cx="6162285" cy="1283360"/>
          </a:xfrm>
        </p:grpSpPr>
        <p:sp>
          <p:nvSpPr>
            <p:cNvPr id="22" name="Rectangle 21"/>
            <p:cNvSpPr/>
            <p:nvPr/>
          </p:nvSpPr>
          <p:spPr>
            <a:xfrm>
              <a:off x="216745" y="3920093"/>
              <a:ext cx="56872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৫ </a:t>
              </a:r>
              <a:endParaRPr lang="en-US" sz="3200" b="1" dirty="0"/>
            </a:p>
          </p:txBody>
        </p:sp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799" y="3811975"/>
              <a:ext cx="3978935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Rectangle 30"/>
            <p:cNvSpPr/>
            <p:nvPr/>
          </p:nvSpPr>
          <p:spPr>
            <a:xfrm>
              <a:off x="722285" y="4449004"/>
              <a:ext cx="5656745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bn-BD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তামার তার। এর দৈর্ঘ্য  ১৫ সে.মি. ও প্রস্থচ্ছেদের ক্ষেত্রফল ৫ বর্গসে.মি.। তাপমাত্রা ৩০ ডিগ্রি সেলসিয়াস।</a:t>
              </a:r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6132" y="2808595"/>
            <a:ext cx="6114522" cy="1286816"/>
            <a:chOff x="206132" y="2808595"/>
            <a:chExt cx="6114522" cy="1286816"/>
          </a:xfrm>
        </p:grpSpPr>
        <p:sp>
          <p:nvSpPr>
            <p:cNvPr id="20" name="Rectangle 19"/>
            <p:cNvSpPr/>
            <p:nvPr/>
          </p:nvSpPr>
          <p:spPr>
            <a:xfrm>
              <a:off x="206132" y="3037200"/>
              <a:ext cx="56872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৪ </a:t>
              </a:r>
              <a:endParaRPr lang="en-US" sz="3200" b="1" dirty="0"/>
            </a:p>
          </p:txBody>
        </p:sp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705" y="2808595"/>
              <a:ext cx="397003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Rectangle 29"/>
            <p:cNvSpPr/>
            <p:nvPr/>
          </p:nvSpPr>
          <p:spPr>
            <a:xfrm>
              <a:off x="694715" y="3449080"/>
              <a:ext cx="562593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তামার তার। এর দৈর্ঘ্য  ১৫ সে.মি. ও প্রস্থচ্ছেদের ক্ষেত্রফল ৫ বর্গসে.মি.। তাপমাত্রা ২০ ডিগ্রি সেলসিয়াস।</a:t>
              </a:r>
              <a:endParaRPr lang="en-US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142528" y="387249"/>
            <a:ext cx="2665005" cy="13388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bn-BD" sz="9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পাশের চিত্রের সকল পরিবাহকের রোধ কী একই হবে?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42529" y="1921575"/>
            <a:ext cx="2665005" cy="1708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bn-BD" sz="9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পরিবাহীর রোধ কয়টি বিষয়ের উপর নির্ভর করে তা পাশের চিত্র ও বর্ণনা হতে বলো।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42529" y="3852267"/>
            <a:ext cx="2665005" cy="9694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bn-BD" sz="9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পরিবাহীর রোধ চারটি বিষয়ের উপর নির্ভর করে।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04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3657600" y="732348"/>
            <a:ext cx="4800600" cy="584775"/>
            <a:chOff x="3657600" y="732348"/>
            <a:chExt cx="4800600" cy="584775"/>
          </a:xfrm>
        </p:grpSpPr>
        <p:sp>
          <p:nvSpPr>
            <p:cNvPr id="3" name="Rectangle 2"/>
            <p:cNvSpPr/>
            <p:nvPr/>
          </p:nvSpPr>
          <p:spPr>
            <a:xfrm>
              <a:off x="4495799" y="732348"/>
              <a:ext cx="3962401" cy="584775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পরিবাহীর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দৈর্ঘ্য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1" name="Straight Connector 10"/>
            <p:cNvCxnSpPr>
              <a:endCxn id="3" idx="1"/>
            </p:cNvCxnSpPr>
            <p:nvPr/>
          </p:nvCxnSpPr>
          <p:spPr>
            <a:xfrm>
              <a:off x="3657600" y="1024736"/>
              <a:ext cx="838199" cy="0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3657600" y="1723054"/>
            <a:ext cx="4800600" cy="584775"/>
            <a:chOff x="3657600" y="1723054"/>
            <a:chExt cx="4800600" cy="584775"/>
          </a:xfrm>
        </p:grpSpPr>
        <p:sp>
          <p:nvSpPr>
            <p:cNvPr id="4" name="Rectangle 3"/>
            <p:cNvSpPr/>
            <p:nvPr/>
          </p:nvSpPr>
          <p:spPr>
            <a:xfrm>
              <a:off x="4495800" y="1723054"/>
              <a:ext cx="3962400" cy="584775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পরিবাহীর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প্রস্থচ্ছেদের ক্ষেত্রফল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3657600" y="2015441"/>
              <a:ext cx="838200" cy="0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3695700" y="2723340"/>
            <a:ext cx="4762500" cy="584775"/>
            <a:chOff x="3695700" y="2723340"/>
            <a:chExt cx="4762500" cy="584775"/>
          </a:xfrm>
        </p:grpSpPr>
        <p:sp>
          <p:nvSpPr>
            <p:cNvPr id="6" name="Rectangle 5"/>
            <p:cNvSpPr/>
            <p:nvPr/>
          </p:nvSpPr>
          <p:spPr>
            <a:xfrm>
              <a:off x="4518560" y="2723340"/>
              <a:ext cx="3939640" cy="584775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পরিবাহীর উপাদান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3695700" y="3015727"/>
              <a:ext cx="838200" cy="0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3695700" y="3728878"/>
            <a:ext cx="4762500" cy="584775"/>
            <a:chOff x="3695700" y="3728878"/>
            <a:chExt cx="4762500" cy="584775"/>
          </a:xfrm>
        </p:grpSpPr>
        <p:sp>
          <p:nvSpPr>
            <p:cNvPr id="7" name="Rectangle 6"/>
            <p:cNvSpPr/>
            <p:nvPr/>
          </p:nvSpPr>
          <p:spPr>
            <a:xfrm>
              <a:off x="4495800" y="3728878"/>
              <a:ext cx="3962400" cy="584775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পরিবাহীর তাপমাত্রা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3695700" y="4021265"/>
              <a:ext cx="838200" cy="0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304800" y="1009150"/>
            <a:ext cx="3390900" cy="3012115"/>
            <a:chOff x="304800" y="1009150"/>
            <a:chExt cx="3390900" cy="3012115"/>
          </a:xfrm>
        </p:grpSpPr>
        <p:sp>
          <p:nvSpPr>
            <p:cNvPr id="2" name="Rectangle 1"/>
            <p:cNvSpPr/>
            <p:nvPr/>
          </p:nvSpPr>
          <p:spPr>
            <a:xfrm>
              <a:off x="304800" y="2185799"/>
              <a:ext cx="3048000" cy="64633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রোধের নির্ভরশীলতা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3657600" y="1009150"/>
              <a:ext cx="38100" cy="301211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2" idx="3"/>
            </p:cNvCxnSpPr>
            <p:nvPr/>
          </p:nvCxnSpPr>
          <p:spPr>
            <a:xfrm flipV="1">
              <a:off x="3352800" y="2508964"/>
              <a:ext cx="342900" cy="1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549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274125" y="942472"/>
            <a:ext cx="1386692" cy="838200"/>
          </a:xfrm>
          <a:prstGeom prst="wedgeRectCallout">
            <a:avLst>
              <a:gd name="adj1" fmla="val 86657"/>
              <a:gd name="adj2" fmla="val -3618"/>
            </a:avLst>
          </a:prstGeom>
          <a:ln>
            <a:solidFill>
              <a:srgbClr val="FF33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পরিবাহী দু’টির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2881421" y="295930"/>
            <a:ext cx="3703087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পরিবাহীর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ের সূত্র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86050" y="1152650"/>
            <a:ext cx="4655788" cy="1905000"/>
            <a:chOff x="2186050" y="1152650"/>
            <a:chExt cx="4655788" cy="1905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2188" y="1200150"/>
              <a:ext cx="4393412" cy="92354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2966" y="2089028"/>
              <a:ext cx="2982447" cy="92354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186050" y="1152650"/>
              <a:ext cx="4655788" cy="1905000"/>
            </a:xfrm>
            <a:prstGeom prst="rect">
              <a:avLst/>
            </a:prstGeom>
            <a:noFill/>
            <a:ln>
              <a:gradFill>
                <a:gsLst>
                  <a:gs pos="0">
                    <a:srgbClr val="3399FF"/>
                  </a:gs>
                  <a:gs pos="16000">
                    <a:srgbClr val="00CCCC"/>
                  </a:gs>
                  <a:gs pos="47000">
                    <a:srgbClr val="9999FF"/>
                  </a:gs>
                  <a:gs pos="60001">
                    <a:srgbClr val="2E6792"/>
                  </a:gs>
                  <a:gs pos="71001">
                    <a:srgbClr val="3333CC"/>
                  </a:gs>
                  <a:gs pos="81000">
                    <a:srgbClr val="1170FF"/>
                  </a:gs>
                  <a:gs pos="100000">
                    <a:srgbClr val="006699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ular Callout 14"/>
          <p:cNvSpPr/>
          <p:nvPr/>
        </p:nvSpPr>
        <p:spPr>
          <a:xfrm>
            <a:off x="274125" y="1885950"/>
            <a:ext cx="1386692" cy="1171700"/>
          </a:xfrm>
          <a:prstGeom prst="wedgeRectCallout">
            <a:avLst>
              <a:gd name="adj1" fmla="val 86657"/>
              <a:gd name="adj2" fmla="val -3618"/>
            </a:avLst>
          </a:prstGeom>
          <a:ln>
            <a:solidFill>
              <a:srgbClr val="FF33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প্রস্থচ্ছেদের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ular Callout 18"/>
              <p:cNvSpPr/>
              <p:nvPr/>
            </p:nvSpPr>
            <p:spPr>
              <a:xfrm>
                <a:off x="7444338" y="1537844"/>
                <a:ext cx="1386692" cy="1171700"/>
              </a:xfrm>
              <a:prstGeom prst="wedgeRectCallout">
                <a:avLst>
                  <a:gd name="adj1" fmla="val -89757"/>
                  <a:gd name="adj2" fmla="val -22875"/>
                </a:avLst>
              </a:prstGeom>
              <a:ln>
                <a:solidFill>
                  <a:srgbClr val="FF33CC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bn-BD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পরিবাহকদ্বয়ের তাপমাত্রা একই (ধরি,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0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2000" i="1">
                            <a:latin typeface="Cambria Math"/>
                            <a:cs typeface="NikoshBAN" panose="02000000000000000000" pitchFamily="2" charset="0"/>
                          </a:rPr>
                          <m:t>20</m:t>
                        </m:r>
                      </m:e>
                      <m:sup>
                        <m:r>
                          <a:rPr lang="bn-BD" sz="2000" i="1">
                            <a:latin typeface="Cambria Math"/>
                            <a:cs typeface="NikoshBAN" panose="02000000000000000000" pitchFamily="2" charset="0"/>
                          </a:rPr>
                          <m:t>0</m:t>
                        </m:r>
                      </m:sup>
                    </m:sSup>
                    <m:r>
                      <a:rPr lang="bn-BD" sz="2000" i="1">
                        <a:latin typeface="Cambria Math"/>
                        <a:cs typeface="NikoshBAN" panose="02000000000000000000" pitchFamily="2" charset="0"/>
                      </a:rPr>
                      <m:t>𝑐</m:t>
                    </m:r>
                    <m:r>
                      <a:rPr lang="bn-BD" sz="2000" i="1">
                        <a:latin typeface="Cambria Math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bn-BD" sz="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9" name="Rectangular Callout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4338" y="1537844"/>
                <a:ext cx="1386692" cy="1171700"/>
              </a:xfrm>
              <a:prstGeom prst="wedgeRectCallout">
                <a:avLst>
                  <a:gd name="adj1" fmla="val -89757"/>
                  <a:gd name="adj2" fmla="val -22875"/>
                </a:avLst>
              </a:prstGeom>
              <a:blipFill rotWithShape="1">
                <a:blip r:embed="rId3"/>
                <a:stretch>
                  <a:fillRect r="-3096" b="-2041"/>
                </a:stretch>
              </a:blipFill>
              <a:ln>
                <a:solidFill>
                  <a:srgbClr val="FF33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987354" y="3566505"/>
                <a:ext cx="182574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5400" dirty="0" smtClean="0"/>
                  <a:t>R </a:t>
                </a:r>
                <a14:m>
                  <m:oMath xmlns:m="http://schemas.openxmlformats.org/officeDocument/2006/math">
                    <m:r>
                      <a:rPr lang="bn-BD" sz="5400" i="1" smtClean="0">
                        <a:latin typeface="Cambria Math"/>
                        <a:ea typeface="Cambria Math"/>
                      </a:rPr>
                      <m:t>∝</m:t>
                    </m:r>
                  </m:oMath>
                </a14:m>
                <a:r>
                  <a:rPr lang="bn-BD" sz="5400" dirty="0" smtClean="0"/>
                  <a:t> L</a:t>
                </a:r>
                <a:endParaRPr lang="en-US" sz="5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354" y="3566505"/>
                <a:ext cx="1825741" cy="923330"/>
              </a:xfrm>
              <a:prstGeom prst="rect">
                <a:avLst/>
              </a:prstGeom>
              <a:blipFill rotWithShape="1">
                <a:blip r:embed="rId4"/>
                <a:stretch>
                  <a:fillRect l="-17667" t="-17763" r="-16333" b="-39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ular Callout 22"/>
          <p:cNvSpPr/>
          <p:nvPr/>
        </p:nvSpPr>
        <p:spPr>
          <a:xfrm>
            <a:off x="5051137" y="3486150"/>
            <a:ext cx="3581401" cy="1171700"/>
          </a:xfrm>
          <a:prstGeom prst="wedgeRectCallout">
            <a:avLst>
              <a:gd name="adj1" fmla="val -70917"/>
              <a:gd name="adj2" fmla="val -9699"/>
            </a:avLst>
          </a:prstGeom>
          <a:ln>
            <a:solidFill>
              <a:srgbClr val="009900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2800" dirty="0"/>
              <a:t>R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রোধ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BD" sz="2800" dirty="0"/>
              <a:t>L</a:t>
            </a:r>
            <a:r>
              <a:rPr lang="en-US" sz="2800" dirty="0"/>
              <a:t> 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পরিবাহীর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1148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9" grpId="0" animBg="1"/>
      <p:bldP spid="21" grpId="0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35375" y="296387"/>
            <a:ext cx="53340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পরিবাহীর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প্রস্থচ্ছেদের ক্ষেত্রফলের সূত্র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ABDUL MANNAN\Desktop\Dry Cell=1\download (1)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21527" y="161517"/>
            <a:ext cx="2781948" cy="201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3383914" y="2338638"/>
            <a:ext cx="3790105" cy="1273308"/>
            <a:chOff x="3383914" y="2338638"/>
            <a:chExt cx="3790105" cy="1273308"/>
          </a:xfrm>
        </p:grpSpPr>
        <p:grpSp>
          <p:nvGrpSpPr>
            <p:cNvPr id="7" name="Group 6"/>
            <p:cNvGrpSpPr/>
            <p:nvPr/>
          </p:nvGrpSpPr>
          <p:grpSpPr>
            <a:xfrm>
              <a:off x="3601120" y="2338638"/>
              <a:ext cx="3572899" cy="1273308"/>
              <a:chOff x="2095005" y="853052"/>
              <a:chExt cx="4559816" cy="521527"/>
            </a:xfrm>
            <a:solidFill>
              <a:schemeClr val="accent4">
                <a:lumMod val="75000"/>
              </a:schemeClr>
            </a:solidFill>
          </p:grpSpPr>
          <p:grpSp>
            <p:nvGrpSpPr>
              <p:cNvPr id="8" name="Group 7"/>
              <p:cNvGrpSpPr/>
              <p:nvPr/>
            </p:nvGrpSpPr>
            <p:grpSpPr>
              <a:xfrm>
                <a:off x="2095005" y="853052"/>
                <a:ext cx="4559816" cy="521527"/>
                <a:chOff x="1959924" y="556657"/>
                <a:chExt cx="3559843" cy="521527"/>
              </a:xfrm>
              <a:grpFill/>
            </p:grpSpPr>
            <p:sp>
              <p:nvSpPr>
                <p:cNvPr id="10" name="Rounded Rectangle 9"/>
                <p:cNvSpPr/>
                <p:nvPr/>
              </p:nvSpPr>
              <p:spPr>
                <a:xfrm>
                  <a:off x="1959924" y="556657"/>
                  <a:ext cx="3276600" cy="521527"/>
                </a:xfrm>
                <a:prstGeom prst="roundRect">
                  <a:avLst>
                    <a:gd name="adj" fmla="val 0"/>
                  </a:avLst>
                </a:prstGeom>
                <a:grp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4994207" y="556657"/>
                  <a:ext cx="525560" cy="521527"/>
                </a:xfrm>
                <a:prstGeom prst="ellipse">
                  <a:avLst/>
                </a:prstGeom>
                <a:grpFill/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" name="Rectangle 8"/>
              <p:cNvSpPr/>
              <p:nvPr/>
            </p:nvSpPr>
            <p:spPr>
              <a:xfrm>
                <a:off x="2750574" y="1026429"/>
                <a:ext cx="3193025" cy="1890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bn-BD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২। পরিবাহক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8" name="Oval 17"/>
            <p:cNvSpPr/>
            <p:nvPr/>
          </p:nvSpPr>
          <p:spPr>
            <a:xfrm>
              <a:off x="3383914" y="2338638"/>
              <a:ext cx="527488" cy="1273308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407664" y="1504950"/>
            <a:ext cx="3713959" cy="537762"/>
            <a:chOff x="3407664" y="1504950"/>
            <a:chExt cx="3713959" cy="537762"/>
          </a:xfrm>
        </p:grpSpPr>
        <p:grpSp>
          <p:nvGrpSpPr>
            <p:cNvPr id="2" name="Group 1"/>
            <p:cNvGrpSpPr/>
            <p:nvPr/>
          </p:nvGrpSpPr>
          <p:grpSpPr>
            <a:xfrm>
              <a:off x="3581400" y="1504950"/>
              <a:ext cx="3540223" cy="537762"/>
              <a:chOff x="2095005" y="853052"/>
              <a:chExt cx="4450683" cy="537762"/>
            </a:xfrm>
            <a:solidFill>
              <a:schemeClr val="accent4">
                <a:lumMod val="75000"/>
              </a:schemeClr>
            </a:solidFill>
          </p:grpSpPr>
          <p:grpSp>
            <p:nvGrpSpPr>
              <p:cNvPr id="3" name="Group 2"/>
              <p:cNvGrpSpPr/>
              <p:nvPr/>
            </p:nvGrpSpPr>
            <p:grpSpPr>
              <a:xfrm>
                <a:off x="2095005" y="853052"/>
                <a:ext cx="4450683" cy="533400"/>
                <a:chOff x="1959924" y="556657"/>
                <a:chExt cx="3474643" cy="533400"/>
              </a:xfrm>
              <a:grpFill/>
            </p:grpSpPr>
            <p:sp>
              <p:nvSpPr>
                <p:cNvPr id="5" name="Rounded Rectangle 4"/>
                <p:cNvSpPr/>
                <p:nvPr/>
              </p:nvSpPr>
              <p:spPr>
                <a:xfrm>
                  <a:off x="1959924" y="556658"/>
                  <a:ext cx="3276600" cy="521524"/>
                </a:xfrm>
                <a:prstGeom prst="roundRect">
                  <a:avLst>
                    <a:gd name="adj" fmla="val 0"/>
                  </a:avLst>
                </a:prstGeom>
                <a:grp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>
                  <a:off x="5053365" y="556657"/>
                  <a:ext cx="381202" cy="533400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" name="Rectangle 3"/>
              <p:cNvSpPr/>
              <p:nvPr/>
            </p:nvSpPr>
            <p:spPr>
              <a:xfrm>
                <a:off x="2765580" y="929149"/>
                <a:ext cx="317801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bn-BD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r>
                  <a:rPr lang="bn-BD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পরিবাহক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9" name="Oval 18"/>
            <p:cNvSpPr/>
            <p:nvPr/>
          </p:nvSpPr>
          <p:spPr>
            <a:xfrm>
              <a:off x="3407664" y="1504951"/>
              <a:ext cx="386912" cy="521524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ular Callout 20"/>
              <p:cNvSpPr/>
              <p:nvPr/>
            </p:nvSpPr>
            <p:spPr>
              <a:xfrm>
                <a:off x="357250" y="1731028"/>
                <a:ext cx="2514600" cy="1528701"/>
              </a:xfrm>
              <a:prstGeom prst="wedgeRectCallout">
                <a:avLst>
                  <a:gd name="adj1" fmla="val 75795"/>
                  <a:gd name="adj2" fmla="val -19155"/>
                </a:avLst>
              </a:prstGeom>
              <a:ln>
                <a:solidFill>
                  <a:srgbClr val="FF33CC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bn-BD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□ </a:t>
                </a:r>
                <a:r>
                  <a:rPr lang="en-US" sz="2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পরিবাহী</a:t>
                </a:r>
                <a:r>
                  <a:rPr lang="bn-BD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দু’টির</a:t>
                </a:r>
                <a:r>
                  <a:rPr lang="en-US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উপাদান</a:t>
                </a:r>
                <a:r>
                  <a:rPr lang="en-US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একই</a:t>
                </a:r>
                <a:r>
                  <a:rPr lang="en-US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  <a:p>
                <a:r>
                  <a:rPr lang="bn-BD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□</a:t>
                </a:r>
                <a:r>
                  <a:rPr lang="en-US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তাদের</a:t>
                </a:r>
                <a:r>
                  <a:rPr lang="en-US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দৈর্ঘ‌্য</a:t>
                </a:r>
                <a:r>
                  <a:rPr lang="en-US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</a:t>
                </a:r>
                <a:r>
                  <a:rPr lang="en-US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bn-BD" sz="20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□ </a:t>
                </a:r>
                <a:r>
                  <a:rPr lang="bn-BD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পরিবাহকদ্বয়ের তাপমাত্রাও</a:t>
                </a:r>
                <a:endParaRPr lang="en-US" sz="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bn-BD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একই (ধরি,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0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2000" i="1">
                            <a:latin typeface="Cambria Math"/>
                            <a:cs typeface="NikoshBAN" panose="02000000000000000000" pitchFamily="2" charset="0"/>
                          </a:rPr>
                          <m:t>30</m:t>
                        </m:r>
                      </m:e>
                      <m:sup>
                        <m:r>
                          <a:rPr lang="bn-BD" sz="2000" i="1">
                            <a:latin typeface="Cambria Math"/>
                            <a:cs typeface="NikoshBAN" panose="02000000000000000000" pitchFamily="2" charset="0"/>
                          </a:rPr>
                          <m:t>0</m:t>
                        </m:r>
                      </m:sup>
                    </m:sSup>
                    <m:r>
                      <a:rPr lang="bn-BD" sz="2000" i="1">
                        <a:latin typeface="Cambria Math"/>
                        <a:cs typeface="NikoshBAN" panose="02000000000000000000" pitchFamily="2" charset="0"/>
                      </a:rPr>
                      <m:t>𝑐</m:t>
                    </m:r>
                    <m:r>
                      <a:rPr lang="bn-BD" sz="2000" i="1">
                        <a:latin typeface="Cambria Math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bn-BD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" name="Rectangular Callout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250" y="1731028"/>
                <a:ext cx="2514600" cy="1528701"/>
              </a:xfrm>
              <a:prstGeom prst="wedgeRectCallout">
                <a:avLst>
                  <a:gd name="adj1" fmla="val 75795"/>
                  <a:gd name="adj2" fmla="val -19155"/>
                </a:avLst>
              </a:prstGeom>
              <a:blipFill rotWithShape="1">
                <a:blip r:embed="rId4"/>
                <a:stretch>
                  <a:fillRect l="-1721" t="-3922" b="-9412"/>
                </a:stretch>
              </a:blipFill>
              <a:ln>
                <a:solidFill>
                  <a:srgbClr val="FF33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296929" y="3425475"/>
                <a:ext cx="1825741" cy="1265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5400" dirty="0" smtClean="0"/>
                  <a:t>R </a:t>
                </a:r>
                <a14:m>
                  <m:oMath xmlns:m="http://schemas.openxmlformats.org/officeDocument/2006/math">
                    <m:r>
                      <a:rPr lang="bn-BD" sz="5400" i="1" smtClean="0">
                        <a:latin typeface="Cambria Math"/>
                        <a:ea typeface="Cambria Math"/>
                      </a:rPr>
                      <m:t>∝</m:t>
                    </m:r>
                  </m:oMath>
                </a14:m>
                <a:r>
                  <a:rPr lang="bn-BD" sz="54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54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bn-BD" sz="5400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bn-BD" sz="5400" b="0" i="1" dirty="0" smtClean="0">
                            <a:latin typeface="Cambria Math"/>
                          </a:rPr>
                          <m:t>𝐴</m:t>
                        </m:r>
                      </m:den>
                    </m:f>
                  </m:oMath>
                </a14:m>
                <a:endParaRPr lang="en-US" sz="5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929" y="3425475"/>
                <a:ext cx="1825741" cy="1265731"/>
              </a:xfrm>
              <a:prstGeom prst="rect">
                <a:avLst/>
              </a:prstGeom>
              <a:blipFill rotWithShape="1">
                <a:blip r:embed="rId5"/>
                <a:stretch>
                  <a:fillRect l="-18060" r="-24080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ular Callout 23"/>
          <p:cNvSpPr/>
          <p:nvPr/>
        </p:nvSpPr>
        <p:spPr>
          <a:xfrm>
            <a:off x="4419600" y="3794900"/>
            <a:ext cx="4299688" cy="896306"/>
          </a:xfrm>
          <a:prstGeom prst="wedgeRectCallout">
            <a:avLst>
              <a:gd name="adj1" fmla="val -70917"/>
              <a:gd name="adj2" fmla="val -9699"/>
            </a:avLst>
          </a:prstGeom>
          <a:ln>
            <a:solidFill>
              <a:srgbClr val="009900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2400" dirty="0"/>
              <a:t>R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রোধ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A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পরিবাহীর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প্রস্থচ্ছেদের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47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274125" y="942472"/>
            <a:ext cx="1386692" cy="838200"/>
          </a:xfrm>
          <a:prstGeom prst="wedgeRectCallout">
            <a:avLst>
              <a:gd name="adj1" fmla="val 86657"/>
              <a:gd name="adj2" fmla="val -3618"/>
            </a:avLst>
          </a:prstGeom>
          <a:ln>
            <a:solidFill>
              <a:srgbClr val="FF33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পরিবাহী দু’টির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2881421" y="295930"/>
            <a:ext cx="3703087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পরিবাহীর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ের সূত্র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86050" y="1152650"/>
            <a:ext cx="4655788" cy="1905000"/>
          </a:xfrm>
          <a:prstGeom prst="rect">
            <a:avLst/>
          </a:prstGeom>
          <a:noFill/>
          <a:ln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ular Callout 7"/>
          <p:cNvSpPr/>
          <p:nvPr/>
        </p:nvSpPr>
        <p:spPr>
          <a:xfrm>
            <a:off x="274125" y="1885950"/>
            <a:ext cx="1386692" cy="1171700"/>
          </a:xfrm>
          <a:prstGeom prst="wedgeRectCallout">
            <a:avLst>
              <a:gd name="adj1" fmla="val 86657"/>
              <a:gd name="adj2" fmla="val -3618"/>
            </a:avLst>
          </a:prstGeom>
          <a:ln>
            <a:solidFill>
              <a:srgbClr val="FF33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প্রস্থচ্ছেদের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7499756" y="1112016"/>
            <a:ext cx="1386692" cy="873884"/>
          </a:xfrm>
          <a:prstGeom prst="wedgeRectCallout">
            <a:avLst>
              <a:gd name="adj1" fmla="val -89757"/>
              <a:gd name="adj2" fmla="val -22875"/>
            </a:avLst>
          </a:prstGeom>
          <a:ln>
            <a:solidFill>
              <a:srgbClr val="FF33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পরিবাহকদ্বয়ের দৈর্ঘ্য সমান।</a:t>
            </a:r>
            <a:endParaRPr lang="bn-BD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687222" y="1322090"/>
            <a:ext cx="3672402" cy="540110"/>
            <a:chOff x="1928834" y="846342"/>
            <a:chExt cx="4616855" cy="540110"/>
          </a:xfrm>
        </p:grpSpPr>
        <p:grpSp>
          <p:nvGrpSpPr>
            <p:cNvPr id="13" name="Group 12"/>
            <p:cNvGrpSpPr/>
            <p:nvPr/>
          </p:nvGrpSpPr>
          <p:grpSpPr>
            <a:xfrm>
              <a:off x="1928834" y="846342"/>
              <a:ext cx="4616855" cy="540110"/>
              <a:chOff x="1830194" y="549947"/>
              <a:chExt cx="3604373" cy="540110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1959924" y="556658"/>
                <a:ext cx="3276600" cy="521524"/>
              </a:xfrm>
              <a:prstGeom prst="roundRect">
                <a:avLst>
                  <a:gd name="adj" fmla="val 0"/>
                </a:avLst>
              </a:prstGeom>
              <a:solidFill>
                <a:schemeClr val="accent6">
                  <a:lumMod val="75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5053365" y="556657"/>
                <a:ext cx="381202" cy="5334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830194" y="549947"/>
                <a:ext cx="381202" cy="5334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2573989" y="929149"/>
              <a:ext cx="336961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১। তামার</a:t>
              </a:r>
              <a:r>
                <a:rPr lang="en-US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পরিবাহক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625201" y="2240725"/>
            <a:ext cx="3734423" cy="552640"/>
            <a:chOff x="1850862" y="833812"/>
            <a:chExt cx="4694826" cy="552640"/>
          </a:xfrm>
        </p:grpSpPr>
        <p:grpSp>
          <p:nvGrpSpPr>
            <p:cNvPr id="18" name="Group 17"/>
            <p:cNvGrpSpPr/>
            <p:nvPr/>
          </p:nvGrpSpPr>
          <p:grpSpPr>
            <a:xfrm>
              <a:off x="1850862" y="833812"/>
              <a:ext cx="4694826" cy="552640"/>
              <a:chOff x="1769322" y="537417"/>
              <a:chExt cx="3665245" cy="552640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1959924" y="556658"/>
                <a:ext cx="3276600" cy="521524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lumMod val="85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053365" y="556657"/>
                <a:ext cx="381202" cy="533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769322" y="537417"/>
                <a:ext cx="381202" cy="533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2669786" y="929149"/>
              <a:ext cx="327381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bn-BD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এলুমিনিয়ামের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dirty="0">
                  <a:latin typeface="NikoshBAN" panose="02000000000000000000" pitchFamily="2" charset="0"/>
                  <a:cs typeface="NikoshBAN" panose="02000000000000000000" pitchFamily="2" charset="0"/>
                </a:rPr>
                <a:t>পরিবাহক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ular Callout 22"/>
              <p:cNvSpPr/>
              <p:nvPr/>
            </p:nvSpPr>
            <p:spPr>
              <a:xfrm>
                <a:off x="7499754" y="2106174"/>
                <a:ext cx="1386692" cy="1171700"/>
              </a:xfrm>
              <a:prstGeom prst="wedgeRectCallout">
                <a:avLst>
                  <a:gd name="adj1" fmla="val -89757"/>
                  <a:gd name="adj2" fmla="val -22875"/>
                </a:avLst>
              </a:prstGeom>
              <a:ln>
                <a:solidFill>
                  <a:srgbClr val="FF33CC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bn-BD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পরিবাহকদ্বয়ের তাপমাত্রা</a:t>
                </a:r>
                <a:r>
                  <a:rPr lang="bn-BD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একই (ধরি,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0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2000" b="0" i="1" smtClean="0">
                            <a:latin typeface="Cambria Math"/>
                            <a:cs typeface="NikoshBAN" panose="02000000000000000000" pitchFamily="2" charset="0"/>
                          </a:rPr>
                          <m:t>30</m:t>
                        </m:r>
                      </m:e>
                      <m:sup>
                        <m:r>
                          <a:rPr lang="bn-BD" sz="2000" i="1">
                            <a:latin typeface="Cambria Math"/>
                            <a:cs typeface="NikoshBAN" panose="02000000000000000000" pitchFamily="2" charset="0"/>
                          </a:rPr>
                          <m:t>0</m:t>
                        </m:r>
                      </m:sup>
                    </m:sSup>
                    <m:r>
                      <a:rPr lang="bn-BD" sz="2000" i="1">
                        <a:latin typeface="Cambria Math"/>
                        <a:cs typeface="NikoshBAN" panose="02000000000000000000" pitchFamily="2" charset="0"/>
                      </a:rPr>
                      <m:t>𝑐</m:t>
                    </m:r>
                    <m:r>
                      <a:rPr lang="bn-BD" sz="2000" i="1">
                        <a:latin typeface="Cambria Math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bn-BD" sz="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3" name="Rectangular Callout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9754" y="2106174"/>
                <a:ext cx="1386692" cy="1171700"/>
              </a:xfrm>
              <a:prstGeom prst="wedgeRectCallout">
                <a:avLst>
                  <a:gd name="adj1" fmla="val -89757"/>
                  <a:gd name="adj2" fmla="val -22875"/>
                </a:avLst>
              </a:prstGeom>
              <a:blipFill rotWithShape="1">
                <a:blip r:embed="rId3"/>
                <a:stretch>
                  <a:fillRect r="-3096" b="-1531"/>
                </a:stretch>
              </a:blipFill>
              <a:ln>
                <a:solidFill>
                  <a:srgbClr val="FF33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1981200" y="3360999"/>
            <a:ext cx="541020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পরিবাহী দু’টির রোধ কেমন হবে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82042" y="4095750"/>
            <a:ext cx="8556905" cy="646331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উপাদানের পরিবাহীর রোধ বিভিন্ন।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55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23" grpId="0" animBg="1"/>
      <p:bldP spid="25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048000" y="197675"/>
            <a:ext cx="3359726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পরিবাহীর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তাপমাত্রার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সূত্র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19815" y="568775"/>
            <a:ext cx="5499986" cy="2184515"/>
            <a:chOff x="519815" y="438150"/>
            <a:chExt cx="5499986" cy="2184515"/>
          </a:xfrm>
        </p:grpSpPr>
        <p:grpSp>
          <p:nvGrpSpPr>
            <p:cNvPr id="5" name="Group 4"/>
            <p:cNvGrpSpPr/>
            <p:nvPr/>
          </p:nvGrpSpPr>
          <p:grpSpPr>
            <a:xfrm>
              <a:off x="519815" y="438150"/>
              <a:ext cx="5499986" cy="2184515"/>
              <a:chOff x="519815" y="510416"/>
              <a:chExt cx="5499986" cy="2184515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543930" y="510416"/>
                <a:ext cx="3987493" cy="2184515"/>
                <a:chOff x="543930" y="510416"/>
                <a:chExt cx="3987493" cy="2184515"/>
              </a:xfrm>
            </p:grpSpPr>
            <p:grpSp>
              <p:nvGrpSpPr>
                <p:cNvPr id="8" name="Group 7"/>
                <p:cNvGrpSpPr/>
                <p:nvPr/>
              </p:nvGrpSpPr>
              <p:grpSpPr>
                <a:xfrm>
                  <a:off x="990599" y="762000"/>
                  <a:ext cx="3540824" cy="1828300"/>
                  <a:chOff x="4662055" y="704850"/>
                  <a:chExt cx="3540824" cy="1828300"/>
                </a:xfrm>
              </p:grpSpPr>
              <p:pic>
                <p:nvPicPr>
                  <p:cNvPr id="10" name="Picture 9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67990" y="1733050"/>
                    <a:ext cx="3534889" cy="8001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11" name="Picture 9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62055" y="704850"/>
                    <a:ext cx="3534889" cy="8001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  <p:sp>
              <p:nvSpPr>
                <p:cNvPr id="9" name="Rectangle 8"/>
                <p:cNvSpPr/>
                <p:nvPr/>
              </p:nvSpPr>
              <p:spPr>
                <a:xfrm rot="16200000">
                  <a:off x="-286718" y="1341064"/>
                  <a:ext cx="2184515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bn-BD" sz="28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তামার তার</a:t>
                  </a:r>
                  <a:endParaRPr lang="en-US" sz="28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7" name="Rectangle 6"/>
              <p:cNvSpPr/>
              <p:nvPr/>
            </p:nvSpPr>
            <p:spPr>
              <a:xfrm>
                <a:off x="519815" y="762000"/>
                <a:ext cx="5499986" cy="1828300"/>
              </a:xfrm>
              <a:prstGeom prst="rect">
                <a:avLst/>
              </a:prstGeom>
              <a:noFill/>
              <a:ln>
                <a:gradFill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2480018" y="944413"/>
                  <a:ext cx="1167627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r>
                    <a:rPr lang="bn-BD" sz="14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তাপমাত্রা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bn-BD" sz="1400" i="1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bn-BD" sz="1400" i="1">
                              <a:latin typeface="Cambria Math"/>
                              <a:cs typeface="NikoshBAN" panose="02000000000000000000" pitchFamily="2" charset="0"/>
                            </a:rPr>
                            <m:t>30</m:t>
                          </m:r>
                        </m:e>
                        <m:sup>
                          <m:r>
                            <a:rPr lang="bn-BD" sz="1400" i="1">
                              <a:latin typeface="Cambria Math"/>
                              <a:cs typeface="NikoshBAN" panose="02000000000000000000" pitchFamily="2" charset="0"/>
                            </a:rPr>
                            <m:t>0</m:t>
                          </m:r>
                        </m:sup>
                      </m:sSup>
                      <m:r>
                        <a:rPr lang="bn-BD" sz="1400" i="1">
                          <a:latin typeface="Cambria Math"/>
                          <a:cs typeface="NikoshBAN" panose="02000000000000000000" pitchFamily="2" charset="0"/>
                        </a:rPr>
                        <m:t>𝑐</m:t>
                      </m:r>
                      <m:r>
                        <a:rPr lang="en-US" sz="1400" b="0" i="1" smtClean="0"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</m:oMath>
                  </a14:m>
                  <a:endParaRPr lang="bn-BD" sz="14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0018" y="944413"/>
                  <a:ext cx="1167627" cy="30777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571" t="-1961" r="-4712" b="-176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2505689" y="1964095"/>
                  <a:ext cx="1167627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r>
                    <a:rPr lang="bn-BD" sz="14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তাপমাত্রা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bn-BD" sz="1400" i="1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5</m:t>
                          </m:r>
                          <m:r>
                            <a:rPr lang="bn-BD" sz="1400" i="1">
                              <a:latin typeface="Cambria Math"/>
                              <a:cs typeface="NikoshBAN" panose="02000000000000000000" pitchFamily="2" charset="0"/>
                            </a:rPr>
                            <m:t>0</m:t>
                          </m:r>
                        </m:e>
                        <m:sup>
                          <m:r>
                            <a:rPr lang="bn-BD" sz="1400" i="1">
                              <a:latin typeface="Cambria Math"/>
                              <a:cs typeface="NikoshBAN" panose="02000000000000000000" pitchFamily="2" charset="0"/>
                            </a:rPr>
                            <m:t>0</m:t>
                          </m:r>
                        </m:sup>
                      </m:sSup>
                      <m:r>
                        <a:rPr lang="bn-BD" sz="1400" i="1">
                          <a:latin typeface="Cambria Math"/>
                          <a:cs typeface="NikoshBAN" panose="02000000000000000000" pitchFamily="2" charset="0"/>
                        </a:rPr>
                        <m:t>𝑐</m:t>
                      </m:r>
                      <m:r>
                        <a:rPr lang="en-US" sz="1400" b="0" i="1" smtClean="0"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</m:oMath>
                  </a14:m>
                  <a:endParaRPr lang="bn-BD" sz="14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5689" y="1964095"/>
                  <a:ext cx="1167627" cy="30777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042" t="-2000" r="-4688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Rectangle 1"/>
          <p:cNvSpPr/>
          <p:nvPr/>
        </p:nvSpPr>
        <p:spPr>
          <a:xfrm>
            <a:off x="1895578" y="1509765"/>
            <a:ext cx="27605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তুলনামূলক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রোধ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187520" y="998093"/>
            <a:ext cx="1908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রোধ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189792" y="2017776"/>
            <a:ext cx="1906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রোধ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3564518" y="2409449"/>
            <a:ext cx="5310577" cy="2184515"/>
            <a:chOff x="3564518" y="2278824"/>
            <a:chExt cx="5310577" cy="2184515"/>
          </a:xfrm>
        </p:grpSpPr>
        <p:grpSp>
          <p:nvGrpSpPr>
            <p:cNvPr id="55" name="Group 54"/>
            <p:cNvGrpSpPr/>
            <p:nvPr/>
          </p:nvGrpSpPr>
          <p:grpSpPr>
            <a:xfrm>
              <a:off x="3564518" y="2278824"/>
              <a:ext cx="5310577" cy="2184515"/>
              <a:chOff x="3564518" y="2413400"/>
              <a:chExt cx="5310577" cy="2184515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5134502" y="2413400"/>
                <a:ext cx="3679038" cy="2184515"/>
                <a:chOff x="5064299" y="2060609"/>
                <a:chExt cx="3679038" cy="2184515"/>
              </a:xfrm>
            </p:grpSpPr>
            <p:grpSp>
              <p:nvGrpSpPr>
                <p:cNvPr id="60" name="Group 59"/>
                <p:cNvGrpSpPr/>
                <p:nvPr/>
              </p:nvGrpSpPr>
              <p:grpSpPr>
                <a:xfrm>
                  <a:off x="5064299" y="2389165"/>
                  <a:ext cx="3215313" cy="1603146"/>
                  <a:chOff x="1254299" y="772158"/>
                  <a:chExt cx="3215313" cy="1603146"/>
                </a:xfrm>
              </p:grpSpPr>
              <p:pic>
                <p:nvPicPr>
                  <p:cNvPr id="62" name="Picture 61"/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54299" y="772158"/>
                    <a:ext cx="3215313" cy="709041"/>
                  </a:xfrm>
                  <a:prstGeom prst="rect">
                    <a:avLst/>
                  </a:prstGeom>
                </p:spPr>
              </p:pic>
              <p:pic>
                <p:nvPicPr>
                  <p:cNvPr id="63" name="Picture 62"/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54299" y="1666263"/>
                    <a:ext cx="3215313" cy="709041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61" name="Rectangle 60"/>
                <p:cNvSpPr/>
                <p:nvPr/>
              </p:nvSpPr>
              <p:spPr>
                <a:xfrm rot="5400000">
                  <a:off x="7451024" y="2952812"/>
                  <a:ext cx="2184515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bn-BD" sz="20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এলুমিনিয়াম তার</a:t>
                  </a:r>
                  <a:endParaRPr lang="en-US" sz="20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59" name="Rectangle 58"/>
              <p:cNvSpPr/>
              <p:nvPr/>
            </p:nvSpPr>
            <p:spPr>
              <a:xfrm>
                <a:off x="3564518" y="2759495"/>
                <a:ext cx="5310577" cy="1717255"/>
              </a:xfrm>
              <a:prstGeom prst="rect">
                <a:avLst/>
              </a:prstGeom>
              <a:noFill/>
              <a:ln>
                <a:gradFill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/>
                <p:cNvSpPr/>
                <p:nvPr/>
              </p:nvSpPr>
              <p:spPr>
                <a:xfrm>
                  <a:off x="6045472" y="2770523"/>
                  <a:ext cx="1167627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r>
                    <a:rPr lang="bn-BD" sz="14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তাপমাত্রা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bn-BD" sz="1400" i="1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bn-BD" sz="1400" i="1">
                              <a:latin typeface="Cambria Math"/>
                              <a:cs typeface="NikoshBAN" panose="02000000000000000000" pitchFamily="2" charset="0"/>
                            </a:rPr>
                            <m:t>30</m:t>
                          </m:r>
                        </m:e>
                        <m:sup>
                          <m:r>
                            <a:rPr lang="bn-BD" sz="1400" i="1">
                              <a:latin typeface="Cambria Math"/>
                              <a:cs typeface="NikoshBAN" panose="02000000000000000000" pitchFamily="2" charset="0"/>
                            </a:rPr>
                            <m:t>0</m:t>
                          </m:r>
                        </m:sup>
                      </m:sSup>
                      <m:r>
                        <a:rPr lang="bn-BD" sz="1400" i="1">
                          <a:latin typeface="Cambria Math"/>
                          <a:cs typeface="NikoshBAN" panose="02000000000000000000" pitchFamily="2" charset="0"/>
                        </a:rPr>
                        <m:t>𝑐</m:t>
                      </m:r>
                      <m:r>
                        <a:rPr lang="en-US" sz="1400" b="0" i="1" smtClean="0"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</m:oMath>
                  </a14:m>
                  <a:endParaRPr lang="bn-BD" sz="14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56" name="Rectangle 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5472" y="2770523"/>
                  <a:ext cx="1167627" cy="30777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1571" t="-2000" r="-4712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/>
                <p:cNvSpPr/>
                <p:nvPr/>
              </p:nvSpPr>
              <p:spPr>
                <a:xfrm>
                  <a:off x="6005717" y="3666086"/>
                  <a:ext cx="1167627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r>
                    <a:rPr lang="bn-BD" sz="14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তাপমাত্রা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bn-BD" sz="1400" i="1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bn-BD" sz="14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5</m:t>
                          </m:r>
                          <m:r>
                            <a:rPr lang="bn-BD" sz="1400" i="1">
                              <a:latin typeface="Cambria Math"/>
                              <a:cs typeface="NikoshBAN" panose="02000000000000000000" pitchFamily="2" charset="0"/>
                            </a:rPr>
                            <m:t>0</m:t>
                          </m:r>
                        </m:e>
                        <m:sup>
                          <m:r>
                            <a:rPr lang="bn-BD" sz="1400" i="1">
                              <a:latin typeface="Cambria Math"/>
                              <a:cs typeface="NikoshBAN" panose="02000000000000000000" pitchFamily="2" charset="0"/>
                            </a:rPr>
                            <m:t>0</m:t>
                          </m:r>
                        </m:sup>
                      </m:sSup>
                      <m:r>
                        <a:rPr lang="bn-BD" sz="1400" i="1">
                          <a:latin typeface="Cambria Math"/>
                          <a:cs typeface="NikoshBAN" panose="02000000000000000000" pitchFamily="2" charset="0"/>
                        </a:rPr>
                        <m:t>𝑐</m:t>
                      </m:r>
                      <m:r>
                        <a:rPr lang="en-US" sz="1400" b="0" i="1" smtClean="0"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</m:oMath>
                  </a14:m>
                  <a:endParaRPr lang="bn-BD" sz="14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57" name="Rectangle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5717" y="3666086"/>
                  <a:ext cx="1167627" cy="30777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042" t="-2000" r="-4688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4" name="Group 73"/>
          <p:cNvGrpSpPr/>
          <p:nvPr/>
        </p:nvGrpSpPr>
        <p:grpSpPr>
          <a:xfrm>
            <a:off x="6186168" y="1178375"/>
            <a:ext cx="2348233" cy="1387841"/>
            <a:chOff x="6186168" y="1133926"/>
            <a:chExt cx="2348233" cy="1387841"/>
          </a:xfrm>
        </p:grpSpPr>
        <p:sp>
          <p:nvSpPr>
            <p:cNvPr id="68" name="Rectangle 67"/>
            <p:cNvSpPr/>
            <p:nvPr/>
          </p:nvSpPr>
          <p:spPr>
            <a:xfrm>
              <a:off x="6629285" y="1133926"/>
              <a:ext cx="1905116" cy="954107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পরিবাহকগুলোর </a:t>
              </a:r>
            </a:p>
            <a:p>
              <a:pPr algn="ctr"/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দৈর্ঘ্য সমান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 flipH="1">
              <a:off x="6186168" y="1590501"/>
              <a:ext cx="443117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stCxn id="68" idx="2"/>
            </p:cNvCxnSpPr>
            <p:nvPr/>
          </p:nvCxnSpPr>
          <p:spPr>
            <a:xfrm>
              <a:off x="7581843" y="2088033"/>
              <a:ext cx="0" cy="43373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Rectangle 74"/>
          <p:cNvSpPr/>
          <p:nvPr/>
        </p:nvSpPr>
        <p:spPr>
          <a:xfrm>
            <a:off x="3564519" y="3660393"/>
            <a:ext cx="15914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রোধ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181940" y="2785459"/>
            <a:ext cx="23113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রোধ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কম</a:t>
            </a:r>
          </a:p>
        </p:txBody>
      </p:sp>
      <p:sp>
        <p:nvSpPr>
          <p:cNvPr id="77" name="Rectangle 76"/>
          <p:cNvSpPr/>
          <p:nvPr/>
        </p:nvSpPr>
        <p:spPr>
          <a:xfrm>
            <a:off x="4625450" y="3235249"/>
            <a:ext cx="27605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তুলনামূলক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রোধ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519815" y="3173511"/>
            <a:ext cx="2756030" cy="763702"/>
            <a:chOff x="-1613030" y="2607380"/>
            <a:chExt cx="2756030" cy="763702"/>
          </a:xfrm>
        </p:grpSpPr>
        <p:sp>
          <p:nvSpPr>
            <p:cNvPr id="82" name="Pentagon 81"/>
            <p:cNvSpPr/>
            <p:nvPr/>
          </p:nvSpPr>
          <p:spPr>
            <a:xfrm>
              <a:off x="-1613030" y="2607380"/>
              <a:ext cx="2756030" cy="763702"/>
            </a:xfrm>
            <a:prstGeom prst="homePlat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-1588916" y="2758398"/>
              <a:ext cx="263801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রোধ</a:t>
              </a:r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তামার চেয়ে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বেশি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4" name="Rectangle 83"/>
          <p:cNvSpPr/>
          <p:nvPr/>
        </p:nvSpPr>
        <p:spPr>
          <a:xfrm>
            <a:off x="304801" y="4570727"/>
            <a:ext cx="8570294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 ও প্রস্থচ্ছেদের ক্ষেত্রফল সমান থাকলেও তাপমাত্রা কম বেশির কারণে বিভিন্ন পরিবাহীর রোধ বিভিন্ন হয়।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29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" grpId="0"/>
      <p:bldP spid="36" grpId="0"/>
      <p:bldP spid="75" grpId="0"/>
      <p:bldP spid="76" grpId="0"/>
      <p:bldP spid="77" grpId="0"/>
      <p:bldP spid="8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5895" y="1529269"/>
            <a:ext cx="8570294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 হিটারে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তামার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নাইক্রোম তার ব্যবহার করা হয় কেন ?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2614" y="2886730"/>
            <a:ext cx="857029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নাইক্রোম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টাংস্টেন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রোধ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ের মধ্যে কার রোধ বেশি ?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29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299596" y="3405000"/>
            <a:ext cx="8556905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◊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পরিবাহক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দ্বিগুন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(২ নং চিত্র)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প্রস্থচ্ছেদের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দ্বিগুন (৩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নং চিত্র) করা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হলে এর রোধের মানের কোনো পরিবর্তন হবে কী? গাণিতিক ব্যাখ্যা দাও।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76150" y="269925"/>
            <a:ext cx="8815676" cy="2942098"/>
            <a:chOff x="176150" y="269925"/>
            <a:chExt cx="8815676" cy="2942098"/>
          </a:xfrm>
        </p:grpSpPr>
        <p:grpSp>
          <p:nvGrpSpPr>
            <p:cNvPr id="2" name="Group 1"/>
            <p:cNvGrpSpPr/>
            <p:nvPr/>
          </p:nvGrpSpPr>
          <p:grpSpPr>
            <a:xfrm>
              <a:off x="1300166" y="784714"/>
              <a:ext cx="3352690" cy="1242847"/>
              <a:chOff x="1933688" y="841177"/>
              <a:chExt cx="4611998" cy="1242847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933688" y="841177"/>
                <a:ext cx="4611998" cy="1242847"/>
                <a:chOff x="1833985" y="544782"/>
                <a:chExt cx="3600582" cy="1242847"/>
              </a:xfrm>
            </p:grpSpPr>
            <p:sp>
              <p:nvSpPr>
                <p:cNvPr id="5" name="Rounded Rectangle 4"/>
                <p:cNvSpPr/>
                <p:nvPr/>
              </p:nvSpPr>
              <p:spPr>
                <a:xfrm>
                  <a:off x="1959924" y="556658"/>
                  <a:ext cx="3276600" cy="521524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>
                  <a:off x="5053365" y="556657"/>
                  <a:ext cx="381202" cy="533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1853232" y="544782"/>
                  <a:ext cx="381202" cy="533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1833985" y="1254229"/>
                  <a:ext cx="209848" cy="533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" name="Rectangle 3"/>
              <p:cNvSpPr/>
              <p:nvPr/>
            </p:nvSpPr>
            <p:spPr>
              <a:xfrm>
                <a:off x="3080169" y="929149"/>
                <a:ext cx="286343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১। </a:t>
                </a:r>
                <a:r>
                  <a:rPr lang="bn-BD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পরিবাহক</a:t>
                </a:r>
                <a:endParaRPr lang="en-US" dirty="0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1388736" y="1494160"/>
              <a:ext cx="6803280" cy="533400"/>
              <a:chOff x="2095005" y="853052"/>
              <a:chExt cx="4329771" cy="533400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2095005" y="853052"/>
                <a:ext cx="4329771" cy="533400"/>
                <a:chOff x="1959924" y="556657"/>
                <a:chExt cx="3380243" cy="533400"/>
              </a:xfrm>
            </p:grpSpPr>
            <p:sp>
              <p:nvSpPr>
                <p:cNvPr id="10" name="Rounded Rectangle 9"/>
                <p:cNvSpPr/>
                <p:nvPr/>
              </p:nvSpPr>
              <p:spPr>
                <a:xfrm>
                  <a:off x="1959924" y="556658"/>
                  <a:ext cx="3276600" cy="521524"/>
                </a:xfrm>
                <a:prstGeom prst="roundRect">
                  <a:avLst>
                    <a:gd name="adj" fmla="val 0"/>
                  </a:avLst>
                </a:prstGeom>
                <a:noFill/>
                <a:ln w="381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5153924" y="556657"/>
                  <a:ext cx="186243" cy="533400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" name="Rectangle 8"/>
              <p:cNvSpPr/>
              <p:nvPr/>
            </p:nvSpPr>
            <p:spPr>
              <a:xfrm>
                <a:off x="2209800" y="929149"/>
                <a:ext cx="37338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r>
                  <a:rPr lang="bn-BD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পরিবাহক</a:t>
                </a:r>
                <a:endParaRPr lang="en-US" dirty="0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1303072" y="2148536"/>
              <a:ext cx="3361661" cy="1063487"/>
              <a:chOff x="1937694" y="849471"/>
              <a:chExt cx="4624341" cy="496294"/>
            </a:xfrm>
            <a:noFill/>
          </p:grpSpPr>
          <p:grpSp>
            <p:nvGrpSpPr>
              <p:cNvPr id="13" name="Group 12"/>
              <p:cNvGrpSpPr/>
              <p:nvPr/>
            </p:nvGrpSpPr>
            <p:grpSpPr>
              <a:xfrm>
                <a:off x="1937694" y="849471"/>
                <a:ext cx="4624341" cy="496294"/>
                <a:chOff x="1837106" y="553076"/>
                <a:chExt cx="3610215" cy="496294"/>
              </a:xfrm>
              <a:grpFill/>
            </p:grpSpPr>
            <p:sp>
              <p:nvSpPr>
                <p:cNvPr id="15" name="Rounded Rectangle 14"/>
                <p:cNvSpPr/>
                <p:nvPr/>
              </p:nvSpPr>
              <p:spPr>
                <a:xfrm>
                  <a:off x="1959924" y="556658"/>
                  <a:ext cx="3276600" cy="492712"/>
                </a:xfrm>
                <a:prstGeom prst="roundRect">
                  <a:avLst>
                    <a:gd name="adj" fmla="val 0"/>
                  </a:avLst>
                </a:prstGeom>
                <a:grpFill/>
                <a:ln w="381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4869480" y="556657"/>
                  <a:ext cx="577841" cy="492713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1837106" y="553076"/>
                  <a:ext cx="199336" cy="492713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" name="Rectangle 13"/>
              <p:cNvSpPr/>
              <p:nvPr/>
            </p:nvSpPr>
            <p:spPr>
              <a:xfrm>
                <a:off x="2303652" y="981802"/>
                <a:ext cx="3639947" cy="172355"/>
              </a:xfrm>
              <a:prstGeom prst="rect">
                <a:avLst/>
              </a:prstGeom>
              <a:grpFill/>
              <a:ln>
                <a:noFill/>
                <a:prstDash val="dash"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r>
                  <a:rPr lang="bn-BD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পরিবাহক</a:t>
                </a:r>
                <a:endParaRPr lang="en-US" dirty="0"/>
              </a:p>
            </p:txBody>
          </p:sp>
        </p:grpSp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150" y="269925"/>
              <a:ext cx="8815676" cy="4786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4" name="Rectangle 33"/>
          <p:cNvSpPr/>
          <p:nvPr/>
        </p:nvSpPr>
        <p:spPr>
          <a:xfrm>
            <a:off x="6425917" y="96948"/>
            <a:ext cx="2829908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  <a:sym typeface="Wingdings 3"/>
              </a:rPr>
              <a:t></a:t>
            </a:r>
            <a:r>
              <a:rPr lang="bn-BD" sz="2800" b="1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সময় : ৮ মি</a:t>
            </a:r>
            <a:r>
              <a:rPr lang="en-US" sz="2800" b="1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নিট</a:t>
            </a:r>
            <a:endParaRPr lang="en-US" sz="2800" b="1" dirty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2776" y="71764"/>
            <a:ext cx="2538528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কাজ 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3"/>
              </a:rPr>
              <a:t>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80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25" y="145225"/>
            <a:ext cx="7915275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52800" y="514350"/>
            <a:ext cx="5306096" cy="133929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prstTxWarp prst="textInflate">
              <a:avLst>
                <a:gd name="adj" fmla="val 0"/>
              </a:avLst>
            </a:prstTxWarp>
            <a:spAutoFit/>
          </a:bodyPr>
          <a:lstStyle/>
          <a:p>
            <a:r>
              <a:rPr lang="bn-BD" sz="8000" b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en-US" sz="8000" b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8000" b="1" dirty="0">
              <a:ln>
                <a:solidFill>
                  <a:srgbClr val="FFC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15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10" y="209550"/>
            <a:ext cx="3887190" cy="2714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989610" y="2921546"/>
            <a:ext cx="205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তামার তার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686" y="209550"/>
            <a:ext cx="4880758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313714" y="2923705"/>
            <a:ext cx="236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এলুমিনিয়ামের তার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3444" y="3562350"/>
            <a:ext cx="8763000" cy="107721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বাসা-বাড়িতে বৈদ্যুতিক লাইনে তামা ও এলুমিনিয়াম ইত্যাদির তার (কেবল) ব্যবহৃত হয়।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40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3479" y="2424078"/>
            <a:ext cx="155061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নাইক্রোম তার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61" y="480262"/>
            <a:ext cx="20764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166" y="147321"/>
            <a:ext cx="2428875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2605848" y="2412204"/>
            <a:ext cx="155061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নাইক্রোম তার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8" name="Picture 6" descr="C:\Users\ABDUL MANNAN\Desktop\Dry Cell=1\NI-22AWTXJ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347" y="284960"/>
            <a:ext cx="2058348" cy="205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extBox 71"/>
          <p:cNvSpPr txBox="1"/>
          <p:nvPr/>
        </p:nvSpPr>
        <p:spPr>
          <a:xfrm>
            <a:off x="5478888" y="2186285"/>
            <a:ext cx="97526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ইস্ত্রি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558" y="409258"/>
            <a:ext cx="195262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8" name="TextBox 97"/>
          <p:cNvSpPr txBox="1"/>
          <p:nvPr/>
        </p:nvSpPr>
        <p:spPr>
          <a:xfrm>
            <a:off x="7995746" y="1961826"/>
            <a:ext cx="97526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ইস্ত্রি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6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368" y="2436575"/>
            <a:ext cx="2580645" cy="123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7" name="TextBox 116"/>
          <p:cNvSpPr txBox="1"/>
          <p:nvPr/>
        </p:nvSpPr>
        <p:spPr>
          <a:xfrm>
            <a:off x="4619428" y="3337056"/>
            <a:ext cx="121920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হিটার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3" name="Picture 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186285"/>
            <a:ext cx="177165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4" name="TextBox 133"/>
          <p:cNvSpPr txBox="1"/>
          <p:nvPr/>
        </p:nvSpPr>
        <p:spPr>
          <a:xfrm>
            <a:off x="6995695" y="3441926"/>
            <a:ext cx="121920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হিটার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1" name="Group 140"/>
          <p:cNvGrpSpPr/>
          <p:nvPr/>
        </p:nvGrpSpPr>
        <p:grpSpPr>
          <a:xfrm>
            <a:off x="311725" y="2891417"/>
            <a:ext cx="3810102" cy="954107"/>
            <a:chOff x="311725" y="2891417"/>
            <a:chExt cx="3810102" cy="954107"/>
          </a:xfrm>
        </p:grpSpPr>
        <p:pic>
          <p:nvPicPr>
            <p:cNvPr id="142" name="Picture 2" descr="C:\Users\ABDUL MANNAN\Desktop\Dry Cell=1\tungsten-filament-electric-heater-element-heating-up-real-time-69686429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5382" y="2903735"/>
              <a:ext cx="1546445" cy="8712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" name="TextBox 142"/>
            <p:cNvSpPr txBox="1"/>
            <p:nvPr/>
          </p:nvSpPr>
          <p:spPr>
            <a:xfrm>
              <a:off x="311725" y="2891417"/>
              <a:ext cx="2285999" cy="95410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বিদ্যুৎ সংযোগে যেমন দেখায়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44" name="Straight Arrow Connector 143"/>
            <p:cNvCxnSpPr/>
            <p:nvPr/>
          </p:nvCxnSpPr>
          <p:spPr>
            <a:xfrm>
              <a:off x="2174548" y="3380345"/>
              <a:ext cx="372404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8" name="Rectangle 147"/>
          <p:cNvSpPr/>
          <p:nvPr/>
        </p:nvSpPr>
        <p:spPr>
          <a:xfrm>
            <a:off x="509305" y="3927341"/>
            <a:ext cx="8234101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2400" dirty="0">
                <a:latin typeface="NikoshBAN" pitchFamily="2" charset="0"/>
                <a:cs typeface="NikoshBAN" pitchFamily="2" charset="0"/>
              </a:rPr>
              <a:t>নাইক্রোম তার হল নিকেল, ক্রোমিয়াম এবং লোহার সংকর ধাতু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528109" y="4479376"/>
            <a:ext cx="821529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বৈদ্যুতিক ইস্ত্রি এবং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হিটার ইত্যাদিতে নাইক্রোম তার ব্যব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হৃ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 হয়।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27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4" grpId="0"/>
      <p:bldP spid="72" grpId="0"/>
      <p:bldP spid="98" grpId="0"/>
      <p:bldP spid="117" grpId="0"/>
      <p:bldP spid="134" grpId="0"/>
      <p:bldP spid="148" grpId="0" animBg="1"/>
      <p:bldP spid="14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2417117"/>
            <a:ext cx="167640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টাংস্টেন তার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9417"/>
            <a:ext cx="350520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988" y="392491"/>
            <a:ext cx="2386012" cy="2255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36420" y="3013054"/>
            <a:ext cx="821529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 বাতির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ফিলামেন্ট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টাংস্টেন তার ব্যবহৃত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হয়।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6420" y="3562350"/>
            <a:ext cx="8215298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▪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আর কী কী কাজে টাংস্টেন তার 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ব্যবহৃত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হয়?</a:t>
            </a:r>
            <a:endParaRPr lang="bn-BD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0175" y="4012625"/>
            <a:ext cx="8215298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বিদ্যুৎ-বাতির ফিলামেন্ট ছাড়াও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এক্স-রে টিউবের টার্গেট ও ফিলামেন্ট ও টিআইজি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ওয়েল্ডিং-এর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ইলেকট্রোড হিসেবে টাংস্টেন-জাত শংকরের বহুল প্রচলন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রয়েছে।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ক্ষেপণাস্ত্রের ছেদন-ক্ষমতা বৃদ্ধির জন্যও টাংস্টেন ব্যবহৃত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হয়।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31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25" y="591823"/>
            <a:ext cx="8815676" cy="47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67135" y="1153225"/>
            <a:ext cx="83115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১.  রোধ 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AutoNum type="arabicPeriod" startAt="2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পরিবাহীর তাপমাত্রা বাড়লে রোধ বাড়ে কেন?</a:t>
            </a:r>
          </a:p>
          <a:p>
            <a:pPr marL="514350" indent="-514350">
              <a:buAutoNum type="arabicPeriod" startAt="2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পরিবাহীর রোধের দৈর্ঘ্যের সূত্রটি বল।</a:t>
            </a:r>
          </a:p>
          <a:p>
            <a:pPr marL="514350" indent="-514350">
              <a:buFontTx/>
              <a:buAutoNum type="arabicPeriod" startAt="4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বৈদ্যুতিক বাল্বের ফিলামেন্টে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টাংস্টেন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 ব্যবহার করা হয় কেন?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57711" y="3013059"/>
            <a:ext cx="8320968" cy="1591959"/>
            <a:chOff x="365832" y="3609984"/>
            <a:chExt cx="8320968" cy="2122612"/>
          </a:xfrm>
        </p:grpSpPr>
        <p:sp>
          <p:nvSpPr>
            <p:cNvPr id="11" name="TextBox 10"/>
            <p:cNvSpPr txBox="1"/>
            <p:nvPr/>
          </p:nvSpPr>
          <p:spPr>
            <a:xfrm>
              <a:off x="365832" y="3609984"/>
              <a:ext cx="7740316" cy="69762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৫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.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পরিবাহীর রোধের সূত্র কয়টি?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645225" y="4274435"/>
              <a:ext cx="4016829" cy="697626"/>
              <a:chOff x="645225" y="4977825"/>
              <a:chExt cx="4016829" cy="697626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685799" y="4977825"/>
                <a:ext cx="3976255" cy="69762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ক      </a:t>
                </a:r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২ টি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645225" y="5001490"/>
                <a:ext cx="478397" cy="5786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635330" y="5034969"/>
              <a:ext cx="4012870" cy="697627"/>
              <a:chOff x="635330" y="5568369"/>
              <a:chExt cx="4012870" cy="697627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713510" y="5568369"/>
                <a:ext cx="3934690" cy="69762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গ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      </a:t>
                </a:r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৪ টি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635330" y="5578858"/>
                <a:ext cx="500167" cy="5787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4674920" y="4274436"/>
              <a:ext cx="4011880" cy="697627"/>
              <a:chOff x="4674920" y="4977826"/>
              <a:chExt cx="4011880" cy="697627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4724400" y="4977826"/>
                <a:ext cx="3962400" cy="69762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খ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      </a:t>
                </a:r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৩ টি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4674920" y="4982688"/>
                <a:ext cx="486101" cy="5786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4697680" y="5011689"/>
              <a:ext cx="3989120" cy="698109"/>
              <a:chOff x="4697680" y="5545089"/>
              <a:chExt cx="3989120" cy="698109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4752110" y="5545571"/>
                <a:ext cx="3934690" cy="69762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ঘ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      </a:t>
                </a:r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৫ টি।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4697680" y="5545089"/>
                <a:ext cx="498966" cy="5786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24" name="Oval 23"/>
          <p:cNvSpPr/>
          <p:nvPr/>
        </p:nvSpPr>
        <p:spPr>
          <a:xfrm>
            <a:off x="655317" y="4089665"/>
            <a:ext cx="483934" cy="4340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8552" y="178538"/>
            <a:ext cx="1802648" cy="646331"/>
          </a:xfrm>
          <a:prstGeom prst="rect">
            <a:avLst/>
          </a:prstGeom>
          <a:noFill/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3"/>
              </a:rPr>
              <a:t>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08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0144" y="2343150"/>
            <a:ext cx="7118230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just">
              <a:buFont typeface="Wingdings 3"/>
              <a:buChar char="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তোমাদের বাসা/ বাড়ির বৈদ্যুতিক বাল্বগুলো কোনো কোনো সময় স্বাভাবিকের চেয়ে কম আলো দেয় কেন?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" r="4298"/>
          <a:stretch/>
        </p:blipFill>
        <p:spPr bwMode="auto">
          <a:xfrm>
            <a:off x="304801" y="228600"/>
            <a:ext cx="8548918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323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/>
          <p:nvPr/>
        </p:nvSpPr>
        <p:spPr>
          <a:xfrm>
            <a:off x="1600200" y="1276350"/>
            <a:ext cx="5394185" cy="1904140"/>
          </a:xfrm>
          <a:custGeom>
            <a:avLst/>
            <a:gdLst>
              <a:gd name="connsiteX0" fmla="*/ 0 w 7033785"/>
              <a:gd name="connsiteY0" fmla="*/ 0 h 4641273"/>
              <a:gd name="connsiteX1" fmla="*/ 7033785 w 7033785"/>
              <a:gd name="connsiteY1" fmla="*/ 0 h 4641273"/>
              <a:gd name="connsiteX2" fmla="*/ 7033785 w 7033785"/>
              <a:gd name="connsiteY2" fmla="*/ 4641273 h 4641273"/>
              <a:gd name="connsiteX3" fmla="*/ 0 w 7033785"/>
              <a:gd name="connsiteY3" fmla="*/ 4641273 h 4641273"/>
              <a:gd name="connsiteX4" fmla="*/ 0 w 7033785"/>
              <a:gd name="connsiteY4" fmla="*/ 0 h 4641273"/>
              <a:gd name="connsiteX0" fmla="*/ 0 w 7033785"/>
              <a:gd name="connsiteY0" fmla="*/ 0 h 4641273"/>
              <a:gd name="connsiteX1" fmla="*/ 7033785 w 7033785"/>
              <a:gd name="connsiteY1" fmla="*/ 0 h 4641273"/>
              <a:gd name="connsiteX2" fmla="*/ 7033785 w 7033785"/>
              <a:gd name="connsiteY2" fmla="*/ 4641273 h 4641273"/>
              <a:gd name="connsiteX3" fmla="*/ 360218 w 7033785"/>
              <a:gd name="connsiteY3" fmla="*/ 4447309 h 4641273"/>
              <a:gd name="connsiteX4" fmla="*/ 0 w 7033785"/>
              <a:gd name="connsiteY4" fmla="*/ 0 h 4641273"/>
              <a:gd name="connsiteX0" fmla="*/ 207818 w 7241603"/>
              <a:gd name="connsiteY0" fmla="*/ 0 h 4876799"/>
              <a:gd name="connsiteX1" fmla="*/ 7241603 w 7241603"/>
              <a:gd name="connsiteY1" fmla="*/ 0 h 4876799"/>
              <a:gd name="connsiteX2" fmla="*/ 7241603 w 7241603"/>
              <a:gd name="connsiteY2" fmla="*/ 4641273 h 4876799"/>
              <a:gd name="connsiteX3" fmla="*/ 0 w 7241603"/>
              <a:gd name="connsiteY3" fmla="*/ 4876799 h 4876799"/>
              <a:gd name="connsiteX4" fmla="*/ 207818 w 7241603"/>
              <a:gd name="connsiteY4" fmla="*/ 0 h 4876799"/>
              <a:gd name="connsiteX0" fmla="*/ 1205346 w 7241603"/>
              <a:gd name="connsiteY0" fmla="*/ 374073 h 4876799"/>
              <a:gd name="connsiteX1" fmla="*/ 7241603 w 7241603"/>
              <a:gd name="connsiteY1" fmla="*/ 0 h 4876799"/>
              <a:gd name="connsiteX2" fmla="*/ 7241603 w 7241603"/>
              <a:gd name="connsiteY2" fmla="*/ 4641273 h 4876799"/>
              <a:gd name="connsiteX3" fmla="*/ 0 w 7241603"/>
              <a:gd name="connsiteY3" fmla="*/ 4876799 h 4876799"/>
              <a:gd name="connsiteX4" fmla="*/ 1205346 w 7241603"/>
              <a:gd name="connsiteY4" fmla="*/ 374073 h 4876799"/>
              <a:gd name="connsiteX0" fmla="*/ 387928 w 7241603"/>
              <a:gd name="connsiteY0" fmla="*/ 0 h 5001489"/>
              <a:gd name="connsiteX1" fmla="*/ 7241603 w 7241603"/>
              <a:gd name="connsiteY1" fmla="*/ 124690 h 5001489"/>
              <a:gd name="connsiteX2" fmla="*/ 7241603 w 7241603"/>
              <a:gd name="connsiteY2" fmla="*/ 4765963 h 5001489"/>
              <a:gd name="connsiteX3" fmla="*/ 0 w 7241603"/>
              <a:gd name="connsiteY3" fmla="*/ 5001489 h 5001489"/>
              <a:gd name="connsiteX4" fmla="*/ 387928 w 7241603"/>
              <a:gd name="connsiteY4" fmla="*/ 0 h 5001489"/>
              <a:gd name="connsiteX0" fmla="*/ 387928 w 7241603"/>
              <a:gd name="connsiteY0" fmla="*/ 0 h 5001489"/>
              <a:gd name="connsiteX1" fmla="*/ 7241603 w 7241603"/>
              <a:gd name="connsiteY1" fmla="*/ 124690 h 5001489"/>
              <a:gd name="connsiteX2" fmla="*/ 7241603 w 7241603"/>
              <a:gd name="connsiteY2" fmla="*/ 4765963 h 5001489"/>
              <a:gd name="connsiteX3" fmla="*/ 0 w 7241603"/>
              <a:gd name="connsiteY3" fmla="*/ 5001489 h 5001489"/>
              <a:gd name="connsiteX4" fmla="*/ 387928 w 7241603"/>
              <a:gd name="connsiteY4" fmla="*/ 0 h 5001489"/>
              <a:gd name="connsiteX0" fmla="*/ 387928 w 7241603"/>
              <a:gd name="connsiteY0" fmla="*/ 0 h 5001489"/>
              <a:gd name="connsiteX1" fmla="*/ 7241603 w 7241603"/>
              <a:gd name="connsiteY1" fmla="*/ 124690 h 5001489"/>
              <a:gd name="connsiteX2" fmla="*/ 7241603 w 7241603"/>
              <a:gd name="connsiteY2" fmla="*/ 4765963 h 5001489"/>
              <a:gd name="connsiteX3" fmla="*/ 0 w 7241603"/>
              <a:gd name="connsiteY3" fmla="*/ 5001489 h 5001489"/>
              <a:gd name="connsiteX4" fmla="*/ 387928 w 7241603"/>
              <a:gd name="connsiteY4" fmla="*/ 0 h 500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41603" h="5001489">
                <a:moveTo>
                  <a:pt x="387928" y="0"/>
                </a:moveTo>
                <a:cubicBezTo>
                  <a:pt x="3670013" y="1260763"/>
                  <a:pt x="4957045" y="83127"/>
                  <a:pt x="7241603" y="124690"/>
                </a:cubicBezTo>
                <a:lnTo>
                  <a:pt x="7241603" y="4765963"/>
                </a:lnTo>
                <a:lnTo>
                  <a:pt x="0" y="5001489"/>
                </a:lnTo>
                <a:lnTo>
                  <a:pt x="387928" y="0"/>
                </a:lnTo>
                <a:close/>
              </a:path>
            </a:pathLst>
          </a:cu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buNone/>
            </a:pPr>
            <a:r>
              <a:rPr lang="bn-BD" sz="13800" b="1" dirty="0" smtClean="0">
                <a:ln w="1143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 দ</a:t>
            </a:r>
            <a:endParaRPr lang="bn-BD" sz="16600" b="1" dirty="0">
              <a:ln w="11430"/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602683" y="2129393"/>
            <a:ext cx="1786494" cy="537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429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25" y="378982"/>
            <a:ext cx="8815676" cy="47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83935" y="113345"/>
            <a:ext cx="19210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DOEL\Desktop\AM=Pic\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075" y="969686"/>
            <a:ext cx="1266700" cy="14825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90468" y="2735777"/>
            <a:ext cx="8364463" cy="2185215"/>
            <a:chOff x="466663" y="3390048"/>
            <a:chExt cx="8364463" cy="2913620"/>
          </a:xfrm>
        </p:grpSpPr>
        <p:sp>
          <p:nvSpPr>
            <p:cNvPr id="6" name="TextBox 5"/>
            <p:cNvSpPr txBox="1"/>
            <p:nvPr/>
          </p:nvSpPr>
          <p:spPr>
            <a:xfrm>
              <a:off x="466663" y="3390049"/>
              <a:ext cx="4132502" cy="291361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11125" cmpd="sng">
              <a:solidFill>
                <a:schemeClr val="bg1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আবদুল মান্নান</a:t>
              </a:r>
              <a:endParaRPr lang="en-US" sz="40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সিনিয়র সহকারী শিক্ষক</a:t>
              </a:r>
            </a:p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আতাতুর্ক মডেল হাই  স্কুল,</a:t>
              </a:r>
            </a:p>
            <a:p>
              <a:pPr algn="ctr"/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দাগনভূঞা, ফেনী।</a:t>
              </a:r>
            </a:p>
            <a:p>
              <a:pPr algn="ctr"/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মোবাইল : ০১৮১৬ ৮৩ ০১ ৫৫</a:t>
              </a:r>
            </a:p>
            <a:p>
              <a:pPr algn="ctr"/>
              <a:r>
                <a:rPr lang="en-US" sz="1400" dirty="0" smtClean="0">
                  <a:latin typeface="NikoshBAN" pitchFamily="2" charset="0"/>
                  <a:cs typeface="NikoshBAN" pitchFamily="2" charset="0"/>
                </a:rPr>
                <a:t>E-mail: abdulmannanamhs@gmail.com</a:t>
              </a:r>
              <a:r>
                <a:rPr lang="bn-BD" sz="1400" dirty="0" smtClean="0"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698624" y="3390048"/>
              <a:ext cx="4132502" cy="291361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11125" cmpd="sng">
              <a:solidFill>
                <a:schemeClr val="bg1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দশম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শ্রেণি</a:t>
              </a:r>
              <a:endParaRPr lang="en-US" sz="36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বিষয় : পদার্থ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বিজ্ঞান</a:t>
              </a:r>
              <a:endParaRPr lang="bn-BD" sz="24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অধ্যায় : একাদশ</a:t>
              </a:r>
            </a:p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সময় : ৪৫ মিনিট</a:t>
              </a:r>
            </a:p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তারিখ : --/--/২০১৭ ইং</a:t>
              </a:r>
              <a:endParaRPr lang="bn-BD" sz="16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795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OEL\Desktop\150817190639-charging-highways-780x4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70" y="133351"/>
            <a:ext cx="8717280" cy="489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DOEL\Desktop\graphics-dancing-69171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312" y="2991991"/>
            <a:ext cx="1295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DOEL\Desktop\graphics-dancing-24331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162" y="858107"/>
            <a:ext cx="59055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DOEL\Desktop\graphics-dancing-82340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788781"/>
            <a:ext cx="1190625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DOEL\Desktop\graphics-dancing-24331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92259" y="1254901"/>
            <a:ext cx="533400" cy="97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BDUL MANNAN\Desktop\Dry Cell=1\desktop 8-11-16\graphics-dancing-515732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133351"/>
            <a:ext cx="838200" cy="95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84767" y="69020"/>
            <a:ext cx="1948833" cy="707886"/>
            <a:chOff x="-2449886" y="1247511"/>
            <a:chExt cx="2621658" cy="943847"/>
          </a:xfrm>
        </p:grpSpPr>
        <p:sp>
          <p:nvSpPr>
            <p:cNvPr id="12" name="Pentagon 11"/>
            <p:cNvSpPr/>
            <p:nvPr/>
          </p:nvSpPr>
          <p:spPr>
            <a:xfrm>
              <a:off x="-2445456" y="1328026"/>
              <a:ext cx="2617228" cy="682077"/>
            </a:xfrm>
            <a:prstGeom prst="homePlate">
              <a:avLst/>
            </a:prstGeom>
            <a:solidFill>
              <a:srgbClr val="FF66FF"/>
            </a:solidFill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-2449886" y="1247511"/>
              <a:ext cx="2479613" cy="9438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bn-BD" sz="4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লক্ষ কর </a:t>
              </a:r>
              <a:endPara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026" name="Picture 2" descr="C:\Users\ABDUL MANNAN\Desktop\Dry Cell=1\desktop 8-11-16\img-1043802576-147215665380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517" y="439819"/>
            <a:ext cx="467591" cy="50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93479" y="2272041"/>
            <a:ext cx="482589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গাড়িগুলো রাস্তায় দাঁড়িয়ে আছে কেন?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6616" y="2842559"/>
            <a:ext cx="4825891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গাড়ি চলাচলে যে বাধা সৃষ্টি হচ্ছে তাকে কী বলা যেতে পারে?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6893" y="3906391"/>
            <a:ext cx="2362200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রোধ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4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5496 L 1.11022E-16 1.57147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27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/>
          <p:cNvGrpSpPr/>
          <p:nvPr/>
        </p:nvGrpSpPr>
        <p:grpSpPr>
          <a:xfrm>
            <a:off x="194932" y="493053"/>
            <a:ext cx="2832066" cy="2231097"/>
            <a:chOff x="194932" y="264453"/>
            <a:chExt cx="2832066" cy="2231097"/>
          </a:xfrm>
        </p:grpSpPr>
        <p:grpSp>
          <p:nvGrpSpPr>
            <p:cNvPr id="48" name="Group 47"/>
            <p:cNvGrpSpPr/>
            <p:nvPr/>
          </p:nvGrpSpPr>
          <p:grpSpPr>
            <a:xfrm>
              <a:off x="1426798" y="1691717"/>
              <a:ext cx="1600200" cy="803833"/>
              <a:chOff x="4191000" y="930951"/>
              <a:chExt cx="1600200" cy="955033"/>
            </a:xfrm>
          </p:grpSpPr>
          <p:sp>
            <p:nvSpPr>
              <p:cNvPr id="45" name="Flowchart: Magnetic Disk 44"/>
              <p:cNvSpPr/>
              <p:nvPr/>
            </p:nvSpPr>
            <p:spPr>
              <a:xfrm>
                <a:off x="4191000" y="950253"/>
                <a:ext cx="1600200" cy="935731"/>
              </a:xfrm>
              <a:prstGeom prst="flowChartMagneticDisk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4191000" y="930951"/>
                <a:ext cx="1600200" cy="32888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194932" y="264453"/>
              <a:ext cx="2548268" cy="1375753"/>
              <a:chOff x="152400" y="590550"/>
              <a:chExt cx="2548268" cy="1375753"/>
            </a:xfrm>
            <a:pattFill prst="dashHorz">
              <a:fgClr>
                <a:schemeClr val="accent1"/>
              </a:fgClr>
              <a:bgClr>
                <a:schemeClr val="bg1"/>
              </a:bgClr>
            </a:pattFill>
          </p:grpSpPr>
          <p:sp>
            <p:nvSpPr>
              <p:cNvPr id="3" name="L-Shape 2"/>
              <p:cNvSpPr/>
              <p:nvPr/>
            </p:nvSpPr>
            <p:spPr>
              <a:xfrm flipH="1" flipV="1">
                <a:off x="152400" y="590550"/>
                <a:ext cx="2438400" cy="1371600"/>
              </a:xfrm>
              <a:prstGeom prst="corner">
                <a:avLst>
                  <a:gd name="adj1" fmla="val 65504"/>
                  <a:gd name="adj2" fmla="val 54652"/>
                </a:avLst>
              </a:prstGeom>
              <a:grpFill/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" name="Straight Connector 3"/>
              <p:cNvCxnSpPr/>
              <p:nvPr/>
            </p:nvCxnSpPr>
            <p:spPr>
              <a:xfrm>
                <a:off x="152400" y="641609"/>
                <a:ext cx="0" cy="785480"/>
              </a:xfrm>
              <a:prstGeom prst="line">
                <a:avLst/>
              </a:prstGeom>
              <a:grpFill/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/>
              <p:cNvCxnSpPr/>
              <p:nvPr/>
            </p:nvCxnSpPr>
            <p:spPr>
              <a:xfrm>
                <a:off x="1786268" y="1962150"/>
                <a:ext cx="914400" cy="4153"/>
              </a:xfrm>
              <a:prstGeom prst="line">
                <a:avLst/>
              </a:prstGeom>
              <a:grpFill/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" name="Teardrop 5"/>
          <p:cNvSpPr/>
          <p:nvPr/>
        </p:nvSpPr>
        <p:spPr>
          <a:xfrm rot="12783797">
            <a:off x="183338" y="599579"/>
            <a:ext cx="726521" cy="692841"/>
          </a:xfrm>
          <a:prstGeom prst="teardrop">
            <a:avLst>
              <a:gd name="adj" fmla="val 57100"/>
            </a:avLst>
          </a:prstGeom>
          <a:pattFill prst="dashHorz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ardrop 6"/>
          <p:cNvSpPr/>
          <p:nvPr/>
        </p:nvSpPr>
        <p:spPr>
          <a:xfrm rot="12783797">
            <a:off x="295579" y="618728"/>
            <a:ext cx="726521" cy="692841"/>
          </a:xfrm>
          <a:prstGeom prst="teardrop">
            <a:avLst>
              <a:gd name="adj" fmla="val 57100"/>
            </a:avLst>
          </a:prstGeom>
          <a:pattFill prst="dashHorz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ardrop 7"/>
          <p:cNvSpPr/>
          <p:nvPr/>
        </p:nvSpPr>
        <p:spPr>
          <a:xfrm rot="12783797">
            <a:off x="1050871" y="599578"/>
            <a:ext cx="726521" cy="692841"/>
          </a:xfrm>
          <a:prstGeom prst="teardrop">
            <a:avLst>
              <a:gd name="adj" fmla="val 57100"/>
            </a:avLst>
          </a:prstGeom>
          <a:pattFill prst="dashHorz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ardrop 8"/>
          <p:cNvSpPr/>
          <p:nvPr/>
        </p:nvSpPr>
        <p:spPr>
          <a:xfrm rot="12783797">
            <a:off x="1950694" y="1227413"/>
            <a:ext cx="616207" cy="522051"/>
          </a:xfrm>
          <a:prstGeom prst="teardrop">
            <a:avLst>
              <a:gd name="adj" fmla="val 57100"/>
            </a:avLst>
          </a:prstGeom>
          <a:pattFill prst="dashHorz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ardrop 9"/>
          <p:cNvSpPr/>
          <p:nvPr/>
        </p:nvSpPr>
        <p:spPr>
          <a:xfrm rot="12783797">
            <a:off x="170480" y="561892"/>
            <a:ext cx="726521" cy="692841"/>
          </a:xfrm>
          <a:prstGeom prst="teardrop">
            <a:avLst>
              <a:gd name="adj" fmla="val 57100"/>
            </a:avLst>
          </a:prstGeom>
          <a:pattFill prst="dashHorz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84927" y="554412"/>
            <a:ext cx="614506" cy="774847"/>
          </a:xfrm>
          <a:prstGeom prst="roundRect">
            <a:avLst/>
          </a:prstGeom>
          <a:pattFill prst="dashHorz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5400000">
            <a:off x="1847623" y="865831"/>
            <a:ext cx="823269" cy="662572"/>
          </a:xfrm>
          <a:prstGeom prst="roundRect">
            <a:avLst/>
          </a:prstGeom>
          <a:pattFill prst="dashHorz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150497" y="533479"/>
            <a:ext cx="614506" cy="774847"/>
          </a:xfrm>
          <a:prstGeom prst="roundRect">
            <a:avLst/>
          </a:prstGeom>
          <a:pattFill prst="dashHorz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355643" y="552787"/>
            <a:ext cx="614506" cy="774847"/>
          </a:xfrm>
          <a:prstGeom prst="roundRect">
            <a:avLst/>
          </a:prstGeom>
          <a:pattFill prst="dashHorz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005907" y="551073"/>
            <a:ext cx="614506" cy="774847"/>
          </a:xfrm>
          <a:prstGeom prst="roundRect">
            <a:avLst/>
          </a:prstGeom>
          <a:pattFill prst="dashHorz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15766" y="552787"/>
            <a:ext cx="614506" cy="774847"/>
          </a:xfrm>
          <a:prstGeom prst="roundRect">
            <a:avLst/>
          </a:prstGeom>
          <a:pattFill prst="dashHorz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ardrop 16"/>
          <p:cNvSpPr/>
          <p:nvPr/>
        </p:nvSpPr>
        <p:spPr>
          <a:xfrm rot="12783797">
            <a:off x="258361" y="592076"/>
            <a:ext cx="726521" cy="692841"/>
          </a:xfrm>
          <a:prstGeom prst="teardrop">
            <a:avLst>
              <a:gd name="adj" fmla="val 57100"/>
            </a:avLst>
          </a:prstGeom>
          <a:pattFill prst="dashHorz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ardrop 17"/>
          <p:cNvSpPr/>
          <p:nvPr/>
        </p:nvSpPr>
        <p:spPr>
          <a:xfrm rot="12783797">
            <a:off x="921117" y="580057"/>
            <a:ext cx="726521" cy="692841"/>
          </a:xfrm>
          <a:prstGeom prst="teardrop">
            <a:avLst>
              <a:gd name="adj" fmla="val 57100"/>
            </a:avLst>
          </a:prstGeom>
          <a:pattFill prst="dashHorz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ardrop 18"/>
          <p:cNvSpPr/>
          <p:nvPr/>
        </p:nvSpPr>
        <p:spPr>
          <a:xfrm rot="12783797">
            <a:off x="1423832" y="580057"/>
            <a:ext cx="726521" cy="692841"/>
          </a:xfrm>
          <a:prstGeom prst="teardrop">
            <a:avLst>
              <a:gd name="adj" fmla="val 57100"/>
            </a:avLst>
          </a:prstGeom>
          <a:pattFill prst="dashHorz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ardrop 19"/>
          <p:cNvSpPr/>
          <p:nvPr/>
        </p:nvSpPr>
        <p:spPr>
          <a:xfrm rot="12783797">
            <a:off x="1726457" y="634372"/>
            <a:ext cx="643786" cy="603115"/>
          </a:xfrm>
          <a:prstGeom prst="teardrop">
            <a:avLst>
              <a:gd name="adj" fmla="val 57100"/>
            </a:avLst>
          </a:prstGeom>
          <a:pattFill prst="dashHorz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128189" y="2802666"/>
            <a:ext cx="2848585" cy="2239782"/>
            <a:chOff x="128189" y="2719997"/>
            <a:chExt cx="2848585" cy="2239782"/>
          </a:xfrm>
        </p:grpSpPr>
        <p:grpSp>
          <p:nvGrpSpPr>
            <p:cNvPr id="49" name="Group 48"/>
            <p:cNvGrpSpPr/>
            <p:nvPr/>
          </p:nvGrpSpPr>
          <p:grpSpPr>
            <a:xfrm>
              <a:off x="1376574" y="4155946"/>
              <a:ext cx="1600200" cy="803833"/>
              <a:chOff x="4191000" y="930951"/>
              <a:chExt cx="1600200" cy="955033"/>
            </a:xfrm>
          </p:grpSpPr>
          <p:sp>
            <p:nvSpPr>
              <p:cNvPr id="50" name="Flowchart: Magnetic Disk 49"/>
              <p:cNvSpPr/>
              <p:nvPr/>
            </p:nvSpPr>
            <p:spPr>
              <a:xfrm>
                <a:off x="4191000" y="950253"/>
                <a:ext cx="1600200" cy="935731"/>
              </a:xfrm>
              <a:prstGeom prst="flowChartMagneticDisk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4191000" y="930951"/>
                <a:ext cx="1600200" cy="32888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128189" y="2719997"/>
              <a:ext cx="2548268" cy="1375753"/>
              <a:chOff x="152400" y="590550"/>
              <a:chExt cx="2548268" cy="1375753"/>
            </a:xfrm>
            <a:pattFill prst="dashHorz">
              <a:fgClr>
                <a:schemeClr val="accent1"/>
              </a:fgClr>
              <a:bgClr>
                <a:schemeClr val="bg1"/>
              </a:bgClr>
            </a:pattFill>
          </p:grpSpPr>
          <p:sp>
            <p:nvSpPr>
              <p:cNvPr id="22" name="L-Shape 21"/>
              <p:cNvSpPr/>
              <p:nvPr/>
            </p:nvSpPr>
            <p:spPr>
              <a:xfrm flipH="1" flipV="1">
                <a:off x="152400" y="590550"/>
                <a:ext cx="2438400" cy="1371600"/>
              </a:xfrm>
              <a:prstGeom prst="corner">
                <a:avLst>
                  <a:gd name="adj1" fmla="val 65504"/>
                  <a:gd name="adj2" fmla="val 54652"/>
                </a:avLst>
              </a:prstGeom>
              <a:grpFill/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152400" y="630976"/>
                <a:ext cx="37218" cy="812128"/>
              </a:xfrm>
              <a:prstGeom prst="line">
                <a:avLst/>
              </a:prstGeom>
              <a:grpFill/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1786268" y="1962150"/>
                <a:ext cx="914400" cy="4153"/>
              </a:xfrm>
              <a:prstGeom prst="line">
                <a:avLst/>
              </a:prstGeom>
              <a:grpFill/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" name="Teardrop 24"/>
          <p:cNvSpPr/>
          <p:nvPr/>
        </p:nvSpPr>
        <p:spPr>
          <a:xfrm rot="12783797">
            <a:off x="116595" y="2909192"/>
            <a:ext cx="726521" cy="692841"/>
          </a:xfrm>
          <a:prstGeom prst="teardrop">
            <a:avLst>
              <a:gd name="adj" fmla="val 57100"/>
            </a:avLst>
          </a:prstGeom>
          <a:pattFill prst="dashHorz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ardrop 25"/>
          <p:cNvSpPr/>
          <p:nvPr/>
        </p:nvSpPr>
        <p:spPr>
          <a:xfrm rot="12783797">
            <a:off x="228836" y="2928341"/>
            <a:ext cx="726521" cy="692841"/>
          </a:xfrm>
          <a:prstGeom prst="teardrop">
            <a:avLst>
              <a:gd name="adj" fmla="val 57100"/>
            </a:avLst>
          </a:prstGeom>
          <a:pattFill prst="dashHorz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ardrop 26"/>
          <p:cNvSpPr/>
          <p:nvPr/>
        </p:nvSpPr>
        <p:spPr>
          <a:xfrm rot="12783797">
            <a:off x="984128" y="2909191"/>
            <a:ext cx="726521" cy="692841"/>
          </a:xfrm>
          <a:prstGeom prst="teardrop">
            <a:avLst>
              <a:gd name="adj" fmla="val 57100"/>
            </a:avLst>
          </a:prstGeom>
          <a:pattFill prst="dashHorz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ardrop 27"/>
          <p:cNvSpPr/>
          <p:nvPr/>
        </p:nvSpPr>
        <p:spPr>
          <a:xfrm rot="12783797">
            <a:off x="1861482" y="3441454"/>
            <a:ext cx="681129" cy="575894"/>
          </a:xfrm>
          <a:prstGeom prst="teardrop">
            <a:avLst>
              <a:gd name="adj" fmla="val 57100"/>
            </a:avLst>
          </a:prstGeom>
          <a:pattFill prst="dashHorz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ardrop 28"/>
          <p:cNvSpPr/>
          <p:nvPr/>
        </p:nvSpPr>
        <p:spPr>
          <a:xfrm rot="12783797">
            <a:off x="103737" y="2871505"/>
            <a:ext cx="726521" cy="692841"/>
          </a:xfrm>
          <a:prstGeom prst="teardrop">
            <a:avLst>
              <a:gd name="adj" fmla="val 57100"/>
            </a:avLst>
          </a:prstGeom>
          <a:pattFill prst="dashHorz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218184" y="2864025"/>
            <a:ext cx="614506" cy="774847"/>
          </a:xfrm>
          <a:prstGeom prst="roundRect">
            <a:avLst/>
          </a:prstGeom>
          <a:pattFill prst="dashHorz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 rot="5400000">
            <a:off x="1752556" y="3422918"/>
            <a:ext cx="878238" cy="624458"/>
          </a:xfrm>
          <a:prstGeom prst="roundRect">
            <a:avLst/>
          </a:prstGeom>
          <a:pattFill prst="dashHorz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1083754" y="2843092"/>
            <a:ext cx="614506" cy="774847"/>
          </a:xfrm>
          <a:prstGeom prst="roundRect">
            <a:avLst/>
          </a:prstGeom>
          <a:pattFill prst="dashHorz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1288900" y="2862400"/>
            <a:ext cx="614506" cy="774847"/>
          </a:xfrm>
          <a:prstGeom prst="roundRect">
            <a:avLst/>
          </a:prstGeom>
          <a:pattFill prst="dashHorz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939164" y="2860686"/>
            <a:ext cx="614506" cy="774847"/>
          </a:xfrm>
          <a:prstGeom prst="roundRect">
            <a:avLst/>
          </a:prstGeom>
          <a:pattFill prst="dashHorz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284648" y="2862400"/>
            <a:ext cx="614506" cy="774847"/>
          </a:xfrm>
          <a:prstGeom prst="roundRect">
            <a:avLst/>
          </a:prstGeom>
          <a:pattFill prst="dashHorz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ardrop 35"/>
          <p:cNvSpPr/>
          <p:nvPr/>
        </p:nvSpPr>
        <p:spPr>
          <a:xfrm rot="12783797">
            <a:off x="191618" y="2901689"/>
            <a:ext cx="726521" cy="692841"/>
          </a:xfrm>
          <a:prstGeom prst="teardrop">
            <a:avLst>
              <a:gd name="adj" fmla="val 57100"/>
            </a:avLst>
          </a:prstGeom>
          <a:pattFill prst="dashHorz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ardrop 36"/>
          <p:cNvSpPr/>
          <p:nvPr/>
        </p:nvSpPr>
        <p:spPr>
          <a:xfrm rot="12783797">
            <a:off x="854374" y="2889670"/>
            <a:ext cx="726521" cy="692841"/>
          </a:xfrm>
          <a:prstGeom prst="teardrop">
            <a:avLst>
              <a:gd name="adj" fmla="val 57100"/>
            </a:avLst>
          </a:prstGeom>
          <a:pattFill prst="dashHorz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ardrop 37"/>
          <p:cNvSpPr/>
          <p:nvPr/>
        </p:nvSpPr>
        <p:spPr>
          <a:xfrm rot="12783797">
            <a:off x="1357089" y="2889670"/>
            <a:ext cx="726521" cy="692841"/>
          </a:xfrm>
          <a:prstGeom prst="teardrop">
            <a:avLst>
              <a:gd name="adj" fmla="val 57100"/>
            </a:avLst>
          </a:prstGeom>
          <a:pattFill prst="dashHorz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ardrop 38"/>
          <p:cNvSpPr/>
          <p:nvPr/>
        </p:nvSpPr>
        <p:spPr>
          <a:xfrm rot="12783797">
            <a:off x="1659714" y="2943985"/>
            <a:ext cx="643786" cy="603115"/>
          </a:xfrm>
          <a:prstGeom prst="teardrop">
            <a:avLst>
              <a:gd name="adj" fmla="val 57100"/>
            </a:avLst>
          </a:prstGeom>
          <a:pattFill prst="dashHorz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hord 40"/>
          <p:cNvSpPr/>
          <p:nvPr/>
        </p:nvSpPr>
        <p:spPr>
          <a:xfrm rot="4378879" flipV="1">
            <a:off x="1181826" y="3215078"/>
            <a:ext cx="510349" cy="716568"/>
          </a:xfrm>
          <a:prstGeom prst="chord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hord 41"/>
          <p:cNvSpPr/>
          <p:nvPr/>
        </p:nvSpPr>
        <p:spPr>
          <a:xfrm rot="4378879" flipV="1">
            <a:off x="923699" y="3226666"/>
            <a:ext cx="510349" cy="716568"/>
          </a:xfrm>
          <a:prstGeom prst="chord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/>
          <p:cNvGrpSpPr/>
          <p:nvPr/>
        </p:nvGrpSpPr>
        <p:grpSpPr>
          <a:xfrm>
            <a:off x="3276597" y="573244"/>
            <a:ext cx="4724401" cy="1056692"/>
            <a:chOff x="3276599" y="748507"/>
            <a:chExt cx="4433506" cy="1056692"/>
          </a:xfrm>
        </p:grpSpPr>
        <p:sp>
          <p:nvSpPr>
            <p:cNvPr id="53" name="TextBox 52"/>
            <p:cNvSpPr txBox="1"/>
            <p:nvPr/>
          </p:nvSpPr>
          <p:spPr>
            <a:xfrm>
              <a:off x="3574303" y="812503"/>
              <a:ext cx="413580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পানির গতিপথে বাধা না থাকায় অধিক পরিমাণে পানি প্রবাহিত হচ্ছে।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5" name="Pentagon 54"/>
            <p:cNvSpPr/>
            <p:nvPr/>
          </p:nvSpPr>
          <p:spPr>
            <a:xfrm flipH="1">
              <a:off x="3276599" y="748507"/>
              <a:ext cx="4433505" cy="1056692"/>
            </a:xfrm>
            <a:prstGeom prst="homePlat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229014" y="2729419"/>
            <a:ext cx="4724401" cy="1448991"/>
            <a:chOff x="3276599" y="748507"/>
            <a:chExt cx="4433506" cy="1448991"/>
          </a:xfrm>
        </p:grpSpPr>
        <p:sp>
          <p:nvSpPr>
            <p:cNvPr id="58" name="TextBox 57"/>
            <p:cNvSpPr txBox="1"/>
            <p:nvPr/>
          </p:nvSpPr>
          <p:spPr>
            <a:xfrm>
              <a:off x="3574303" y="812503"/>
              <a:ext cx="413580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পানির গতিপথে বাধা থাকায় কম পরিমাণে পানি প্রবাহিত হচ্ছে।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9" name="Pentagon 58"/>
            <p:cNvSpPr/>
            <p:nvPr/>
          </p:nvSpPr>
          <p:spPr>
            <a:xfrm flipH="1">
              <a:off x="3276599" y="748507"/>
              <a:ext cx="4433505" cy="1056692"/>
            </a:xfrm>
            <a:prstGeom prst="homePlat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3505200" y="4030048"/>
            <a:ext cx="4648200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বাধা পাওয়াকে কী বলা যেতে পারে?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724400" y="4184807"/>
            <a:ext cx="2362200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রোধ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137268" y="-9155"/>
            <a:ext cx="1560771" cy="584775"/>
            <a:chOff x="-2449885" y="1215845"/>
            <a:chExt cx="2288458" cy="779699"/>
          </a:xfrm>
        </p:grpSpPr>
        <p:sp>
          <p:nvSpPr>
            <p:cNvPr id="63" name="Pentagon 62"/>
            <p:cNvSpPr/>
            <p:nvPr/>
          </p:nvSpPr>
          <p:spPr>
            <a:xfrm>
              <a:off x="-2445456" y="1328026"/>
              <a:ext cx="2284028" cy="497425"/>
            </a:xfrm>
            <a:prstGeom prst="homePlate">
              <a:avLst/>
            </a:prstGeom>
            <a:solidFill>
              <a:srgbClr val="FF66FF"/>
            </a:solidFill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-2449885" y="1215845"/>
              <a:ext cx="2288458" cy="7796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লক্ষ</a:t>
              </a:r>
              <a:r>
                <a:rPr lang="en-US" sz="32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কর</a:t>
              </a:r>
              <a:r>
                <a:rPr lang="en-US" sz="32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:</a:t>
              </a:r>
              <a:endPara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308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5219E-6 L 0.07344 0.0061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3" y="3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77606E-6 L 1.11022E-16 0.10364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18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5219E-6 L 0.07344 0.0061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3" y="30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7 -2.71437E-6 L 0.06597 0.00617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3" y="30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97 -2.71437E-6 L 0.05746 0.0061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3" y="30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97 -2.71437E-6 L 0.05746 0.00617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3" y="30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66379E-6 L 0.02431 -0.0015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5" y="-9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66379E-6 L 0.02431 -0.00155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5" y="-9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66379E-6 L 0.02431 -0.0015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5" y="-9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66379E-6 L 0.02431 -0.00155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5" y="-9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5219E-6 L 0.07344 0.00617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3" y="30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5059 L 0.00017 0.0530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18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5219E-6 L 0.07344 0.00617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3" y="30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7 -2.71437E-6 L 0.06597 0.00617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3" y="30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97 -2.71437E-6 L 0.05746 0.00617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3" y="30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97 -2.71437E-6 L 0.05746 0.00617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3" y="308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66379E-6 L 0.02431 -0.0015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5" y="-9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66379E-6 L 0.02431 -0.00155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5" y="-9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66379E-6 L 0.02431 -0.0015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5" y="-9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66379E-6 L 0.02431 -0.00155 " pathEditMode="relative" rAng="0" ptsTypes="AA">
                                      <p:cBhvr>
                                        <p:cTn id="44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5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67" grpId="0" animBg="1"/>
      <p:bldP spid="67" grpId="1" animBg="1"/>
      <p:bldP spid="7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25067" y="1305834"/>
            <a:ext cx="6673756" cy="2639061"/>
            <a:chOff x="969818" y="1648698"/>
            <a:chExt cx="7453746" cy="3643742"/>
          </a:xfrm>
        </p:grpSpPr>
        <p:sp>
          <p:nvSpPr>
            <p:cNvPr id="3" name="Oval 2"/>
            <p:cNvSpPr/>
            <p:nvPr/>
          </p:nvSpPr>
          <p:spPr>
            <a:xfrm>
              <a:off x="969818" y="1648698"/>
              <a:ext cx="7453746" cy="364374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143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Content Placeholder 2"/>
            <p:cNvSpPr txBox="1">
              <a:spLocks/>
            </p:cNvSpPr>
            <p:nvPr/>
          </p:nvSpPr>
          <p:spPr>
            <a:xfrm>
              <a:off x="1482434" y="2503525"/>
              <a:ext cx="6400800" cy="2286000"/>
            </a:xfrm>
            <a:prstGeom prst="rect">
              <a:avLst/>
            </a:prstGeom>
          </p:spPr>
          <p:txBody>
            <a:bodyPr>
              <a:prstTxWarp prst="textInflate">
                <a:avLst>
                  <a:gd name="adj" fmla="val 0"/>
                </a:avLst>
              </a:prstTxWarp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None/>
              </a:pPr>
              <a:endParaRPr lang="bn-BD" sz="3600" b="1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514600" y="1751100"/>
            <a:ext cx="4172344" cy="1658850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রোধ</a:t>
            </a:r>
            <a:endParaRPr lang="en-US" sz="3600" b="1" dirty="0" smtClean="0">
              <a:ln w="1905"/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>
                <a:ln w="1905"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b="1" dirty="0" err="1" smtClean="0">
                <a:ln w="1905"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পরিবাহীর</a:t>
            </a:r>
            <a:r>
              <a:rPr lang="en-US" sz="3600" b="1" dirty="0" smtClean="0">
                <a:ln w="1905"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905"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রোধ</a:t>
            </a:r>
            <a:r>
              <a:rPr lang="en-US" sz="3600" b="1" dirty="0" smtClean="0">
                <a:ln w="1905"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3600" b="1" dirty="0">
              <a:ln w="1905"/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18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50" y="473577"/>
            <a:ext cx="8815676" cy="47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70293" y="148969"/>
            <a:ext cx="25715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শিখন-ফল</a:t>
            </a:r>
            <a:endParaRPr lang="en-US" sz="40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18925758"/>
              </p:ext>
            </p:extLst>
          </p:nvPr>
        </p:nvGraphicFramePr>
        <p:xfrm>
          <a:off x="693679" y="1352550"/>
          <a:ext cx="784072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1797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BDUL MANNAN\Desktop\Dry Cell=1\3bcc10122c031aa5cc2cbb4da689f05b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209550"/>
            <a:ext cx="3810000" cy="253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BDUL MANNAN\Desktop\Dry Cell=1\1442826243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87" y="2571750"/>
            <a:ext cx="3848913" cy="213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4336839" y="2776523"/>
            <a:ext cx="4513401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এদের মধ্য দিয়ে বিদ্যুৎ বা কারেন্ট প্রবাহিত হয়।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30640" y="4197081"/>
            <a:ext cx="4419600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বিদ্যুৎ বা কারেন্ট আসলে কী?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819400" y="526225"/>
            <a:ext cx="5260801" cy="2590800"/>
            <a:chOff x="3597200" y="866743"/>
            <a:chExt cx="5260801" cy="2590800"/>
          </a:xfrm>
        </p:grpSpPr>
        <p:cxnSp>
          <p:nvCxnSpPr>
            <p:cNvPr id="19" name="Straight Arrow Connector 18"/>
            <p:cNvCxnSpPr/>
            <p:nvPr/>
          </p:nvCxnSpPr>
          <p:spPr>
            <a:xfrm flipH="1" flipV="1">
              <a:off x="4330184" y="866743"/>
              <a:ext cx="1398032" cy="1095408"/>
            </a:xfrm>
            <a:prstGeom prst="straightConnector1">
              <a:avLst/>
            </a:prstGeom>
            <a:ln w="28575">
              <a:solidFill>
                <a:srgbClr val="FF66FF"/>
              </a:solidFill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 flipV="1">
              <a:off x="4363236" y="1628743"/>
              <a:ext cx="1364980" cy="333407"/>
            </a:xfrm>
            <a:prstGeom prst="straightConnector1">
              <a:avLst/>
            </a:prstGeom>
            <a:ln w="28575">
              <a:solidFill>
                <a:srgbClr val="FF66FF"/>
              </a:solidFill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5129273" y="1967100"/>
              <a:ext cx="3728728" cy="52322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তার বা ক্যাবলগুলোর কাজ কী?</a:t>
              </a:r>
              <a:endParaRPr lang="bn-BD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>
              <a:off x="3597200" y="2490320"/>
              <a:ext cx="1532073" cy="967223"/>
            </a:xfrm>
            <a:prstGeom prst="straightConnector1">
              <a:avLst/>
            </a:prstGeom>
            <a:ln w="28575">
              <a:solidFill>
                <a:srgbClr val="FF66FF"/>
              </a:solidFill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270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522269" y="686563"/>
            <a:ext cx="325087" cy="3429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228357" y="686562"/>
            <a:ext cx="325087" cy="286243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675413" y="629905"/>
            <a:ext cx="325087" cy="3429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541819" y="684583"/>
            <a:ext cx="316181" cy="288223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209557" y="587601"/>
            <a:ext cx="325087" cy="3429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634594" y="894048"/>
            <a:ext cx="325087" cy="31049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581157" y="629906"/>
            <a:ext cx="325087" cy="3429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522268" y="1215013"/>
            <a:ext cx="325087" cy="3429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065813" y="1215013"/>
            <a:ext cx="325087" cy="3429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553444" y="1077208"/>
            <a:ext cx="325087" cy="3429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103419" y="1091801"/>
            <a:ext cx="325087" cy="3429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597727" y="1268686"/>
            <a:ext cx="325087" cy="3429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209556" y="1183549"/>
            <a:ext cx="325087" cy="3429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754831" y="1213032"/>
            <a:ext cx="325087" cy="3429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405746" y="1458955"/>
            <a:ext cx="325087" cy="3429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813460" y="1661433"/>
            <a:ext cx="325087" cy="3429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350326" y="1634237"/>
            <a:ext cx="325087" cy="3429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163044" y="1672702"/>
            <a:ext cx="325087" cy="3429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563335" y="1647948"/>
            <a:ext cx="325087" cy="3429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959681" y="1661433"/>
            <a:ext cx="325087" cy="3429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730835" y="1678875"/>
            <a:ext cx="316181" cy="288223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26679" y="744288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</a:rPr>
              <a:t>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4562" y="1349433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</a:rPr>
              <a:t>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88128" y="715011"/>
            <a:ext cx="325087" cy="3429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005003" y="1354999"/>
            <a:ext cx="325087" cy="3429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04800" y="677738"/>
            <a:ext cx="325087" cy="3429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914400" y="690270"/>
            <a:ext cx="325087" cy="3429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600200" y="629905"/>
            <a:ext cx="325087" cy="3429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209800" y="753807"/>
            <a:ext cx="325087" cy="3429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662779" y="629905"/>
            <a:ext cx="325087" cy="3429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485194" y="590289"/>
            <a:ext cx="325087" cy="3429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89956" y="1232055"/>
            <a:ext cx="325087" cy="3429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51856" y="1203122"/>
            <a:ext cx="325087" cy="3429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443589" y="1353980"/>
            <a:ext cx="325087" cy="3429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89312" y="1697899"/>
            <a:ext cx="325087" cy="3429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118502" y="1667000"/>
            <a:ext cx="325087" cy="3429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187038" y="1212777"/>
            <a:ext cx="325087" cy="3429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284055" y="1291213"/>
            <a:ext cx="325087" cy="3429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762048" y="1664044"/>
            <a:ext cx="325087" cy="3429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772827" y="1687656"/>
            <a:ext cx="325087" cy="3429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795649" y="1668061"/>
            <a:ext cx="325087" cy="3429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205471" y="1828206"/>
            <a:ext cx="2087022" cy="1047290"/>
            <a:chOff x="3597892" y="2528597"/>
            <a:chExt cx="2087022" cy="1047290"/>
          </a:xfrm>
        </p:grpSpPr>
        <p:sp>
          <p:nvSpPr>
            <p:cNvPr id="48" name="TextBox 47"/>
            <p:cNvSpPr txBox="1"/>
            <p:nvPr/>
          </p:nvSpPr>
          <p:spPr>
            <a:xfrm>
              <a:off x="3597892" y="3052667"/>
              <a:ext cx="2087022" cy="523220"/>
            </a:xfrm>
            <a:prstGeom prst="rect">
              <a:avLst/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প্রবাহিত ইলেকট্রন</a:t>
              </a: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flipV="1">
              <a:off x="3767484" y="2528597"/>
              <a:ext cx="0" cy="524070"/>
            </a:xfrm>
            <a:prstGeom prst="straightConnector1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3048000" y="1957540"/>
            <a:ext cx="1061351" cy="919010"/>
            <a:chOff x="5367396" y="2940601"/>
            <a:chExt cx="1061351" cy="919010"/>
          </a:xfrm>
        </p:grpSpPr>
        <p:sp>
          <p:nvSpPr>
            <p:cNvPr id="51" name="TextBox 50"/>
            <p:cNvSpPr txBox="1"/>
            <p:nvPr/>
          </p:nvSpPr>
          <p:spPr>
            <a:xfrm>
              <a:off x="5367396" y="3336391"/>
              <a:ext cx="1061351" cy="523220"/>
            </a:xfrm>
            <a:prstGeom prst="rect">
              <a:avLst/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পরমাণু</a:t>
              </a: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 flipH="1" flipV="1">
              <a:off x="6278071" y="2940601"/>
              <a:ext cx="1" cy="395790"/>
            </a:xfrm>
            <a:prstGeom prst="straightConnector1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6898399" y="2095814"/>
            <a:ext cx="1881664" cy="780684"/>
            <a:chOff x="6999672" y="3082485"/>
            <a:chExt cx="1881664" cy="780684"/>
          </a:xfrm>
        </p:grpSpPr>
        <p:sp>
          <p:nvSpPr>
            <p:cNvPr id="54" name="TextBox 53"/>
            <p:cNvSpPr txBox="1"/>
            <p:nvPr/>
          </p:nvSpPr>
          <p:spPr>
            <a:xfrm>
              <a:off x="6999672" y="3339949"/>
              <a:ext cx="1881664" cy="523220"/>
            </a:xfrm>
            <a:prstGeom prst="rect">
              <a:avLst/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পরিবাহী পদার্থ</a:t>
              </a:r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 flipV="1">
              <a:off x="7940504" y="3082485"/>
              <a:ext cx="0" cy="257516"/>
            </a:xfrm>
            <a:prstGeom prst="straightConnector1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202879" y="534163"/>
            <a:ext cx="8862698" cy="1566814"/>
            <a:chOff x="202879" y="666750"/>
            <a:chExt cx="8862698" cy="1566814"/>
          </a:xfrm>
        </p:grpSpPr>
        <p:grpSp>
          <p:nvGrpSpPr>
            <p:cNvPr id="2" name="Group 1"/>
            <p:cNvGrpSpPr/>
            <p:nvPr/>
          </p:nvGrpSpPr>
          <p:grpSpPr>
            <a:xfrm>
              <a:off x="467343" y="666750"/>
              <a:ext cx="8598234" cy="1561600"/>
              <a:chOff x="4410622" y="1357500"/>
              <a:chExt cx="4738883" cy="1561600"/>
            </a:xfrm>
          </p:grpSpPr>
          <p:cxnSp>
            <p:nvCxnSpPr>
              <p:cNvPr id="3" name="Straight Connector 2"/>
              <p:cNvCxnSpPr/>
              <p:nvPr/>
            </p:nvCxnSpPr>
            <p:spPr>
              <a:xfrm>
                <a:off x="4425105" y="1357500"/>
                <a:ext cx="4724400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Straight Connector 3"/>
              <p:cNvCxnSpPr/>
              <p:nvPr/>
            </p:nvCxnSpPr>
            <p:spPr>
              <a:xfrm>
                <a:off x="4410622" y="2919100"/>
                <a:ext cx="4724400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Oval 58"/>
            <p:cNvSpPr/>
            <p:nvPr/>
          </p:nvSpPr>
          <p:spPr>
            <a:xfrm>
              <a:off x="202879" y="666750"/>
              <a:ext cx="609600" cy="1566814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Oval 60"/>
          <p:cNvSpPr/>
          <p:nvPr/>
        </p:nvSpPr>
        <p:spPr>
          <a:xfrm>
            <a:off x="6230343" y="724553"/>
            <a:ext cx="325087" cy="3429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492874" y="1303305"/>
            <a:ext cx="325087" cy="3429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679916" y="1041808"/>
            <a:ext cx="325087" cy="3429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928693" y="1146120"/>
            <a:ext cx="325087" cy="3429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3284055" y="1658550"/>
            <a:ext cx="325087" cy="3429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2292493" y="1680638"/>
            <a:ext cx="325087" cy="3429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4312224" y="1729176"/>
            <a:ext cx="325087" cy="3429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1841677" y="975828"/>
            <a:ext cx="325087" cy="3429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884470" y="972805"/>
            <a:ext cx="325087" cy="3429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7359723" y="1697899"/>
            <a:ext cx="325087" cy="3429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8617520" y="1038085"/>
            <a:ext cx="325087" cy="3429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36493" y="1153921"/>
            <a:ext cx="325087" cy="31049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8027465" y="692761"/>
            <a:ext cx="325087" cy="31049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5738498" y="1492594"/>
            <a:ext cx="325087" cy="3429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1214585" y="998526"/>
            <a:ext cx="325087" cy="3429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4847356" y="930501"/>
            <a:ext cx="325087" cy="3429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3112390" y="811021"/>
            <a:ext cx="325087" cy="3429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6950488" y="1526449"/>
            <a:ext cx="325087" cy="3429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/>
          <p:cNvGrpSpPr/>
          <p:nvPr/>
        </p:nvGrpSpPr>
        <p:grpSpPr>
          <a:xfrm>
            <a:off x="4250671" y="982471"/>
            <a:ext cx="2444453" cy="1894027"/>
            <a:chOff x="6436883" y="1969142"/>
            <a:chExt cx="2444453" cy="1894027"/>
          </a:xfrm>
        </p:grpSpPr>
        <p:sp>
          <p:nvSpPr>
            <p:cNvPr id="83" name="TextBox 82"/>
            <p:cNvSpPr txBox="1"/>
            <p:nvPr/>
          </p:nvSpPr>
          <p:spPr>
            <a:xfrm>
              <a:off x="6436883" y="3339949"/>
              <a:ext cx="2444453" cy="523220"/>
            </a:xfrm>
            <a:prstGeom prst="rect">
              <a:avLst/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সংঘর্ষে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লিপ্ত</a:t>
              </a:r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পরমাণু</a:t>
              </a:r>
              <a:endParaRPr lang="bn-BD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84" name="Straight Arrow Connector 83"/>
            <p:cNvCxnSpPr/>
            <p:nvPr/>
          </p:nvCxnSpPr>
          <p:spPr>
            <a:xfrm flipV="1">
              <a:off x="7940504" y="1969142"/>
              <a:ext cx="809043" cy="1370859"/>
            </a:xfrm>
            <a:prstGeom prst="straightConnector1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Rectangle 84"/>
          <p:cNvSpPr/>
          <p:nvPr/>
        </p:nvSpPr>
        <p:spPr>
          <a:xfrm>
            <a:off x="1905000" y="3525619"/>
            <a:ext cx="567976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প্রবাহ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মানেই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বিদ্যুৎ প্রবাহ ।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71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-3.10281E-6 L -0.00729 0.01081 C -0.00677 0.01328 -0.0059 0.01451 -0.0052 0.01451 C -0.00416 0.01451 -0.00347 0.01328 -0.00277 0.01081 L -3.33333E-6 -3.10281E-6 " pathEditMode="relative" rAng="0" ptsTypes="FffFF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71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78234E-6 L 0.00469 -0.01111 C 0.00573 -0.01358 0.00764 -0.01481 0.00903 -0.01481 C 0.01129 -0.01481 0.01267 -0.01358 0.01424 -0.01111 L 0.02014 -4.78234E-6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7" y="-74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-3.10281E-6 L -0.00729 0.01081 C -0.00677 0.01328 -0.0059 0.01451 -0.0052 0.01451 C -0.00416 0.01451 -0.00347 0.01328 -0.00277 0.01081 L -3.33333E-6 -3.10281E-6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71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-3.10281E-6 L -0.00729 0.01081 C -0.00677 0.01328 -0.0059 0.01451 -0.0052 0.01451 C -0.00416 0.01451 -0.00347 0.01328 -0.00277 0.01081 L -3.33333E-6 -3.10281E-6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7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-3.10281E-6 L -0.00729 0.01081 C -0.00677 0.01328 -0.0059 0.01451 -0.0052 0.01451 C -0.00416 0.01451 -0.00347 0.01328 -0.00277 0.01081 L -3.33333E-6 -3.10281E-6 " pathEditMode="relative" rAng="0" ptsTypes="FffFF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7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81599E-6 L 0.00226 0.01081 C 0.00278 0.01328 0.00365 0.01451 0.00434 0.01451 C 0.00539 0.01451 0.00608 0.01328 0.00677 0.01081 L 0.00955 -3.81599E-6 " pathEditMode="relative" rAng="0" ptsTypes="FffFF">
                                      <p:cBhvr>
                                        <p:cTn id="1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71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81599E-6 L 0.00226 0.01081 C 0.00278 0.01328 0.00365 0.01451 0.00434 0.01451 C 0.00539 0.01451 0.00608 0.01328 0.00677 0.01081 L 0.00955 -3.81599E-6 " pathEditMode="relative" rAng="0" ptsTypes="FffFF">
                                      <p:cBhvr>
                                        <p:cTn id="1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71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-3.10281E-6 L -0.00729 0.01081 C -0.00677 0.01328 -0.0059 0.01451 -0.0052 0.01451 C -0.00416 0.01451 -0.00347 0.01328 -0.00277 0.01081 L -3.33333E-6 -3.10281E-6 " pathEditMode="relative" rAng="0" ptsTypes="FffFF">
                                      <p:cBhvr>
                                        <p:cTn id="2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71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4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955 -3.10281E-6 L -0.00729 0.01081 C -0.00677 0.01328 -0.0059 0.01451 -0.0052 0.01451 C -0.00416 0.01451 -0.00347 0.01328 -0.00277 0.01081 L -3.33333E-6 -3.10281E-6 " pathEditMode="relative" rAng="0" ptsTypes="FffFF">
                                      <p:cBhvr>
                                        <p:cTn id="2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71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42019E-6 L 0.00226 -0.01544 C 0.00278 -0.01883 0.00365 -0.02038 0.00434 -0.02038 C 0.00538 -0.02038 0.00608 -0.01883 0.00677 -0.01544 L 0.00955 -1.42019E-6 " pathEditMode="relative" rAng="0" ptsTypes="FffFF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-101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-3.10281E-6 L -0.00729 0.01081 C -0.00677 0.01328 -0.0059 0.01451 -0.0052 0.01451 C -0.00416 0.01451 -0.00347 0.01328 -0.00277 0.01081 L -3.33333E-6 -3.10281E-6 " pathEditMode="relative" rAng="0" ptsTypes="FffFF">
                                      <p:cBhvr>
                                        <p:cTn id="2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71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4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6 1.37079E-6 L 0.00278 -0.01081 C 0.00347 -0.01328 0.00451 -0.01451 0.00538 -0.01451 C 0.00659 -0.01451 0.00746 -0.01328 0.00833 -0.01081 L 0.01198 1.37079E-6 " pathEditMode="relative" rAng="0" ptsTypes="FffFF">
                                      <p:cBhvr>
                                        <p:cTn id="2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" y="-74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4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2222E-6 3.18308E-6 L 0.00278 -0.01081 C 0.0033 -0.01328 0.00434 -0.01451 0.00521 -0.01451 C 0.0066 -0.01451 0.00746 -0.01328 0.00833 -0.01081 L 0.0118 3.18308E-6 " pathEditMode="relative" rAng="0" ptsTypes="FffFF">
                                      <p:cBhvr>
                                        <p:cTn id="3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" y="-74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4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955 -3.10281E-6 L -0.00729 0.01081 C -0.00677 0.01328 -0.0059 0.01451 -0.0052 0.01451 C -0.00416 0.01451 -0.00347 0.01328 -0.00277 0.01081 L -3.33333E-6 -3.10281E-6 " pathEditMode="relative" rAng="0" ptsTypes="FffFF">
                                      <p:cBhvr>
                                        <p:cTn id="3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71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4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955 -3.10281E-6 L -0.00729 0.01081 C -0.00677 0.01328 -0.0059 0.01451 -0.0052 0.01451 C -0.00416 0.01451 -0.00347 0.01328 -0.00277 0.01081 L -3.33333E-6 -3.10281E-6 " pathEditMode="relative" rAng="0" ptsTypes="FffFF">
                                      <p:cBhvr>
                                        <p:cTn id="3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71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26644E-6 L 0.00364 -0.01174 C 0.00434 -0.01421 0.00573 -0.01544 0.00694 -0.01544 C 0.00868 -0.01544 0.00972 -0.01421 0.01094 -0.01174 L 0.01545 3.26644E-6 " pathEditMode="relative" rAng="0" ptsTypes="FffFF">
                                      <p:cBhvr>
                                        <p:cTn id="3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4" y="-772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4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955 -3.10281E-6 L -0.00729 0.01081 C -0.00677 0.01328 -0.0059 0.01451 -0.0052 0.01451 C -0.00416 0.01451 -0.00347 0.01328 -0.00277 0.01081 L -3.33333E-6 -3.10281E-6 " pathEditMode="relative" rAng="0" ptsTypes="FffFF">
                                      <p:cBhvr>
                                        <p:cTn id="3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71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4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955 -3.10281E-6 L -0.00729 0.01081 C -0.00677 0.01328 -0.0059 0.01451 -0.0052 0.01451 C -0.00416 0.01451 -0.00347 0.01328 -0.00277 0.01081 L -3.33333E-6 -3.10281E-6 " pathEditMode="relative" rAng="0" ptsTypes="FffFF">
                                      <p:cBhvr>
                                        <p:cTn id="4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71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4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955 -3.10281E-6 L -0.00729 0.01081 C -0.00677 0.01328 -0.0059 0.01451 -0.0052 0.01451 C -0.00416 0.01451 -0.00347 0.01328 -0.00277 0.01081 L -3.33333E-6 -3.10281E-6 " pathEditMode="relative" rAng="0" ptsTypes="FffFF">
                                      <p:cBhvr>
                                        <p:cTn id="42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71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4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955 -3.10281E-6 L -0.00729 0.01081 C -0.00677 0.01328 -0.0059 0.01451 -0.0052 0.01451 C -0.00416 0.01451 -0.00347 0.01328 -0.00277 0.01081 L -3.33333E-6 -3.10281E-6 " pathEditMode="relative" rAng="0" ptsTypes="FffFF">
                                      <p:cBhvr>
                                        <p:cTn id="44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71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4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955 -3.10281E-6 L -0.00729 0.01081 C -0.00677 0.01328 -0.0059 0.01451 -0.0052 0.01451 C -0.00416 0.01451 -0.00347 0.01328 -0.00277 0.01081 L -3.33333E-6 -3.10281E-6 " pathEditMode="relative" rAng="0" ptsTypes="FffFF">
                                      <p:cBhvr>
                                        <p:cTn id="4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71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473E-6 L 0.0665 1.2473E-6 C 0.09809 1.2473E-6 0.17882 -0.06237 0.21025 -0.06422 C 0.23386 -0.06422 0.24115 -0.02686 0.26146 -0.02686 C 0.28802 -0.02686 0.30747 -0.00556 0.3592 -0.00556 L 0.37674 -0.02717 L 0.44358 -0.03057 L 0.48247 1.2473E-6 L 0.61077 -0.09787 L 0.69566 -0.09139 C 0.73907 -0.09324 0.65834 0.01883 0.70174 0.01513 C 0.72136 0.0176 0.74723 -0.0707 0.76615 -0.07564 C 0.78507 -0.08089 0.80087 -0.03026 0.81528 -0.01575 C 0.83855 -0.01482 0.84514 0.0108 0.85278 0.01111 C 0.86476 0.0142 0.90625 -0.00401 0.92188 -0.00247 L 0.94601 1.2473E-6 L 0.99028 1.2473E-6 " pathEditMode="relative" rAng="0" ptsTypes="FfffFFFFFffaffFFF">
                                      <p:cBhvr>
                                        <p:cTn id="4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14" y="-3952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-1.35844E-7 L 0.04479 -0.00617 L 0.10851 -0.09663 C 0.14045 -0.09663 0.14757 -0.02686 0.17899 -0.02964 C 0.2099 -0.03674 0.25434 -0.01204 0.26858 -0.01389 C 0.28212 -0.01544 0.2467 -0.04291 0.26163 -0.04199 C 0.28924 -0.04199 0.30851 -0.00864 0.36042 -0.00864 L 0.37778 -0.0423 L 0.43594 0.02902 L 0.48403 -1.35844E-7 L 0.52917 -0.05866 L 0.61146 -0.00679 C 0.65503 -0.00957 0.6599 0.02902 0.70347 0.02316 C 0.71944 0.02285 0.79358 -0.02779 0.81736 -0.02439 C 0.84063 -0.02316 0.8474 0.01667 0.85503 0.01698 C 0.86719 0.02161 0.90642 -0.04755 0.92205 -0.04508 L 0.94861 -1.35844E-7 L 0.99219 -1.35844E-7 " pathEditMode="relative" rAng="0" ptsTypes="FAffafFFFFFffffFFF">
                                      <p:cBhvr>
                                        <p:cTn id="5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8" y="-3396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6.76135E-7 L 0.0026 0.01513 C 0.0033 0.01852 0.00434 0.02038 0.00521 0.02038 C 0.00642 0.02038 0.00729 0.01852 0.00798 0.01513 L 0.01146 6.76135E-7 " pathEditMode="relative" rAng="0" ptsTypes="FffFF">
                                      <p:cBhvr>
                                        <p:cTn id="52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3" y="101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1494E-7 L 0.00278 -0.01142 C 0.00347 -0.01389 0.00451 -0.01513 0.00538 -0.01513 C 0.00677 -0.01513 0.00764 -0.01389 0.00851 -0.01142 L 0.01215 -4.41494E-7 " pathEditMode="relative" rAng="0" ptsTypes="FffFF">
                                      <p:cBhvr>
                                        <p:cTn id="54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" y="-77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-3.10281E-6 L -0.00729 0.01081 C -0.00677 0.01328 -0.0059 0.01451 -0.0052 0.01451 C -0.00416 0.01451 -0.00347 0.01328 -0.00277 0.01081 L -3.33333E-6 -3.10281E-6 " pathEditMode="relative" rAng="0" ptsTypes="FffFF">
                                      <p:cBhvr>
                                        <p:cTn id="5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71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8 2.79407E-6 L -0.01927 0.0108 C -0.01788 0.01327 -0.01563 0.01451 -0.01389 0.01451 C -0.01111 0.01451 -0.0092 0.01327 -0.00747 0.0108 L 3.05556E-6 2.79407E-6 " pathEditMode="relative" rAng="0" ptsTypes="FffFF">
                                      <p:cBhvr>
                                        <p:cTn id="58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71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-3.10281E-6 L -0.00729 0.01081 C -0.00677 0.01328 -0.0059 0.01451 -0.0052 0.01451 C -0.00416 0.01451 -0.00347 0.01328 -0.00277 0.01081 L -3.33333E-6 -3.10281E-6 " pathEditMode="relative" rAng="0" ptsTypes="FffFF">
                                      <p:cBhvr>
                                        <p:cTn id="60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71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9.81785E-7 L 0.0059 0.0108 C 0.00729 0.01327 0.00955 0.01451 0.01128 0.01451 C 0.01406 0.01451 0.01597 0.01327 0.0177 0.0108 L 0.02517 9.81785E-7 " pathEditMode="relative" rAng="0" ptsTypes="FffFF">
                                      <p:cBhvr>
                                        <p:cTn id="62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71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-3.10281E-6 L -0.00729 0.01081 C -0.00677 0.01328 -0.0059 0.01451 -0.0052 0.01451 C -0.00416 0.01451 -0.00347 0.01328 -0.00277 0.01081 L -3.33333E-6 -3.10281E-6 " pathEditMode="relative" rAng="0" ptsTypes="FffFF">
                                      <p:cBhvr>
                                        <p:cTn id="64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71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-3.10281E-6 L -0.00729 0.01081 C -0.00677 0.01328 -0.0059 0.01451 -0.0052 0.01451 C -0.00416 0.01451 -0.00347 0.01328 -0.00277 0.01081 L -3.33333E-6 -3.10281E-6 " pathEditMode="relative" rAng="0" ptsTypes="FffFF">
                                      <p:cBhvr>
                                        <p:cTn id="66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71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-3.10281E-6 L -0.00729 0.01081 C -0.00677 0.01328 -0.0059 0.01451 -0.0052 0.01451 C -0.00416 0.01451 -0.00347 0.01328 -0.00277 0.01081 L -3.33333E-6 -3.10281E-6 " pathEditMode="relative" rAng="0" ptsTypes="FffFF">
                                      <p:cBhvr>
                                        <p:cTn id="6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71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66409E-6 L 0.00417 -0.01142 C 0.00504 -0.01389 0.00677 -0.01513 0.00799 -0.01513 C 0.01007 -0.01513 0.01129 -0.01389 0.01268 -0.01142 L 0.01788 -1.66409E-6 " pathEditMode="relative" rAng="0" ptsTypes="FffFF">
                                      <p:cBhvr>
                                        <p:cTn id="7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-772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-3.10281E-6 L -0.00729 0.01081 C -0.00677 0.01328 -0.0059 0.01451 -0.0052 0.01451 C -0.00416 0.01451 -0.00347 0.01328 -0.00277 0.01081 L -3.33333E-6 -3.10281E-6 " pathEditMode="relative" rAng="0" ptsTypes="FffFF">
                                      <p:cBhvr>
                                        <p:cTn id="72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71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-3.10281E-6 L -0.00729 0.01081 C -0.00677 0.01328 -0.0059 0.01451 -0.0052 0.01451 C -0.00416 0.01451 -0.00347 0.01328 -0.00277 0.01081 L -3.33333E-6 -3.10281E-6 " pathEditMode="relative" rAng="0" ptsTypes="FffFF">
                                      <p:cBhvr>
                                        <p:cTn id="7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71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-3.10281E-6 L -0.00729 0.01081 C -0.00677 0.01328 -0.0059 0.01451 -0.0052 0.01451 C -0.00416 0.01451 -0.00347 0.01328 -0.00277 0.01081 L -3.33333E-6 -3.10281E-6 " pathEditMode="relative" rAng="0" ptsTypes="FffFF">
                                      <p:cBhvr>
                                        <p:cTn id="7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71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-3.10281E-6 L -0.00729 0.01081 C -0.00677 0.01328 -0.0059 0.01451 -0.0052 0.01451 C -0.00416 0.01451 -0.00347 0.01328 -0.00277 0.01081 L -3.33333E-6 -3.10281E-6 " pathEditMode="relative" rAng="0" ptsTypes="FffFF">
                                      <p:cBhvr>
                                        <p:cTn id="78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71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9.50911E-7 L 0.00365 -0.01327 C 0.00452 -0.01636 0.00608 -0.0176 0.00712 -0.0176 C 0.00886 -0.0176 0.01007 -0.01636 0.01129 -0.01327 L 0.01597 -9.50911E-7 " pathEditMode="relative" rAng="0" ptsTypes="FffFF">
                                      <p:cBhvr>
                                        <p:cTn id="80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" y="-895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-3.10281E-6 L -0.00729 0.01081 C -0.00677 0.01328 -0.0059 0.01451 -0.0052 0.01451 C -0.00416 0.01451 -0.00347 0.01328 -0.00277 0.01081 L -3.33333E-6 -3.10281E-6 " pathEditMode="relative" rAng="0" ptsTypes="FffFF">
                                      <p:cBhvr>
                                        <p:cTn id="8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71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-3.10281E-6 L -0.00729 0.01081 C -0.00677 0.01328 -0.0059 0.01451 -0.0052 0.01451 C -0.00416 0.01451 -0.00347 0.01328 -0.00277 0.01081 L -3.33333E-6 -3.10281E-6 " pathEditMode="relative" rAng="0" ptsTypes="FffFF">
                                      <p:cBhvr>
                                        <p:cTn id="8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71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-3.10281E-6 L -0.00729 0.01081 C -0.00677 0.01328 -0.0059 0.01451 -0.0052 0.01451 C -0.00416 0.01451 -0.00347 0.01328 -0.00277 0.01081 L -3.33333E-6 -3.10281E-6 " pathEditMode="relative" rAng="0" ptsTypes="FffFF">
                                      <p:cBhvr>
                                        <p:cTn id="86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7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-3.10281E-6 L -0.00729 0.01081 C -0.00677 0.01328 -0.0059 0.01451 -0.0052 0.01451 C -0.00416 0.01451 -0.00347 0.01328 -0.00277 0.01081 L -3.33333E-6 -3.10281E-6 " pathEditMode="relative" rAng="0" ptsTypes="FffFF">
                                      <p:cBhvr>
                                        <p:cTn id="10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710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4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-3.10281E-6 L -0.00729 0.01081 C -0.00677 0.01328 -0.0059 0.01451 -0.0052 0.01451 C -0.00416 0.01451 -0.00347 0.01328 -0.00277 0.01081 L -3.33333E-6 -3.10281E-6 " pathEditMode="relative" rAng="0" ptsTypes="FffFF">
                                      <p:cBhvr>
                                        <p:cTn id="10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71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4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9.50911E-7 L 0.00365 -0.01327 C 0.00452 -0.01636 0.00608 -0.0176 0.00712 -0.0176 C 0.00886 -0.0176 0.01007 -0.01636 0.01129 -0.01327 L 0.01597 -9.50911E-7 " pathEditMode="relative" rAng="0" ptsTypes="FffFF">
                                      <p:cBhvr>
                                        <p:cTn id="110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" y="-895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4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9.50911E-7 L 0.00365 -0.01327 C 0.00452 -0.01636 0.00608 -0.0176 0.00712 -0.0176 C 0.00886 -0.0176 0.01007 -0.01636 0.01129 -0.01327 L 0.01597 -9.50911E-7 " pathEditMode="relative" rAng="0" ptsTypes="FffFF">
                                      <p:cBhvr>
                                        <p:cTn id="112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" y="-895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4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9.50911E-7 L 0.00365 -0.01327 C 0.00452 -0.01636 0.00608 -0.0176 0.00712 -0.0176 C 0.00886 -0.0176 0.01007 -0.01636 0.01129 -0.01327 L 0.01597 -9.50911E-7 " pathEditMode="relative" rAng="0" ptsTypes="FffFF">
                                      <p:cBhvr>
                                        <p:cTn id="114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" y="-895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4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-3.10281E-6 L -0.00729 0.01081 C -0.00677 0.01328 -0.0059 0.01451 -0.0052 0.01451 C -0.00416 0.01451 -0.00347 0.01328 -0.00277 0.01081 L -3.33333E-6 -3.10281E-6 " pathEditMode="relative" rAng="0" ptsTypes="FffFF">
                                      <p:cBhvr>
                                        <p:cTn id="11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71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4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9.50911E-7 L 0.00365 -0.01327 C 0.00452 -0.01636 0.00608 -0.0176 0.00712 -0.0176 C 0.00886 -0.0176 0.01007 -0.01636 0.01129 -0.01327 L 0.01597 -9.50911E-7 " pathEditMode="relative" rAng="0" ptsTypes="FffFF">
                                      <p:cBhvr>
                                        <p:cTn id="118" dur="3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" y="-895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4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-3.10281E-6 L -0.00729 0.01081 C -0.00677 0.01328 -0.0059 0.01451 -0.0052 0.01451 C -0.00416 0.01451 -0.00347 0.01328 -0.00277 0.01081 L -3.33333E-6 -3.10281E-6 " pathEditMode="relative" rAng="0" ptsTypes="FffFF">
                                      <p:cBhvr>
                                        <p:cTn id="120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710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44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2222E-6 3.18308E-6 L 0.00278 -0.01081 C 0.0033 -0.01328 0.00434 -0.01451 0.00521 -0.01451 C 0.0066 -0.01451 0.00746 -0.01328 0.00833 -0.01081 L 0.0118 3.18308E-6 " pathEditMode="relative" rAng="0" ptsTypes="FffFF">
                                      <p:cBhvr>
                                        <p:cTn id="122" dur="5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" y="-741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44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955 -3.10281E-6 L -0.00729 0.01081 C -0.00677 0.01328 -0.0059 0.01451 -0.0052 0.01451 C -0.00416 0.01451 -0.00347 0.01328 -0.00277 0.01081 L -3.33333E-6 -3.10281E-6 " pathEditMode="relative" rAng="0" ptsTypes="FffFF">
                                      <p:cBhvr>
                                        <p:cTn id="124" dur="5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710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44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955 -3.10281E-6 L -0.00729 0.01081 C -0.00677 0.01328 -0.0059 0.01451 -0.0052 0.01451 C -0.00416 0.01451 -0.00347 0.01328 -0.00277 0.01081 L -3.33333E-6 -3.10281E-6 " pathEditMode="relative" rAng="0" ptsTypes="FffFF">
                                      <p:cBhvr>
                                        <p:cTn id="126" dur="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710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4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81599E-6 L 0.00226 0.01081 C 0.00278 0.01328 0.00365 0.01451 0.00434 0.01451 C 0.00539 0.01451 0.00608 0.01328 0.00677 0.01081 L 0.00955 -3.81599E-6 " pathEditMode="relative" rAng="0" ptsTypes="FffFF">
                                      <p:cBhvr>
                                        <p:cTn id="128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710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4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81599E-6 L 0.00226 0.01081 C 0.00278 0.01328 0.00365 0.01451 0.00434 0.01451 C 0.00539 0.01451 0.00608 0.01328 0.00677 0.01081 L 0.00955 -3.81599E-6 " pathEditMode="relative" rAng="0" ptsTypes="FffFF">
                                      <p:cBhvr>
                                        <p:cTn id="130" dur="5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710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44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955 -3.10281E-6 L -0.00729 0.01081 C -0.00677 0.01328 -0.0059 0.01451 -0.0052 0.01451 C -0.00416 0.01451 -0.00347 0.01328 -0.00277 0.01081 L -3.33333E-6 -3.10281E-6 " pathEditMode="relative" rAng="0" ptsTypes="FffFF">
                                      <p:cBhvr>
                                        <p:cTn id="132" dur="5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710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4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-3.10281E-6 L -0.00729 0.01081 C -0.00677 0.01328 -0.0059 0.01451 -0.0052 0.01451 C -0.00416 0.01451 -0.00347 0.01328 -0.00277 0.01081 L -3.33333E-6 -3.10281E-6 " pathEditMode="relative" rAng="0" ptsTypes="FffFF">
                                      <p:cBhvr>
                                        <p:cTn id="134" dur="3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710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44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955 -3.10281E-6 L -0.00729 0.01081 C -0.00677 0.01328 -0.0059 0.01451 -0.0052 0.01451 C -0.00416 0.01451 -0.00347 0.01328 -0.00277 0.01081 L -3.33333E-6 -3.10281E-6 " pathEditMode="relative" rAng="0" ptsTypes="FffFF">
                                      <p:cBhvr>
                                        <p:cTn id="136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710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4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9.50911E-7 L 0.00365 -0.01327 C 0.00452 -0.01636 0.00608 -0.0176 0.00712 -0.0176 C 0.00886 -0.0176 0.01007 -0.01636 0.01129 -0.01327 L 0.01597 -9.50911E-7 " pathEditMode="relative" rAng="0" ptsTypes="FffFF">
                                      <p:cBhvr>
                                        <p:cTn id="138" dur="3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" y="-895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44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955 -3.10281E-6 L -0.00729 0.01081 C -0.00677 0.01328 -0.0059 0.01451 -0.0052 0.01451 C -0.00416 0.01451 -0.00347 0.01328 -0.00277 0.01081 L -3.33333E-6 -3.10281E-6 " pathEditMode="relative" rAng="0" ptsTypes="FffFF">
                                      <p:cBhvr>
                                        <p:cTn id="140" dur="5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7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 animBg="1"/>
      <p:bldP spid="44" grpId="0" animBg="1"/>
      <p:bldP spid="45" grpId="0" animBg="1"/>
      <p:bldP spid="46" grpId="0" animBg="1"/>
      <p:bldP spid="61" grpId="0" animBg="1"/>
      <p:bldP spid="62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4949</TotalTime>
  <Words>879</Words>
  <Application>Microsoft Office PowerPoint</Application>
  <PresentationFormat>On-screen Show (16:9)</PresentationFormat>
  <Paragraphs>164</Paragraphs>
  <Slides>25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 MANNAN</dc:creator>
  <cp:lastModifiedBy>ABDUL MANNAN</cp:lastModifiedBy>
  <cp:revision>998</cp:revision>
  <dcterms:created xsi:type="dcterms:W3CDTF">2017-04-15T16:06:59Z</dcterms:created>
  <dcterms:modified xsi:type="dcterms:W3CDTF">2017-10-03T15:39:08Z</dcterms:modified>
</cp:coreProperties>
</file>