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4" r:id="rId2"/>
    <p:sldId id="257" r:id="rId3"/>
    <p:sldId id="263" r:id="rId4"/>
    <p:sldId id="265" r:id="rId5"/>
    <p:sldId id="260" r:id="rId6"/>
    <p:sldId id="289" r:id="rId7"/>
    <p:sldId id="266" r:id="rId8"/>
    <p:sldId id="267" r:id="rId9"/>
    <p:sldId id="269" r:id="rId10"/>
    <p:sldId id="270" r:id="rId11"/>
    <p:sldId id="271" r:id="rId12"/>
    <p:sldId id="272" r:id="rId13"/>
    <p:sldId id="288" r:id="rId14"/>
    <p:sldId id="280" r:id="rId15"/>
    <p:sldId id="281" r:id="rId16"/>
    <p:sldId id="292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C83B"/>
    <a:srgbClr val="FF99FF"/>
    <a:srgbClr val="DC6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8C136-6C24-4177-BF36-9DCA2C6CECF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ED07C-084D-477B-85B8-C64802081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2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1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198-C636-4D83-AEAD-5F0294E48D75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A5CC-D45E-4535-A6C5-36165AA61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7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198-C636-4D83-AEAD-5F0294E48D75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A5CC-D45E-4535-A6C5-36165AA61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2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198-C636-4D83-AEAD-5F0294E48D75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A5CC-D45E-4535-A6C5-36165AA61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5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198-C636-4D83-AEAD-5F0294E48D75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A5CC-D45E-4535-A6C5-36165AA61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198-C636-4D83-AEAD-5F0294E48D75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A5CC-D45E-4535-A6C5-36165AA61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0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198-C636-4D83-AEAD-5F0294E48D75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A5CC-D45E-4535-A6C5-36165AA61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8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198-C636-4D83-AEAD-5F0294E48D75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A5CC-D45E-4535-A6C5-36165AA61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8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198-C636-4D83-AEAD-5F0294E48D75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A5CC-D45E-4535-A6C5-36165AA61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198-C636-4D83-AEAD-5F0294E48D75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A5CC-D45E-4535-A6C5-36165AA61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3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198-C636-4D83-AEAD-5F0294E48D75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A5CC-D45E-4535-A6C5-36165AA61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4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198-C636-4D83-AEAD-5F0294E48D75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A5CC-D45E-4535-A6C5-36165AA61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9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344">
              <a:schemeClr val="accent6">
                <a:lumMod val="20000"/>
                <a:lumOff val="80000"/>
              </a:schemeClr>
            </a:gs>
            <a:gs pos="30093">
              <a:schemeClr val="accent5">
                <a:lumMod val="20000"/>
                <a:lumOff val="80000"/>
              </a:schemeClr>
            </a:gs>
            <a:gs pos="22101">
              <a:schemeClr val="bg1"/>
            </a:gs>
            <a:gs pos="9768">
              <a:schemeClr val="accent4">
                <a:lumMod val="40000"/>
                <a:lumOff val="60000"/>
              </a:schemeClr>
            </a:gs>
            <a:gs pos="0">
              <a:schemeClr val="bg1"/>
            </a:gs>
            <a:gs pos="74000">
              <a:schemeClr val="bg1"/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37198-C636-4D83-AEAD-5F0294E48D75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7A5CC-D45E-4535-A6C5-36165AA61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4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g"/><Relationship Id="rId17" Type="http://schemas.openxmlformats.org/officeDocument/2006/relationships/image" Target="../media/image37.jpeg"/><Relationship Id="rId2" Type="http://schemas.openxmlformats.org/officeDocument/2006/relationships/image" Target="../media/image22.jpe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g"/><Relationship Id="rId1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56942" y="-300250"/>
            <a:ext cx="1904025" cy="6858000"/>
          </a:xfrm>
          <a:prstGeom prst="roundRect">
            <a:avLst>
              <a:gd name="adj" fmla="val 119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</a:p>
          <a:p>
            <a:pPr algn="ctr"/>
            <a:r>
              <a:rPr lang="bn-IN" sz="9600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pPr algn="ctr"/>
            <a:r>
              <a:rPr lang="bn-IN" sz="9600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pPr algn="ctr"/>
            <a:r>
              <a:rPr lang="bn-IN" sz="9600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" y="23306"/>
            <a:ext cx="12191999" cy="683469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502091" y="23306"/>
            <a:ext cx="9689909" cy="4139260"/>
          </a:xfrm>
          <a:prstGeom prst="roundRect">
            <a:avLst>
              <a:gd name="adj" fmla="val 119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700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66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28614" y="1448342"/>
            <a:ext cx="3534770" cy="4230805"/>
          </a:xfrm>
          <a:prstGeom prst="roundRect">
            <a:avLst>
              <a:gd name="adj" fmla="val 10000"/>
            </a:avLst>
          </a:prstGeom>
          <a:blipFill rotWithShape="0">
            <a:blip r:embed="rId2"/>
            <a:srcRect/>
            <a:stretch>
              <a:fillRect t="-8132" r="-338" b="-1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"/>
          <p:cNvSpPr/>
          <p:nvPr/>
        </p:nvSpPr>
        <p:spPr>
          <a:xfrm>
            <a:off x="0" y="5786650"/>
            <a:ext cx="12191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ভূ অভ্যান্তরের চাপ হ্রাসের কার</a:t>
            </a:r>
            <a:r>
              <a:rPr lang="bn-IN" sz="54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ণে</a:t>
            </a:r>
            <a:r>
              <a:rPr lang="bn-BD" sz="54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আগ্নেয়গিরি হয়</a:t>
            </a:r>
            <a:r>
              <a:rPr lang="bn-IN" sz="48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।</a:t>
            </a:r>
            <a:r>
              <a:rPr lang="bn-BD" sz="48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8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34842" b="2"/>
          <a:stretch/>
        </p:blipFill>
        <p:spPr bwMode="auto">
          <a:xfrm>
            <a:off x="1992572" y="1460309"/>
            <a:ext cx="3694105" cy="1932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14928" y="3415376"/>
            <a:ext cx="4271750" cy="482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দূর্বল স্থান বা ফাটল দিয়ে পানি প্রবেশ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7891" y="3463649"/>
            <a:ext cx="6153274" cy="43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ভূত্বকে দূর্বল স্থান বা ফাটলের অবস্থান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4" name="Picture 6" descr="C:\Users\ACP\SHAREit\Pictures\khadho\amis\sorkora\blood\agniogiri\456_14464723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6"/>
          <a:stretch/>
        </p:blipFill>
        <p:spPr bwMode="auto">
          <a:xfrm>
            <a:off x="2022342" y="3892153"/>
            <a:ext cx="3624171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CP\SHAREit\Pictures\khadho\amis\sorkora\blood\agniogiri\1427225430.jp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36" y="3898106"/>
            <a:ext cx="3779591" cy="2426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14555" y="6324600"/>
            <a:ext cx="3533283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তেজস্ক্রিয়া পদার্থের প্রভাব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37639" y="6381750"/>
            <a:ext cx="3353778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ক্রিয়া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C:\Users\ACP\SHAREit\Pictures\khadho\amis\sorkora\blood\agniogiri\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45" y="1423396"/>
            <a:ext cx="3567366" cy="2011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292824" y="244675"/>
            <a:ext cx="6840030" cy="8867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u="sng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 কয়েকটি কার</a:t>
            </a:r>
            <a:r>
              <a:rPr lang="bn-IN" sz="6600" b="1" u="sng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6600" b="1" u="sng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9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6018" y="5496215"/>
            <a:ext cx="77348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আগ্নেয়গিরির কার</a:t>
            </a:r>
            <a:r>
              <a:rPr lang="bn-IN" sz="6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ণ</a:t>
            </a:r>
            <a:r>
              <a:rPr lang="bn-BD" sz="6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গুলো </a:t>
            </a:r>
            <a:r>
              <a:rPr lang="bn-IN" sz="6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লে</a:t>
            </a:r>
            <a:r>
              <a:rPr lang="bn-BD" sz="6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r>
              <a:rPr lang="bn-IN" sz="6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r>
              <a:rPr lang="bn-BD" sz="6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 </a:t>
            </a:r>
            <a:endParaRPr lang="en-US" sz="6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406" y="0"/>
            <a:ext cx="44550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জোড়ায় কাজ</a:t>
            </a:r>
            <a:r>
              <a:rPr lang="bn-IN" sz="72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ঃ</a:t>
            </a:r>
            <a:r>
              <a:rPr lang="bn-BD" sz="72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7200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444251" y="504967"/>
            <a:ext cx="2634018" cy="6445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সময়ঃ-০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6702" r="40198" b="6281"/>
          <a:stretch/>
        </p:blipFill>
        <p:spPr>
          <a:xfrm>
            <a:off x="3794078" y="1293625"/>
            <a:ext cx="4822049" cy="4145405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41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P\SHAREit\Pictures\khadho\amis\sorkora\blood\agniogiri\41321prosha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6" y="1015663"/>
            <a:ext cx="4095750" cy="4403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78603" y="5540799"/>
            <a:ext cx="11796670" cy="11717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সমুদ্র তলদেশেও অনেক আগ্নেয়গিরি আছে।</a:t>
            </a:r>
            <a:r>
              <a:rPr lang="bn-IN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 থেকে নির্গত লাভা সঞ্চিত হয়ে দ্বীপের সৃষ্টি করে। </a:t>
            </a:r>
            <a:endParaRPr lang="en-US" sz="44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54618" y="0"/>
            <a:ext cx="56957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ফলাফল</a:t>
            </a:r>
            <a:r>
              <a:rPr lang="bn-IN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0" name="Picture 2" descr="C:\Users\ACP\SHAREit\Pictures\khadho\amis\sorkora\blood\agniogiri\karakoram-west_tibetan_plateau_alpine_stepp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97" y="3157848"/>
            <a:ext cx="3384916" cy="2042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3"/>
          <a:stretch/>
        </p:blipFill>
        <p:spPr bwMode="auto">
          <a:xfrm>
            <a:off x="6190878" y="1075003"/>
            <a:ext cx="2925170" cy="1938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ounded Rectangle 51"/>
          <p:cNvSpPr/>
          <p:nvPr/>
        </p:nvSpPr>
        <p:spPr>
          <a:xfrm>
            <a:off x="-26208" y="5538236"/>
            <a:ext cx="12087822" cy="1285366"/>
          </a:xfrm>
          <a:prstGeom prst="roundRect">
            <a:avLst>
              <a:gd name="adj" fmla="val 10714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অনেক সময় আগ্নেয়গিরি থেকে নির্গত পদার্থ চারদিকে সঞ্চিত হয়ে মালভূমির সৃষ্টি করে। </a:t>
            </a:r>
            <a:endParaRPr lang="en-US" sz="44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78" y="3157848"/>
            <a:ext cx="3035573" cy="2168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0" r="17283"/>
          <a:stretch/>
        </p:blipFill>
        <p:spPr>
          <a:xfrm>
            <a:off x="2617597" y="1033559"/>
            <a:ext cx="3384916" cy="1980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5" name="Picture 2" descr="C:\Users\ACP\SHAREit\Pictures\khadho\amis\sorkora\blood\agniogiri\unname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4" y="1015663"/>
            <a:ext cx="5189834" cy="4440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ounded Rectangle 56"/>
          <p:cNvSpPr/>
          <p:nvPr/>
        </p:nvSpPr>
        <p:spPr>
          <a:xfrm>
            <a:off x="-55881" y="5547685"/>
            <a:ext cx="12153877" cy="122802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আগ্নেয়গিরির অগ্ন্যুৎপাতের ফলে  ভূপৃষ্ঠের কোনো অংশ ধসে গভীর গহ্বরের সৃষ্টি হয়। </a:t>
            </a:r>
            <a:endParaRPr lang="en-US" sz="44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85696" y="5459012"/>
            <a:ext cx="11796670" cy="11717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মৃত আগ্নেয়গিরির জ্বালা মুখে পা</a:t>
            </a:r>
            <a:r>
              <a:rPr lang="bn-IN" sz="4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নি</a:t>
            </a:r>
            <a:r>
              <a:rPr lang="bn-BD" sz="4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জমে আগ্নেয় হ্রদের সৃষ্টি হয়</a:t>
            </a:r>
            <a:r>
              <a:rPr lang="bn-IN" sz="4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  <a:r>
              <a:rPr lang="bn-BD" sz="4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4" name="Picture 2" descr="C:\Users\ACP\SHAREit\Pictures\khadho\amis\sorkora\blood\agniogiri\visobias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358" b="11467"/>
          <a:stretch/>
        </p:blipFill>
        <p:spPr bwMode="auto">
          <a:xfrm>
            <a:off x="4208879" y="2103010"/>
            <a:ext cx="3617649" cy="2591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2103010"/>
            <a:ext cx="3796762" cy="2591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7" name="Rounded Rectangle 76"/>
          <p:cNvSpPr/>
          <p:nvPr/>
        </p:nvSpPr>
        <p:spPr>
          <a:xfrm>
            <a:off x="282728" y="5381297"/>
            <a:ext cx="11796670" cy="155129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আগ্নেয়গিরির নির্গত </a:t>
            </a:r>
            <a:r>
              <a:rPr lang="bn-BD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লাভা, </a:t>
            </a:r>
            <a:r>
              <a:rPr lang="bn-BD" sz="4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শিলা দ্রব্য প্রভৃতি  দীর্ঘকাল ধরে একটা স্থানে সঞ্চিত হয়ে আগ্নেয় পর্বতের সৃষ্টি করে</a:t>
            </a:r>
            <a:r>
              <a:rPr lang="bn-IN" sz="4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r>
              <a:rPr lang="bn-BD" sz="4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8" name="Picture 2" descr="C:\Users\ACP\SHAREit\Pictures\khadho\amis\sorkora\blood\agniogiri\lava plain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0" b="14039"/>
          <a:stretch/>
        </p:blipFill>
        <p:spPr bwMode="auto">
          <a:xfrm>
            <a:off x="909395" y="1342801"/>
            <a:ext cx="5341280" cy="3786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ounded Rectangle 79"/>
          <p:cNvSpPr/>
          <p:nvPr/>
        </p:nvSpPr>
        <p:spPr>
          <a:xfrm>
            <a:off x="-8529" y="5350718"/>
            <a:ext cx="12087822" cy="15410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অনেক সময় </a:t>
            </a:r>
            <a:r>
              <a:rPr lang="bn-BD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আগ্নেয়গিরির </a:t>
            </a:r>
            <a:r>
              <a:rPr lang="bn-BD" sz="4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লাভা সঞ্চিত হয়ে বিস্তৃত এলাকা নিম্ন সমভুমিতে পরিনত হয়। </a:t>
            </a:r>
            <a:endParaRPr lang="en-US" sz="44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5"/>
          <a:stretch/>
        </p:blipFill>
        <p:spPr>
          <a:xfrm>
            <a:off x="1651379" y="1307561"/>
            <a:ext cx="4657135" cy="3687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46" y="1268180"/>
            <a:ext cx="4304894" cy="3726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0" y="1444611"/>
            <a:ext cx="4938717" cy="3582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803" y="2091275"/>
            <a:ext cx="3946706" cy="2615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9" name="Picture 3" descr="C:\Users\ACP\SHAREit\Pictures\khadho\amis\sorkora\blood\agniogiri\lava_plain_9_by_eliatra_stock-d4gma59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43" y="1342801"/>
            <a:ext cx="5013278" cy="3789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ACP\SHAREit\Pictures\khadho\amis\sorkora\blood\agniogiri\pata\unnamed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51" y="1014198"/>
            <a:ext cx="4689826" cy="4471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C:\Users\ACP\SHAREit\Pictures\khadho\amis\sorkora\blood\agniogiri\hod pani joma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037" y="1444611"/>
            <a:ext cx="5958771" cy="3793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ounded Rectangle 82"/>
          <p:cNvSpPr/>
          <p:nvPr/>
        </p:nvSpPr>
        <p:spPr>
          <a:xfrm>
            <a:off x="-44407" y="5249061"/>
            <a:ext cx="12176191" cy="160930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আগ্নেয়গিরির অগ্ন্যুৎপাতের ফলে লাভা চতুর্দিকে ছড়িয়ে পড়ে গ্রাম,নগর,কৃষিক্ষেত্র সব ধবংস করে। </a:t>
            </a:r>
            <a:endParaRPr lang="en-US" sz="44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2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/>
      <p:bldP spid="52" grpId="0" animBg="1"/>
      <p:bldP spid="52" grpId="1" animBg="1"/>
      <p:bldP spid="57" grpId="0" animBg="1"/>
      <p:bldP spid="57" grpId="1" animBg="1"/>
      <p:bldP spid="72" grpId="0" animBg="1"/>
      <p:bldP spid="72" grpId="1" animBg="1"/>
      <p:bldP spid="77" grpId="0" animBg="1"/>
      <p:bldP spid="77" grpId="1" animBg="1"/>
      <p:bldP spid="80" grpId="0" animBg="1"/>
      <p:bldP spid="80" grpId="1" animBg="1"/>
      <p:bldP spid="83" grpId="0" animBg="1"/>
      <p:bldP spid="8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60022" y="5440572"/>
            <a:ext cx="9367368" cy="11717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আগ্নেয়গিরির ফলাফল ব্যাখ্যা কর</a:t>
            </a:r>
            <a:r>
              <a:rPr lang="bn-IN" sz="6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  <a:r>
              <a:rPr lang="bn-BD" sz="6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60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237081" y="82289"/>
            <a:ext cx="4485044" cy="1773807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36" y="1856096"/>
            <a:ext cx="5953546" cy="334886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7162344" y="573691"/>
            <a:ext cx="4151650" cy="7910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46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3455" y="1978925"/>
            <a:ext cx="8161360" cy="7580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আগ্নেয়গিরি বলতে কি বুঝ?</a:t>
            </a:r>
            <a:r>
              <a:rPr lang="bn-BD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73455" y="3713479"/>
            <a:ext cx="8161360" cy="7580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আগ্নেয়গিরির প্রধানমুখকে কি </a:t>
            </a:r>
            <a:r>
              <a:rPr lang="bn-IN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bn-BD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? </a:t>
            </a:r>
            <a:endParaRPr lang="en-US" sz="4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73455" y="4580756"/>
            <a:ext cx="8161360" cy="7580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আগ্নেয়গিরির দুটি কারণ </a:t>
            </a:r>
            <a:r>
              <a:rPr lang="bn-IN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বল?</a:t>
            </a:r>
            <a:r>
              <a:rPr lang="bn-BD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73455" y="2846202"/>
            <a:ext cx="8161360" cy="7580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লাভা বলতে কি </a:t>
            </a:r>
            <a:r>
              <a:rPr lang="bn-IN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বুঝ</a:t>
            </a:r>
            <a:r>
              <a:rPr lang="bn-IN" sz="4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?</a:t>
            </a:r>
            <a:r>
              <a:rPr lang="bn-BD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73455" y="5448033"/>
            <a:ext cx="8161360" cy="7580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আগ্নেয়গিরির দুটি ফলাফল </a:t>
            </a:r>
            <a:r>
              <a:rPr lang="bn-IN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বল?</a:t>
            </a:r>
            <a:r>
              <a:rPr lang="bn-BD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72398" y="30454"/>
            <a:ext cx="4087959" cy="162089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8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4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07603" y="210329"/>
            <a:ext cx="4123204" cy="1270177"/>
          </a:xfrm>
          <a:prstGeom prst="roundRect">
            <a:avLst>
              <a:gd name="adj" fmla="val 38801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807" y="845417"/>
            <a:ext cx="7069541" cy="3940225"/>
          </a:xfrm>
          <a:prstGeom prst="roundRect">
            <a:avLst>
              <a:gd name="adj" fmla="val 29330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07603" y="4926843"/>
            <a:ext cx="11928142" cy="18279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অগ্যুৎপাতের ফলে ভূপৃষ্টে কি ধরনের পরিবর্তন </a:t>
            </a: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-তা </a:t>
            </a: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</a:t>
            </a:r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আনবে।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20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67" y="151992"/>
            <a:ext cx="9597830" cy="6386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89870" y="2725631"/>
            <a:ext cx="4913528" cy="14642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ক্লাসে সহযোগিতা করার জন্য সকলকে  ধন্যবাদ  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" r="4573" b="4783"/>
          <a:stretch/>
        </p:blipFill>
        <p:spPr>
          <a:xfrm>
            <a:off x="1949998" y="418007"/>
            <a:ext cx="8476891" cy="58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9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18866" y="3739486"/>
            <a:ext cx="4221373" cy="30065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এ,কে,এম,আনোয়ারুল হক</a:t>
            </a:r>
          </a:p>
          <a:p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সহকারী শিক্ষক</a:t>
            </a: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আচমিতা জর্জ ইনষ্টিটিউশন</a:t>
            </a: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কটিয়াদী,কিশোরগঞ্জ।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55265" y="3739486"/>
            <a:ext cx="3767660" cy="30065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 ও পরিবেশ 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১৯-৯-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২০১৭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খ্রিঃ। 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2811911" y="101878"/>
            <a:ext cx="5829136" cy="1285138"/>
          </a:xfrm>
          <a:prstGeom prst="ribbon">
            <a:avLst>
              <a:gd name="adj1" fmla="val 16667"/>
              <a:gd name="adj2" fmla="val 64426"/>
            </a:avLst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29" y="1387016"/>
            <a:ext cx="1646407" cy="2132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331" y="1234756"/>
            <a:ext cx="2160120" cy="2436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4159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9737" y="209186"/>
            <a:ext cx="7636781" cy="1145063"/>
          </a:xfrm>
          <a:prstGeom prst="roundRect">
            <a:avLst>
              <a:gd name="adj" fmla="val 50000"/>
            </a:avLst>
          </a:prstGeom>
          <a:pattFill prst="pct30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6600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3919" y="2822599"/>
            <a:ext cx="9038003" cy="7739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আগ্নেয়গিরি কাকে বলে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83919" y="4724721"/>
            <a:ext cx="10522634" cy="7739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আগ্নেয়গিরির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ফলাফল ব্যাখ্যা করতে পারবে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83919" y="3773660"/>
            <a:ext cx="9734039" cy="7739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আগ্নেয়গিরির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 লিখতে পারবে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158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P\Video_147903873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153" y="3779479"/>
            <a:ext cx="3990497" cy="295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59677" y="72371"/>
            <a:ext cx="5408610" cy="6900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ছবিগুলি লক্ষ্য করি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21" y="1047048"/>
            <a:ext cx="4314789" cy="2552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21" y="3779479"/>
            <a:ext cx="4314789" cy="295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153" y="1047048"/>
            <a:ext cx="3990497" cy="2552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7064178" y="72371"/>
            <a:ext cx="3348445" cy="6900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964071" y="72371"/>
            <a:ext cx="6034145" cy="6900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এগুলি কিসের ছবি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4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Pictures\5th content pic\volcanic-eruption-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5754" y="238836"/>
            <a:ext cx="8825552" cy="6619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-21273" y="892555"/>
            <a:ext cx="75262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3800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13800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13800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পাঠ </a:t>
            </a:r>
            <a:endParaRPr lang="en-US" sz="13800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88431" y="4892825"/>
            <a:ext cx="4610809" cy="18012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" pitchFamily="2" charset="0"/>
                <a:cs typeface="Nikosh" pitchFamily="2" charset="0"/>
              </a:rPr>
              <a:t>আগ্নেয়গিরি</a:t>
            </a:r>
            <a:r>
              <a:rPr lang="bn-BD" dirty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3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235" y="906560"/>
            <a:ext cx="6170920" cy="4706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Arrow Connector 3"/>
          <p:cNvCxnSpPr/>
          <p:nvPr/>
        </p:nvCxnSpPr>
        <p:spPr>
          <a:xfrm>
            <a:off x="1913206" y="2156500"/>
            <a:ext cx="4515729" cy="38061"/>
          </a:xfrm>
          <a:prstGeom prst="straightConnector1">
            <a:avLst/>
          </a:prstGeom>
          <a:ln w="76200">
            <a:solidFill>
              <a:srgbClr val="28C83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215609" y="1820840"/>
            <a:ext cx="25146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জ্বালামুখ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16857" y="4403188"/>
            <a:ext cx="4123094" cy="49550"/>
          </a:xfrm>
          <a:prstGeom prst="straightConnector1">
            <a:avLst/>
          </a:prstGeom>
          <a:ln w="76200">
            <a:solidFill>
              <a:srgbClr val="28C83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91809" y="4098388"/>
            <a:ext cx="2362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সুড়ঙ্গ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>
            <a:stCxn id="16" idx="3"/>
          </p:cNvCxnSpPr>
          <p:nvPr/>
        </p:nvCxnSpPr>
        <p:spPr>
          <a:xfrm>
            <a:off x="2846275" y="5256661"/>
            <a:ext cx="3793676" cy="46233"/>
          </a:xfrm>
          <a:prstGeom prst="straightConnector1">
            <a:avLst/>
          </a:prstGeom>
          <a:ln w="76200">
            <a:solidFill>
              <a:srgbClr val="28C83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5475" y="4951861"/>
            <a:ext cx="2590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ম্যাগমা প্রকোষ্ঠ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46252" y="3121842"/>
            <a:ext cx="3516923" cy="21975"/>
          </a:xfrm>
          <a:prstGeom prst="straightConnector1">
            <a:avLst/>
          </a:prstGeom>
          <a:ln w="76200">
            <a:solidFill>
              <a:srgbClr val="28C83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69543" y="2860744"/>
            <a:ext cx="2514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গৌণ জ্বালামুখ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06426" y="5948669"/>
            <a:ext cx="306705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8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6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19" y="131438"/>
            <a:ext cx="3662382" cy="3949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3774" y="4080680"/>
            <a:ext cx="1188720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z="19050" extrusionH="57150" contourW="12700">
              <a:bevelT w="63500" h="44450" prst="convex"/>
              <a:extrusionClr>
                <a:srgbClr val="C00000"/>
              </a:extrusionClr>
              <a:contourClr>
                <a:schemeClr val="bg2">
                  <a:lumMod val="10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ভূপৃষ্ঠের দুর্বল অংশের ফাটল বা সুড়ঙ্গ দিয়ে ভূগর্ভের উষ্ণ বায়ু ,গলিত শিলা, ধাতু,ভস্ম,জলীয়বাষ্প ,উত্তপ্ত পাথর খন্ড,কাদা, ছাই প্রভৃতি প্রবল বেগে উর্ধ্বে উৎক্ষিপ্ত হয়।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ভূপৃষ্ঠের ঐ ছিদ্রপথ বা ফাটলের চারপাশে ক্রমশ জমাট বেঁধে যে উঁচু মোচাকৃতি পর্বত সৃষ্টি করে তাকে আগ্নেয়গিরি বলে। আগ্নেয়গিরির মুখকে জ্বালামুখ এবং জ্বালামুখ দিয়ে নির্গত গলিত পদার্থকে লাভা বলে।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469" y="131438"/>
            <a:ext cx="6058137" cy="3874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24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4872" y="5657671"/>
            <a:ext cx="70118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আগ্নেয়গিরি কাকে বলে</a:t>
            </a:r>
            <a:r>
              <a:rPr lang="bn-IN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7200" dirty="0"/>
          </a:p>
        </p:txBody>
      </p:sp>
      <p:sp>
        <p:nvSpPr>
          <p:cNvPr id="4" name="Rounded Rectangle 3"/>
          <p:cNvSpPr/>
          <p:nvPr/>
        </p:nvSpPr>
        <p:spPr>
          <a:xfrm>
            <a:off x="382138" y="144224"/>
            <a:ext cx="6018662" cy="1419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u="sng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11500" b="1" u="sng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06770" y="444151"/>
            <a:ext cx="3576597" cy="8195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সময়ঃ-০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-1037" r="7948"/>
          <a:stretch/>
        </p:blipFill>
        <p:spPr>
          <a:xfrm rot="5400000">
            <a:off x="4173140" y="2552464"/>
            <a:ext cx="3219781" cy="2312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8647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P\SHAREit\Pictures\khadho\amis\sorkora\blood\agniogiri\magm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9" r="13595"/>
          <a:stretch/>
        </p:blipFill>
        <p:spPr bwMode="auto">
          <a:xfrm>
            <a:off x="7311468" y="2174064"/>
            <a:ext cx="4411959" cy="2171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CP\SHAREit\Pictures\khadho\amis\sorkora\blood\agniogiri\ma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5" t="12664" r="931" b="2496"/>
          <a:stretch/>
        </p:blipFill>
        <p:spPr bwMode="auto">
          <a:xfrm>
            <a:off x="302526" y="2170832"/>
            <a:ext cx="3349032" cy="1982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661313" y="159709"/>
            <a:ext cx="7260610" cy="13278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 contourW="12700" prstMaterial="metal">
              <a:bevelT h="25400" prst="softRound"/>
              <a:bevelB w="38100" h="38100" prst="angle"/>
              <a:extrusionClr>
                <a:srgbClr val="FF99FF"/>
              </a:extrusionClr>
              <a:contourClr>
                <a:schemeClr val="bg2">
                  <a:lumMod val="10000"/>
                </a:schemeClr>
              </a:contourClr>
            </a:sp3d>
          </a:bodyPr>
          <a:lstStyle/>
          <a:p>
            <a:pPr algn="ctr"/>
            <a:r>
              <a:rPr lang="bn-BD" sz="8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itchFamily="2" charset="0"/>
                <a:cs typeface="Nikosh" pitchFamily="2" charset="0"/>
              </a:rPr>
              <a:t>আগ্নেয়গিরির কার</a:t>
            </a:r>
            <a:r>
              <a:rPr lang="bn-IN" sz="8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itchFamily="2" charset="0"/>
                <a:cs typeface="Nikosh" pitchFamily="2" charset="0"/>
              </a:rPr>
              <a:t>ণঃ</a:t>
            </a:r>
            <a:r>
              <a:rPr lang="bn-BD" sz="8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8000" u="sng" dirty="0">
              <a:solidFill>
                <a:schemeClr val="tx1">
                  <a:lumMod val="75000"/>
                  <a:lumOff val="2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" r="13226" b="1"/>
          <a:stretch/>
        </p:blipFill>
        <p:spPr>
          <a:xfrm>
            <a:off x="3804704" y="2179319"/>
            <a:ext cx="3353617" cy="2123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166048" y="4994488"/>
            <a:ext cx="11721152" cy="1685011"/>
          </a:xfrm>
          <a:prstGeom prst="roundRect">
            <a:avLst>
              <a:gd name="adj" fmla="val 47445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0"/>
              </a:lightRig>
            </a:scene3d>
            <a:sp3d extrusionH="114300" contourW="25400">
              <a:bevelT w="101600" h="69850" prst="angle"/>
              <a:bevelB w="57150" h="57150" prst="angle"/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pPr algn="ctr"/>
            <a:r>
              <a:rPr lang="bn-BD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itchFamily="2" charset="0"/>
                <a:cs typeface="Nikosh" pitchFamily="2" charset="0"/>
              </a:rPr>
              <a:t>ভূত্বকের দূর্বল স্থান বা ফাটল দিয়ে ভূঅভ্যান্তরের গলিত ম্যাগমা,ভস্ম প্রবল বেগে বের হয়ে অগ্ন্যুৎপাত ঘটায়। 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04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375</Words>
  <Application>Microsoft Office PowerPoint</Application>
  <PresentationFormat>Widescreen</PresentationFormat>
  <Paragraphs>66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Sajid</dc:creator>
  <cp:lastModifiedBy>Sajid</cp:lastModifiedBy>
  <cp:revision>81</cp:revision>
  <dcterms:created xsi:type="dcterms:W3CDTF">2017-09-08T01:59:14Z</dcterms:created>
  <dcterms:modified xsi:type="dcterms:W3CDTF">2017-09-19T16:16:42Z</dcterms:modified>
</cp:coreProperties>
</file>