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59" r:id="rId7"/>
    <p:sldId id="262" r:id="rId8"/>
    <p:sldId id="264" r:id="rId9"/>
    <p:sldId id="265" r:id="rId10"/>
    <p:sldId id="266" r:id="rId11"/>
    <p:sldId id="267" r:id="rId12"/>
    <p:sldId id="269" r:id="rId13"/>
    <p:sldId id="273" r:id="rId14"/>
    <p:sldId id="268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30E7D-D4B8-4A89-B390-8B1CD6C0470C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218D7-C618-4636-9651-241AB4D14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77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30E7D-D4B8-4A89-B390-8B1CD6C0470C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218D7-C618-4636-9651-241AB4D14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187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30E7D-D4B8-4A89-B390-8B1CD6C0470C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218D7-C618-4636-9651-241AB4D14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197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30E7D-D4B8-4A89-B390-8B1CD6C0470C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218D7-C618-4636-9651-241AB4D14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70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30E7D-D4B8-4A89-B390-8B1CD6C0470C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218D7-C618-4636-9651-241AB4D14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49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30E7D-D4B8-4A89-B390-8B1CD6C0470C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218D7-C618-4636-9651-241AB4D14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52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30E7D-D4B8-4A89-B390-8B1CD6C0470C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218D7-C618-4636-9651-241AB4D14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250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30E7D-D4B8-4A89-B390-8B1CD6C0470C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218D7-C618-4636-9651-241AB4D14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92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30E7D-D4B8-4A89-B390-8B1CD6C0470C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218D7-C618-4636-9651-241AB4D14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33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30E7D-D4B8-4A89-B390-8B1CD6C0470C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218D7-C618-4636-9651-241AB4D14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36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1D30E7D-D4B8-4A89-B390-8B1CD6C0470C}" type="datetimeFigureOut">
              <a:rPr lang="en-US" smtClean="0"/>
              <a:t>1/17/2018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F218D7-C618-4636-9651-241AB4D146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90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2341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5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295400"/>
            <a:ext cx="7620000" cy="5295900"/>
          </a:xfrm>
          <a:prstGeom prst="round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228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sz="5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5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5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54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/>
        </p:nvSpPr>
        <p:spPr>
          <a:xfrm>
            <a:off x="2209800" y="304800"/>
            <a:ext cx="4572000" cy="762000"/>
          </a:xfrm>
          <a:prstGeom prst="frame">
            <a:avLst>
              <a:gd name="adj1" fmla="val 11101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ছবিগুলি লক্ষ্য কর  ?</a:t>
            </a:r>
            <a:r>
              <a:rPr lang="bn-IN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93268"/>
            <a:ext cx="6629400" cy="404393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67867"/>
            <a:ext cx="6807200" cy="4094733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17066"/>
            <a:ext cx="6807200" cy="4069334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82688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38200"/>
            <a:ext cx="6260123" cy="4572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76300"/>
            <a:ext cx="6260123" cy="4572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799" y="838200"/>
            <a:ext cx="6260123" cy="45720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947678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47800"/>
            <a:ext cx="4458223" cy="3061931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5156">
            <a:off x="243587" y="1466156"/>
            <a:ext cx="5210522" cy="335280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18346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838200"/>
            <a:ext cx="68580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21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16244" y="381000"/>
            <a:ext cx="2751156" cy="787334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কাজ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304" y="1295400"/>
            <a:ext cx="2473036" cy="28507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3400" y="49530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প্রবীণদের স্বাধীনতা সংশ্লিষ্ট  অধিকার  ও পরিচর্যা সংশ্লিষ্ট অধিকার সমুহ পাঠ্যপুস্তকের আলোকে ব্যাখ্যা করবে।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011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2819400" y="304800"/>
            <a:ext cx="3241964" cy="1524000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bn-IN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473" y="2300613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 সরকারি চাকরি থেকে অবসরের বয়স কত?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0" y="713331"/>
            <a:ext cx="2209800" cy="952659"/>
            <a:chOff x="1338309" y="1075881"/>
            <a:chExt cx="5867400" cy="1295400"/>
          </a:xfrm>
        </p:grpSpPr>
        <p:grpSp>
          <p:nvGrpSpPr>
            <p:cNvPr id="9" name="Group 8"/>
            <p:cNvGrpSpPr/>
            <p:nvPr/>
          </p:nvGrpSpPr>
          <p:grpSpPr>
            <a:xfrm>
              <a:off x="1338307" y="1075881"/>
              <a:ext cx="5867401" cy="1295400"/>
              <a:chOff x="1371600" y="1371600"/>
              <a:chExt cx="6453882" cy="1989517"/>
            </a:xfrm>
          </p:grpSpPr>
          <p:pic>
            <p:nvPicPr>
              <p:cNvPr id="11" name="Picture 3" descr="C:\Documents and Settings\Lab 47\My Documents\My Pictures\New Folder (2)\Teacher_4.gif"/>
              <p:cNvPicPr>
                <a:picLocks noChangeAspect="1" noChangeArrowheads="1" noCrop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880610" y="1447800"/>
                <a:ext cx="1074800" cy="1827160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1210" y="1371600"/>
                <a:ext cx="2954272" cy="1989517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1600" y="1447800"/>
                <a:ext cx="2432810" cy="1725121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0" name="Straight Connector 9"/>
            <p:cNvCxnSpPr/>
            <p:nvPr/>
          </p:nvCxnSpPr>
          <p:spPr>
            <a:xfrm>
              <a:off x="2379373" y="2362200"/>
              <a:ext cx="3411827" cy="9081"/>
            </a:xfrm>
            <a:prstGeom prst="line">
              <a:avLst/>
            </a:pr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3" name="Oval 2"/>
          <p:cNvSpPr/>
          <p:nvPr/>
        </p:nvSpPr>
        <p:spPr>
          <a:xfrm>
            <a:off x="6324600" y="2885388"/>
            <a:ext cx="1290180" cy="60299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৫৯ বছর </a:t>
            </a:r>
            <a:r>
              <a:rPr lang="bn-IN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7031" y="3276600"/>
            <a:ext cx="746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প্রবীণ কারা ?                    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" y="3861375"/>
            <a:ext cx="780678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সমাধানঃ- </a:t>
            </a:r>
          </a:p>
          <a:p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b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ষাটোর্ধব বয়সের মানুষকে প্রবীণ বলে গন্য করা হয়।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974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4038600"/>
            <a:ext cx="8305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q"/>
            </a:pP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পরিবারের  দাদা-দাদী / নানা-নানী কী কী সুবিধা ভোগ করে এর একটি তালিকা তৈরি কর ।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95599" y="685800"/>
            <a:ext cx="3124200" cy="2017931"/>
            <a:chOff x="3048000" y="533400"/>
            <a:chExt cx="3124200" cy="2017931"/>
          </a:xfrm>
        </p:grpSpPr>
        <p:sp>
          <p:nvSpPr>
            <p:cNvPr id="8" name="TextBox 7"/>
            <p:cNvSpPr txBox="1"/>
            <p:nvPr/>
          </p:nvSpPr>
          <p:spPr>
            <a:xfrm>
              <a:off x="3553691" y="1905000"/>
              <a:ext cx="2362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bn-BD" sz="36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 কাজ</a:t>
              </a:r>
              <a:endPara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533400"/>
              <a:ext cx="3124200" cy="1492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47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8800" y="563880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তোমাদের সবাইকে ধন্যবাদ 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475" y="990600"/>
            <a:ext cx="6640449" cy="44196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12360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Terminator 11"/>
          <p:cNvSpPr/>
          <p:nvPr/>
        </p:nvSpPr>
        <p:spPr>
          <a:xfrm>
            <a:off x="2362200" y="214086"/>
            <a:ext cx="3886200" cy="1066800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পরিচিতি</a:t>
            </a:r>
            <a:r>
              <a:rPr lang="bn-IN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1447800"/>
            <a:ext cx="4419600" cy="5673270"/>
            <a:chOff x="2289894" y="765630"/>
            <a:chExt cx="4531489" cy="5673270"/>
          </a:xfrm>
        </p:grpSpPr>
        <p:sp>
          <p:nvSpPr>
            <p:cNvPr id="13" name="Rounded Rectangle 12"/>
            <p:cNvSpPr/>
            <p:nvPr/>
          </p:nvSpPr>
          <p:spPr>
            <a:xfrm>
              <a:off x="2289894" y="2857500"/>
              <a:ext cx="4531489" cy="358140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</a:t>
              </a:r>
              <a:r>
                <a:rPr lang="en-US" sz="3200" dirty="0" err="1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মোসাঃ</a:t>
              </a:r>
              <a:r>
                <a:rPr lang="bn-IN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রোমানা</a:t>
              </a:r>
              <a:r>
                <a:rPr lang="en-US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পারভীন</a:t>
              </a:r>
              <a:r>
                <a:rPr lang="en-US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</a:br>
              <a:r>
                <a:rPr lang="en-US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সহক</a:t>
              </a:r>
              <a:r>
                <a:rPr lang="bn-IN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bn-BD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রী শিক্ষক (কম্পিউটার)</a:t>
              </a:r>
              <a:r>
                <a:rPr lang="en-US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</a:br>
              <a:r>
                <a:rPr lang="en-US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r>
                <a:rPr lang="en-US" sz="3200" dirty="0" err="1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কাশীপুর</a:t>
              </a:r>
              <a:r>
                <a:rPr lang="en-US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মাধ্যমিক বিদ্যালয়</a:t>
              </a:r>
              <a:r>
                <a:rPr lang="en-US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/>
              </a:r>
              <a:br>
                <a:rPr lang="en-US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</a:br>
              <a:r>
                <a:rPr lang="en-US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</a:t>
              </a:r>
              <a:r>
                <a:rPr lang="en-US" sz="3200" dirty="0" err="1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জীবন</a:t>
              </a:r>
              <a:r>
                <a:rPr lang="bn-IN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নগর</a:t>
              </a:r>
              <a:r>
                <a:rPr lang="en-US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BD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চুয়াডাংগা</a:t>
              </a:r>
              <a:r>
                <a:rPr lang="en-US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 </a:t>
              </a:r>
            </a:p>
            <a:p>
              <a:r>
                <a:rPr lang="en-US" sz="32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০১৯১৮-০০৯৯৩১ 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6637" y="765630"/>
              <a:ext cx="2010293" cy="2510970"/>
            </a:xfrm>
            <a:prstGeom prst="round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</p:grpSp>
      <p:sp>
        <p:nvSpPr>
          <p:cNvPr id="6" name="TextBox 5"/>
          <p:cNvSpPr txBox="1"/>
          <p:nvPr/>
        </p:nvSpPr>
        <p:spPr>
          <a:xfrm>
            <a:off x="4648200" y="4114800"/>
            <a:ext cx="4343400" cy="15696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 anchorCtr="1">
            <a:spAutoFit/>
          </a:bodyPr>
          <a:lstStyle/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  </a:t>
            </a:r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 ও বিশ্বপরিচয় </a:t>
            </a:r>
            <a:r>
              <a:rPr lang="bn-BD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IN" sz="32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অধ্যায়ঃ নয় </a:t>
            </a:r>
            <a:endParaRPr lang="en-US" sz="32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144" y="1667785"/>
            <a:ext cx="1803716" cy="23231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1743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2209800" y="304800"/>
            <a:ext cx="4572000" cy="762000"/>
          </a:xfrm>
          <a:prstGeom prst="frame">
            <a:avLst>
              <a:gd name="adj1" fmla="val 11101"/>
            </a:avLst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ছবিগুলি লক্ষ্য কর  ?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05345"/>
            <a:ext cx="7086600" cy="4662055"/>
          </a:xfrm>
          <a:prstGeom prst="round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05345"/>
            <a:ext cx="7107382" cy="4800600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937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8"/>
          <a:stretch/>
        </p:blipFill>
        <p:spPr>
          <a:xfrm>
            <a:off x="228601" y="1401673"/>
            <a:ext cx="4953000" cy="326548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58">
            <a:off x="4062736" y="1324912"/>
            <a:ext cx="4517508" cy="3197006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6" name="TextBox 5"/>
          <p:cNvSpPr txBox="1"/>
          <p:nvPr/>
        </p:nvSpPr>
        <p:spPr>
          <a:xfrm>
            <a:off x="232229" y="5181600"/>
            <a:ext cx="861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তোমরা কি বলতে পারবে, এই ছবি গুলোতে  কোনটা প্রবীণ ব্যক্তিদের ছবি? ‌</a:t>
            </a:r>
          </a:p>
        </p:txBody>
      </p:sp>
    </p:spTree>
    <p:extLst>
      <p:ext uri="{BB962C8B-B14F-4D97-AF65-F5344CB8AC3E}">
        <p14:creationId xmlns:p14="http://schemas.microsoft.com/office/powerpoint/2010/main" val="11928657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Terminator 3"/>
          <p:cNvSpPr/>
          <p:nvPr/>
        </p:nvSpPr>
        <p:spPr>
          <a:xfrm>
            <a:off x="1981200" y="304800"/>
            <a:ext cx="5676900" cy="998847"/>
          </a:xfrm>
          <a:prstGeom prst="flowChartTerminator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পাঠের বিষয়  </a:t>
            </a:r>
            <a:endParaRPr lang="en-US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21" y="2590800"/>
            <a:ext cx="6743557" cy="3974313"/>
          </a:xfrm>
          <a:prstGeom prst="round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3716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1905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প্রবীণ অধিকারের  ধারনা ও প্রবীণদের </a:t>
            </a:r>
            <a:r>
              <a:rPr lang="bn-IN" sz="4400" b="1" dirty="0" smtClean="0">
                <a:ln w="1905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অধিকারসমূহ</a:t>
            </a:r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017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33400" y="3890679"/>
            <a:ext cx="7776029" cy="1266096"/>
            <a:chOff x="533400" y="3890679"/>
            <a:chExt cx="7776029" cy="1266096"/>
          </a:xfrm>
        </p:grpSpPr>
        <p:sp>
          <p:nvSpPr>
            <p:cNvPr id="6" name="TextBox 5"/>
            <p:cNvSpPr txBox="1"/>
            <p:nvPr/>
          </p:nvSpPr>
          <p:spPr>
            <a:xfrm>
              <a:off x="533400" y="3890679"/>
              <a:ext cx="77760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১. প্রবীণ বলতে কাদের বুঝানো হয় বলতে পারবে। 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09600" y="4572000"/>
              <a:ext cx="762362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২. প্রবীণদের অধিকার সমুহ  বর্ণনা করতে পারবে । 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3400" y="2458113"/>
            <a:ext cx="4724400" cy="1261884"/>
            <a:chOff x="533400" y="2458113"/>
            <a:chExt cx="4286002" cy="1261884"/>
          </a:xfrm>
        </p:grpSpPr>
        <p:sp>
          <p:nvSpPr>
            <p:cNvPr id="5" name="TextBox 4"/>
            <p:cNvSpPr txBox="1"/>
            <p:nvPr/>
          </p:nvSpPr>
          <p:spPr>
            <a:xfrm>
              <a:off x="566057" y="2458113"/>
              <a:ext cx="4253345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bn-IN" sz="2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r>
                <a:rPr lang="bn-BD" sz="36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  <a:reflection blurRad="12700" stA="28000" endPos="45000" dist="1000" dir="5400000" sy="-100000" algn="bl" rotWithShape="0"/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 –</a:t>
              </a:r>
            </a:p>
            <a:p>
              <a:endPara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" name="Rounded Rectangular Callout 1"/>
            <p:cNvSpPr/>
            <p:nvPr/>
          </p:nvSpPr>
          <p:spPr>
            <a:xfrm>
              <a:off x="533400" y="2743200"/>
              <a:ext cx="3810000" cy="683006"/>
            </a:xfrm>
            <a:prstGeom prst="wedgeRoundRectCallout">
              <a:avLst>
                <a:gd name="adj1" fmla="val -21230"/>
                <a:gd name="adj2" fmla="val 83349"/>
                <a:gd name="adj3" fmla="val 16667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913598" y="822312"/>
            <a:ext cx="4038600" cy="1119418"/>
            <a:chOff x="1885702" y="252182"/>
            <a:chExt cx="5867400" cy="1600200"/>
          </a:xfrm>
        </p:grpSpPr>
        <p:sp>
          <p:nvSpPr>
            <p:cNvPr id="4" name="Flowchart: Terminator 3"/>
            <p:cNvSpPr/>
            <p:nvPr/>
          </p:nvSpPr>
          <p:spPr>
            <a:xfrm>
              <a:off x="3066802" y="654298"/>
              <a:ext cx="3505200" cy="907299"/>
            </a:xfrm>
            <a:prstGeom prst="flowChartTerminator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IN" sz="48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24-Point Star 9"/>
            <p:cNvSpPr/>
            <p:nvPr/>
          </p:nvSpPr>
          <p:spPr>
            <a:xfrm>
              <a:off x="1885702" y="252182"/>
              <a:ext cx="5867400" cy="1600200"/>
            </a:xfrm>
            <a:prstGeom prst="star24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7835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609600"/>
            <a:ext cx="5249706" cy="3962400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1295399" y="5115580"/>
            <a:ext cx="67265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সাধারণত ষাটোর্ধ্ব বয়সের মানুষকে প্রবীণ বলে গন্য করা হয়।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67800" y="6182380"/>
            <a:ext cx="12877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বিশ্বের উন্নত দেশগুলোতেও ৬০ বা ৬৫ বয়সের পর একজন মানুষ্কে প্রবীণ বা ‘সিনিয়র সিটিজেন’ হিসেবে গন্য করা হয় ।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67361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2.39583 -0.00625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2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5422" y="381000"/>
            <a:ext cx="2751156" cy="78733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9020" y="4419600"/>
            <a:ext cx="780678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সমাধানঃ- </a:t>
            </a:r>
          </a:p>
          <a:p>
            <a:r>
              <a:rPr lang="bn-I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 বিশ্বে ৬০ বা ৬৫ বয়সের পর একজন মানুষকে প্রবীণ বা 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‘সিনিয়র সিটিজেন’  বলে ।</a:t>
            </a:r>
          </a:p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422" y="1066800"/>
            <a:ext cx="3067374" cy="21663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77022" y="3688123"/>
            <a:ext cx="8157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উন্নত বিশ্বে কাদেরকে সিনিয়র সিটিজেন বলা হয় 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4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5800" y="1714058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প্রবীণদের অধিকারসমূহ</a:t>
            </a:r>
            <a:endParaRPr lang="en-US" sz="40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1836" y="26670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স্বাধীনতা সংশ্লিষ্ট অধিকার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2766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অংশগ্রহণ সংশ্লিষ্ট অধিকার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886200"/>
            <a:ext cx="434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পরিচর্যা সংশ্লিষ্ট অধিকার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4495800"/>
            <a:ext cx="57288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নিজেদের উন্নয়ন মর্যাদা  সংশ্লিষ্ট অধিকার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609599"/>
            <a:ext cx="3299283" cy="2057401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  <p:extLst>
      <p:ext uri="{BB962C8B-B14F-4D97-AF65-F5344CB8AC3E}">
        <p14:creationId xmlns:p14="http://schemas.microsoft.com/office/powerpoint/2010/main" val="189812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236</Words>
  <Application>Microsoft Office PowerPoint</Application>
  <PresentationFormat>On-screen Show (4:3)</PresentationFormat>
  <Paragraphs>43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ROMANA PERVEN</dc:creator>
  <cp:lastModifiedBy>ROMANA PERVEN</cp:lastModifiedBy>
  <cp:revision>73</cp:revision>
  <dcterms:created xsi:type="dcterms:W3CDTF">2018-01-13T10:14:34Z</dcterms:created>
  <dcterms:modified xsi:type="dcterms:W3CDTF">2018-01-17T15:38:49Z</dcterms:modified>
</cp:coreProperties>
</file>