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64" d="100"/>
          <a:sy n="64" d="100"/>
        </p:scale>
        <p:origin x="180" y="72"/>
      </p:cViewPr>
      <p:guideLst/>
    </p:cSldViewPr>
  </p:slideViewPr>
  <p:outlineViewPr>
    <p:cViewPr>
      <p:scale>
        <a:sx n="33" d="100"/>
        <a:sy n="33" d="100"/>
      </p:scale>
      <p:origin x="0" y="-175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5785C-AA2F-4F15-92A8-AF344CFA6F2B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22E59-F6CE-4558-A344-93DEF3856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3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22E59-F6CE-4558-A344-93DEF3856C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0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22E59-F6CE-4558-A344-93DEF3856C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83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22E59-F6CE-4558-A344-93DEF3856C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41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22E59-F6CE-4558-A344-93DEF3856C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60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22E59-F6CE-4558-A344-93DEF3856C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63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22E59-F6CE-4558-A344-93DEF3856C2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04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E1BF-82EA-458F-A598-291EE9D5C6E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56C3-898F-47AA-98EE-80914937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8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E1BF-82EA-458F-A598-291EE9D5C6E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56C3-898F-47AA-98EE-80914937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0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E1BF-82EA-458F-A598-291EE9D5C6E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56C3-898F-47AA-98EE-80914937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0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E1BF-82EA-458F-A598-291EE9D5C6E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56C3-898F-47AA-98EE-80914937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3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E1BF-82EA-458F-A598-291EE9D5C6E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56C3-898F-47AA-98EE-80914937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E1BF-82EA-458F-A598-291EE9D5C6E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56C3-898F-47AA-98EE-80914937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6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E1BF-82EA-458F-A598-291EE9D5C6E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56C3-898F-47AA-98EE-80914937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2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E1BF-82EA-458F-A598-291EE9D5C6E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56C3-898F-47AA-98EE-80914937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2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E1BF-82EA-458F-A598-291EE9D5C6E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56C3-898F-47AA-98EE-80914937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5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E1BF-82EA-458F-A598-291EE9D5C6E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56C3-898F-47AA-98EE-80914937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7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E1BF-82EA-458F-A598-291EE9D5C6E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56C3-898F-47AA-98EE-80914937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4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EE1BF-82EA-458F-A598-291EE9D5C6E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F56C3-898F-47AA-98EE-80914937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2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3597" y="0"/>
            <a:ext cx="2579426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3"/>
            </a:solidFill>
          </a:ln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bn-IN" sz="54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স্বাগতম</a:t>
            </a:r>
            <a:endParaRPr lang="en-US" sz="5400" b="1" dirty="0">
              <a:ln>
                <a:solidFill>
                  <a:srgbClr val="FF000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5" y="1109271"/>
            <a:ext cx="11452484" cy="54189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3174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4" y="209863"/>
            <a:ext cx="11189777" cy="309966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415958" y="616122"/>
            <a:ext cx="7516677" cy="117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054" y="3916850"/>
            <a:ext cx="11873948" cy="2123658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যু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আরবী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৷ </a:t>
            </a:r>
            <a:r>
              <a:rPr lang="bn-BD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ইসলামী শরিয়তের পরিভাষায় শরির পবিত্র করার নিয়তে পানি দিয়ে শরিয়তের নিয়ম অনুযায়ী নির্দিষ্ট অঙ্গ প্রত্যঙ্গ ধোয়ার নামই ওযু। </a:t>
            </a:r>
            <a:endParaRPr lang="en-US" sz="4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25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805" y="531848"/>
            <a:ext cx="4640065" cy="3381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Flowchart: Punched Tape 2"/>
          <p:cNvSpPr/>
          <p:nvPr/>
        </p:nvSpPr>
        <p:spPr>
          <a:xfrm>
            <a:off x="732480" y="717378"/>
            <a:ext cx="5859986" cy="2025821"/>
          </a:xfrm>
          <a:prstGeom prst="flowChartPunchedTape">
            <a:avLst/>
          </a:prstGeom>
          <a:noFill/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96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2480" y="4136658"/>
            <a:ext cx="108473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১৷ </a:t>
            </a:r>
            <a:r>
              <a:rPr lang="bn-IN" sz="66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66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যুর </a:t>
            </a:r>
            <a:r>
              <a:rPr lang="bn-BD" sz="6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ফরয গুলো </a:t>
            </a:r>
            <a:r>
              <a:rPr lang="bn-BD" sz="66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28213" y="5583208"/>
            <a:ext cx="7692572" cy="6688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54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54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54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54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94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89" y="878327"/>
            <a:ext cx="3477380" cy="2770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788419" y="891158"/>
            <a:ext cx="1787250" cy="2554545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(১)</a:t>
            </a:r>
            <a:r>
              <a:rPr lang="bn-BD" sz="40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মুখমন্ডল ধৌত করা</a:t>
            </a:r>
          </a:p>
          <a:p>
            <a:pPr algn="ctr"/>
            <a:r>
              <a:rPr lang="bn-BD" sz="40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ফরয</a:t>
            </a:r>
            <a:r>
              <a:rPr lang="en-US" sz="40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৷</a:t>
            </a:r>
            <a:endParaRPr lang="en-US" sz="4000" b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04" y="921899"/>
            <a:ext cx="3803164" cy="2851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035177" y="698446"/>
            <a:ext cx="1973273" cy="3170099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(2)</a:t>
            </a:r>
            <a:r>
              <a:rPr lang="bn-BD" sz="40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দুই হাত কুনইসহ ধৌত করা</a:t>
            </a:r>
          </a:p>
          <a:p>
            <a:pPr algn="ctr"/>
            <a:r>
              <a:rPr lang="bn-BD" sz="40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ফরয</a:t>
            </a:r>
            <a:r>
              <a:rPr lang="en-US" sz="40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৷</a:t>
            </a:r>
            <a:endParaRPr lang="en-US" sz="4000" b="1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8" y="3642119"/>
            <a:ext cx="3477380" cy="3117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894946" y="3617644"/>
            <a:ext cx="1567003" cy="2554545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pc="5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(৩)</a:t>
            </a:r>
            <a:r>
              <a:rPr lang="bn-BD" sz="4000" b="1" spc="5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মাথা মাছেহ করা </a:t>
            </a:r>
          </a:p>
          <a:p>
            <a:pPr algn="ctr"/>
            <a:r>
              <a:rPr lang="bn-BD" sz="4000" b="1" spc="5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ফরয</a:t>
            </a:r>
            <a:r>
              <a:rPr lang="en-US" sz="4000" b="1" spc="5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৷</a:t>
            </a:r>
            <a:endParaRPr lang="en-US" sz="4000" b="1" spc="50" dirty="0">
              <a:ln w="0"/>
              <a:solidFill>
                <a:schemeClr val="accent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006" y="3985695"/>
            <a:ext cx="3779862" cy="2804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Flowchart: Predefined Process 8"/>
          <p:cNvSpPr/>
          <p:nvPr/>
        </p:nvSpPr>
        <p:spPr>
          <a:xfrm>
            <a:off x="66738" y="0"/>
            <a:ext cx="11849491" cy="856343"/>
          </a:xfrm>
          <a:prstGeom prst="flowChartPredefinedProcess">
            <a:avLst/>
          </a:prstGeom>
          <a:noFill/>
          <a:ln w="5715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72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72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72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72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81097" y="4110887"/>
            <a:ext cx="1733550" cy="2554545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(৪)</a:t>
            </a:r>
            <a:r>
              <a:rPr lang="bn-BD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দুই পা গিরাসহ ধৌত করা</a:t>
            </a:r>
          </a:p>
          <a:p>
            <a:pPr algn="ctr"/>
            <a:r>
              <a:rPr lang="bn-BD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ফরয</a:t>
            </a:r>
            <a:r>
              <a:rPr lang="en-US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৷</a:t>
            </a:r>
            <a:endParaRPr lang="en-US" sz="40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39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0" y="179882"/>
            <a:ext cx="12192000" cy="137434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96" tIns="52898" rIns="105796" bIns="52898" rtlCol="0" anchor="ctr"/>
          <a:lstStyle/>
          <a:p>
            <a:pPr algn="ctr"/>
            <a:r>
              <a:rPr lang="bn-BD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 বলি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412" y="2248407"/>
            <a:ext cx="11537575" cy="380014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105796" tIns="52898" rIns="105796" bIns="52898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bn-BD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ওযু </a:t>
            </a:r>
            <a:r>
              <a:rPr lang="bn-BD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</a:t>
            </a:r>
            <a:r>
              <a:rPr lang="bn-BD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কী?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Clr>
                <a:srgbClr val="0070C0"/>
              </a:buClr>
            </a:pPr>
            <a:r>
              <a:rPr lang="bn-BD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২।ওযুর </a:t>
            </a:r>
            <a:r>
              <a:rPr lang="bn-BD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ফরয কয়টি?</a:t>
            </a:r>
          </a:p>
          <a:p>
            <a:pPr algn="ctr">
              <a:buClr>
                <a:srgbClr val="0070C0"/>
              </a:buClr>
            </a:pPr>
            <a:r>
              <a:rPr lang="bn-BD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৩।যে </a:t>
            </a:r>
            <a:r>
              <a:rPr lang="bn-BD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দুটি ফরয বল।</a:t>
            </a:r>
          </a:p>
          <a:p>
            <a:pPr algn="ctr">
              <a:buClr>
                <a:srgbClr val="0070C0"/>
              </a:buClr>
            </a:pPr>
            <a:r>
              <a:rPr lang="bn-BD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৪।ওযু </a:t>
            </a:r>
            <a:r>
              <a:rPr lang="bn-BD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 করতে হয়?</a:t>
            </a:r>
          </a:p>
        </p:txBody>
      </p:sp>
    </p:spTree>
    <p:extLst>
      <p:ext uri="{BB962C8B-B14F-4D97-AF65-F5344CB8AC3E}">
        <p14:creationId xmlns:p14="http://schemas.microsoft.com/office/powerpoint/2010/main" val="190723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27807" y="91936"/>
            <a:ext cx="5201793" cy="1199374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ওযুর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সুন্নত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99930" y="1408365"/>
            <a:ext cx="9780105" cy="1161143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(১)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বিসমিল্লাহ”বলে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" y="3066641"/>
            <a:ext cx="2609284" cy="19426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775" y="3066640"/>
            <a:ext cx="2729948" cy="19426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25" y="3066640"/>
            <a:ext cx="2743201" cy="19426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2572" y="5177695"/>
            <a:ext cx="3877302" cy="156966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latin typeface="NikoshBAN" pitchFamily="2" charset="0"/>
                <a:cs typeface="NikoshBAN" pitchFamily="2" charset="0"/>
              </a:rPr>
              <a:t>(2)</a:t>
            </a:r>
            <a:r>
              <a:rPr lang="bn-BD" sz="4800" b="1" dirty="0" smtClean="0">
                <a:ln/>
                <a:latin typeface="NikoshBAN" pitchFamily="2" charset="0"/>
                <a:cs typeface="NikoshBAN" pitchFamily="2" charset="0"/>
              </a:rPr>
              <a:t>দুই হাতের কব্জি ধোয়া সুন্নত</a:t>
            </a:r>
            <a:endParaRPr lang="en-US" sz="4800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4651" y="5177695"/>
            <a:ext cx="3730172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latin typeface="NikoshBAN" pitchFamily="2" charset="0"/>
                <a:cs typeface="NikoshBAN" pitchFamily="2" charset="0"/>
              </a:rPr>
              <a:t>(3)</a:t>
            </a:r>
            <a:r>
              <a:rPr lang="bn-BD" sz="4800" b="1" dirty="0" smtClean="0">
                <a:ln/>
                <a:latin typeface="NikoshBAN" pitchFamily="2" charset="0"/>
                <a:cs typeface="NikoshBAN" pitchFamily="2" charset="0"/>
              </a:rPr>
              <a:t>কুলি করা</a:t>
            </a:r>
          </a:p>
          <a:p>
            <a:pPr algn="ctr"/>
            <a:r>
              <a:rPr lang="bn-BD" sz="4800" b="1" dirty="0" smtClean="0">
                <a:ln/>
                <a:latin typeface="NikoshBAN" pitchFamily="2" charset="0"/>
                <a:cs typeface="NikoshBAN" pitchFamily="2" charset="0"/>
              </a:rPr>
              <a:t>সুন্নত</a:t>
            </a:r>
            <a:endParaRPr lang="en-US" sz="4800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9600" y="5177695"/>
            <a:ext cx="3860799" cy="156966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(4)</a:t>
            </a:r>
            <a:r>
              <a:rPr lang="bn-BD" sz="48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নাকে পানি দেয়া</a:t>
            </a:r>
          </a:p>
          <a:p>
            <a:pPr algn="ctr"/>
            <a:r>
              <a:rPr lang="bn-BD" sz="48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সুন্নত</a:t>
            </a:r>
            <a:endParaRPr lang="en-US" sz="48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33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167"/>
            </a:avLst>
          </a:prstGeom>
          <a:ln w="76200"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3426" y="702365"/>
            <a:ext cx="10641496" cy="62881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৫৷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মেসওয়াক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</a:p>
          <a:p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৬৷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সওম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গড়গড়া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কুলি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</a:p>
          <a:p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৭৷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দাঁড়ি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খেলাল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</a:p>
          <a:p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৮৷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পায়ের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আঙ্গুল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খিলাল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</a:p>
          <a:p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৯৷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তিনবার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</a:p>
          <a:p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১০৷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মাসেহ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</a:p>
          <a:p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১১৷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মাসেহ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</a:p>
          <a:p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১২৷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উত্তমরুপে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</a:p>
          <a:p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598"/>
            </a:avLst>
          </a:prstGeom>
          <a:ln w="762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6922" y="0"/>
            <a:ext cx="11145078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১৩৷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অঙ্গসমুহ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ক্রমানুসারে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</a:p>
          <a:p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১৪৷ </a:t>
            </a:r>
            <a:r>
              <a:rPr lang="bn-IN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যুর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নিয়ত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</a:p>
          <a:p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১৫৷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শুকানোর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পূরবেই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</a:p>
          <a:p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১৬৷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</a:p>
          <a:p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১৭৷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হাত,পায়ের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আঙ্গুলের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আরম্ভ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</a:p>
          <a:p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১৮৷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মাথার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সামনের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মাসেহ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</a:p>
          <a:p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১৯৷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গর্দান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ঘাড়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মাসেহ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  <a:endParaRPr lang="en-US" sz="4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80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43338" y="1"/>
            <a:ext cx="11476383" cy="1166190"/>
          </a:xfrm>
          <a:prstGeom prst="cloudCallou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যুর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মুস্তাহাব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নিম্নরুপ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50504"/>
            <a:ext cx="12192000" cy="53074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১৷ </a:t>
            </a:r>
            <a:r>
              <a:rPr lang="bn-IN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যুর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ছিটায়ে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</a:p>
          <a:p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২৷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কিবলার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দিখে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বসা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</a:p>
          <a:p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৩৷ </a:t>
            </a:r>
            <a:r>
              <a:rPr lang="bn-IN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যুর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ওযরে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নওয়া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</a:p>
          <a:p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৪৷ </a:t>
            </a:r>
            <a:r>
              <a:rPr lang="bn-IN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যুর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</a:p>
          <a:p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৫৷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ধোয়ার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রহমানির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রহিম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</a:p>
        </p:txBody>
      </p:sp>
    </p:spTree>
    <p:extLst>
      <p:ext uri="{BB962C8B-B14F-4D97-AF65-F5344CB8AC3E}">
        <p14:creationId xmlns:p14="http://schemas.microsoft.com/office/powerpoint/2010/main" val="234632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402"/>
            </a:avLst>
          </a:prstGeom>
          <a:ln w="76200">
            <a:solidFill>
              <a:srgbClr val="C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0904" y="-530087"/>
            <a:ext cx="11251095" cy="75736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৬৷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ধোয়ার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মাসনুন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দোয়া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</a:p>
          <a:p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৭৷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কনিষ্ঠাঙ্গুলি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কানের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ছিদ্রে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ঢুকানো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</a:p>
          <a:p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৮৷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আংটি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নাড়া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</a:p>
          <a:p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৯৷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কুলি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নাকে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  <a:endParaRPr lang="en-US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১০৷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নাক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সাফ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</a:p>
          <a:p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১১৷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মা”যুর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রুগ্ন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ওয়াক্ত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আগেই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  <a:endParaRPr lang="en-US" sz="48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7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232017" y="164892"/>
            <a:ext cx="10010605" cy="1126435"/>
          </a:xfrm>
          <a:prstGeom prst="cloudCallout">
            <a:avLst/>
          </a:prstGeom>
          <a:noFill/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যুর</a:t>
            </a:r>
            <a:r>
              <a:rPr lang="en-US" sz="48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মকরুহসমুহ</a:t>
            </a:r>
            <a:r>
              <a:rPr lang="en-US" sz="48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নিম্নরুপ</a:t>
            </a:r>
            <a:r>
              <a:rPr lang="en-US" sz="48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4800" b="1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9253" y="1742118"/>
            <a:ext cx="10133352" cy="456874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১৷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প্রয়োজনের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</a:p>
          <a:p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২৷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প্রয়োজনের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</a:p>
          <a:p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৩৷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সমুহের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জোরে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নিক্ষেপ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</a:p>
          <a:p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৪৷ </a:t>
            </a:r>
            <a:r>
              <a:rPr lang="bn-IN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যুর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অপ্রয়োজনীয়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কথাবার্তা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</a:p>
          <a:p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৫৷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ওযরে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 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1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1587" y="554636"/>
            <a:ext cx="3612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27" y="1271166"/>
            <a:ext cx="2669499" cy="33757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396459" y="1693890"/>
            <a:ext cx="487180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বীরজোয়ান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নং০১৭১৭৬৩১৯৩২</a:t>
            </a:r>
          </a:p>
        </p:txBody>
      </p:sp>
    </p:spTree>
    <p:extLst>
      <p:ext uri="{BB962C8B-B14F-4D97-AF65-F5344CB8AC3E}">
        <p14:creationId xmlns:p14="http://schemas.microsoft.com/office/powerpoint/2010/main" val="10334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930"/>
            </a:avLst>
          </a:prstGeom>
          <a:solidFill>
            <a:schemeClr val="accent6">
              <a:lumMod val="5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2" y="1915600"/>
            <a:ext cx="4219970" cy="21806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384313" y="446198"/>
            <a:ext cx="11330609" cy="1330824"/>
          </a:xfrm>
          <a:prstGeom prst="roundRect">
            <a:avLst>
              <a:gd name="adj" fmla="val 0"/>
            </a:avLst>
          </a:prstGeom>
          <a:ln w="5715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نَوَاقِضُ الْوُضُوْءِ</a:t>
            </a:r>
          </a:p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ভঙ্গের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কারণসমূহ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62261" y="1838323"/>
            <a:ext cx="5575992" cy="1845781"/>
          </a:xfrm>
          <a:prstGeom prst="roundRect">
            <a:avLst>
              <a:gd name="adj" fmla="val 0"/>
            </a:avLst>
          </a:prstGeom>
          <a:ln w="762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প্রশ্রাব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পায়খানার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2" y="4373217"/>
            <a:ext cx="4219970" cy="1971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6087311" y="4264960"/>
            <a:ext cx="5575992" cy="1962258"/>
          </a:xfrm>
          <a:prstGeom prst="roundRect">
            <a:avLst>
              <a:gd name="adj" fmla="val 0"/>
            </a:avLst>
          </a:prstGeom>
          <a:ln w="762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অপবিত্র</a:t>
            </a:r>
            <a:r>
              <a:rPr lang="en-US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  <a:endParaRPr lang="en-US" sz="40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3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32280" y="3732551"/>
            <a:ext cx="5575992" cy="2533338"/>
          </a:xfrm>
          <a:prstGeom prst="roundRect">
            <a:avLst>
              <a:gd name="adj" fmla="val 0"/>
            </a:avLst>
          </a:prstGeom>
          <a:ln w="762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অপবিত্র</a:t>
            </a:r>
            <a:r>
              <a:rPr lang="en-US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  <a:endParaRPr lang="en-US" sz="40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577"/>
            </a:avLst>
          </a:prstGeom>
          <a:solidFill>
            <a:schemeClr val="accent2">
              <a:lumMod val="5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8" r="7886" b="50000"/>
          <a:stretch/>
        </p:blipFill>
        <p:spPr>
          <a:xfrm>
            <a:off x="449515" y="439063"/>
            <a:ext cx="4573058" cy="26806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" b="5140"/>
          <a:stretch/>
        </p:blipFill>
        <p:spPr>
          <a:xfrm>
            <a:off x="449514" y="3379303"/>
            <a:ext cx="4573059" cy="31229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6190891" y="404190"/>
            <a:ext cx="5736066" cy="2775429"/>
          </a:xfrm>
          <a:prstGeom prst="roundRect">
            <a:avLst>
              <a:gd name="adj" fmla="val 0"/>
            </a:avLst>
          </a:prstGeom>
          <a:ln w="762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মুখভর্তি</a:t>
            </a:r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বমি</a:t>
            </a:r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  <a:endParaRPr lang="en-US" sz="5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08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64"/>
            </a:avLst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0" y="433595"/>
            <a:ext cx="41529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0" y="3660262"/>
            <a:ext cx="4152900" cy="26505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5950226" y="331128"/>
            <a:ext cx="5990102" cy="3329134"/>
          </a:xfrm>
          <a:prstGeom prst="roundRect">
            <a:avLst>
              <a:gd name="adj" fmla="val 0"/>
            </a:avLst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ৎ,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কাত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হেলান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ঘুমালে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6-Point Star 5"/>
          <p:cNvSpPr/>
          <p:nvPr/>
        </p:nvSpPr>
        <p:spPr>
          <a:xfrm>
            <a:off x="6467061" y="4598962"/>
            <a:ext cx="914400" cy="914400"/>
          </a:xfrm>
          <a:prstGeom prst="star6">
            <a:avLst/>
          </a:prstGeom>
          <a:solidFill>
            <a:schemeClr val="accent2">
              <a:lumMod val="5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950225" y="3660262"/>
            <a:ext cx="5990101" cy="2770518"/>
          </a:xfrm>
          <a:prstGeom prst="roundRect">
            <a:avLst>
              <a:gd name="adj" fmla="val 0"/>
            </a:avLst>
          </a:prstGeom>
          <a:ln w="762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বেহুঁশ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6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930"/>
            </a:avLst>
          </a:prstGeom>
          <a:solidFill>
            <a:schemeClr val="accent6">
              <a:lumMod val="5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27304" y="658906"/>
            <a:ext cx="4935461" cy="2178423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পাগল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76079" y="3897767"/>
            <a:ext cx="5645425" cy="2188241"/>
          </a:xfrm>
          <a:prstGeom prst="roundRect">
            <a:avLst>
              <a:gd name="adj" fmla="val 0"/>
            </a:avLst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    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নেশাগ্রস্থ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42" y="3697357"/>
            <a:ext cx="4327647" cy="2731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1" y="686833"/>
            <a:ext cx="4327647" cy="2731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7903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669"/>
            </a:avLst>
          </a:prstGeom>
          <a:solidFill>
            <a:schemeClr val="accent2">
              <a:lumMod val="5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77" y="674557"/>
            <a:ext cx="5322676" cy="5529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6462417" y="584616"/>
            <a:ext cx="4938362" cy="5626525"/>
          </a:xfrm>
          <a:prstGeom prst="roundRect">
            <a:avLst>
              <a:gd name="adj" fmla="val 0"/>
            </a:avLst>
          </a:prstGeom>
          <a:ln w="7620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6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নামাযের</a:t>
            </a:r>
            <a:r>
              <a:rPr lang="en-US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অট্টহাসি</a:t>
            </a:r>
            <a:r>
              <a:rPr lang="en-US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হাসলে</a:t>
            </a:r>
            <a:r>
              <a:rPr lang="en-US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  <a:endParaRPr lang="en-US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35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4244" y="18250"/>
            <a:ext cx="9338872" cy="110799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6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 ভঙ্গের কারন সমূহ</a:t>
            </a:r>
            <a:r>
              <a:rPr lang="en-US" sz="6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6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2624" y="1205518"/>
            <a:ext cx="9965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১৷ </a:t>
            </a:r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পেশাব পায়খানার রাস্তা দিয়ে কোন কিছু বের হলে।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2624" y="1960798"/>
            <a:ext cx="933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২৷ </a:t>
            </a:r>
            <a:r>
              <a:rPr lang="bn-BD" sz="48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শরিরের যে কোন স্থান থেকে রক্ত বা পুঁজ বের হয়ে গড়িয়ে পড়লে ।</a:t>
            </a:r>
            <a:endParaRPr lang="en-US" sz="48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4244" y="3228061"/>
            <a:ext cx="933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৩৷ </a:t>
            </a:r>
            <a:r>
              <a:rPr lang="bn-BD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 ভর্তি বমি হলে।</a:t>
            </a:r>
            <a:endParaRPr lang="en-US" sz="4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4244" y="3874391"/>
            <a:ext cx="933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৪৷ </a:t>
            </a:r>
            <a:r>
              <a:rPr lang="bn-BD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থুথুর সাথে বেশি পরিমান রক্ত এলে।</a:t>
            </a:r>
            <a:endParaRPr lang="en-US" sz="4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4244" y="4571517"/>
            <a:ext cx="10534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৫৷ </a:t>
            </a:r>
            <a:r>
              <a:rPr lang="bn-BD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 হয়ে বা কাত হয়ে বা হেলান দিয়ে ঘুমালে।</a:t>
            </a:r>
            <a:endParaRPr lang="en-US" sz="4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4244" y="5276367"/>
            <a:ext cx="933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৬৷ </a:t>
            </a:r>
            <a:r>
              <a:rPr lang="bn-BD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বেহুশ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পাগল 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নেশাগ্রস্থ হলে।</a:t>
            </a:r>
            <a:endParaRPr lang="en-US" sz="4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4244" y="5965769"/>
            <a:ext cx="933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৭৷ </a:t>
            </a:r>
            <a:r>
              <a:rPr lang="bn-BD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নামাযে অট্টহাসি হাসলে।</a:t>
            </a:r>
            <a:endParaRPr lang="en-US" sz="4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53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2869" y="102049"/>
            <a:ext cx="6944140" cy="1862048"/>
          </a:xfrm>
          <a:prstGeom prst="rect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15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লী</a:t>
            </a:r>
            <a:r>
              <a:rPr lang="bn-BD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774" y="2160105"/>
            <a:ext cx="5062330" cy="27829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8539" y="5139069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১৷ </a:t>
            </a:r>
            <a:r>
              <a:rPr lang="bn-IN" sz="80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80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 ভঙ্গের কারণগুলো লিখ।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08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7339" y="126736"/>
            <a:ext cx="9338872" cy="1200329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যুর গুরুত্ব সমূহ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9854" y="1609471"/>
            <a:ext cx="933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১৷ </a:t>
            </a:r>
            <a:r>
              <a:rPr lang="bn-BD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 প্রফুল্ল থাকে।</a:t>
            </a:r>
            <a:endParaRPr lang="en-US" sz="4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6875" y="2582309"/>
            <a:ext cx="933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২৷ </a:t>
            </a:r>
            <a:r>
              <a:rPr lang="bn-BD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শরিরের অঙ্গ প্রতঙ্গ গুলো সতেজ থাকে।</a:t>
            </a:r>
            <a:endParaRPr lang="en-US" sz="4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6875" y="3553873"/>
            <a:ext cx="933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৩৷ </a:t>
            </a:r>
            <a:r>
              <a:rPr lang="bn-BD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ইবাদতে একাগ্রতা আসে।</a:t>
            </a:r>
            <a:endParaRPr lang="en-US" sz="4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5391" y="4433700"/>
            <a:ext cx="933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৪৷ </a:t>
            </a:r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44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 পরিপূর্ণ হলে নামায পরিশুদ্ধ হয়।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8109" y="5264697"/>
            <a:ext cx="10625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৫৷ </a:t>
            </a:r>
            <a:r>
              <a:rPr lang="bn-IN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যুর ফলে কেয়ামতের দিন নবী (সা:) এর উম্মতের মুখমন্ডল ও হাত পা উজ্জ্বলতায় ঝকঝক করবে।</a:t>
            </a:r>
            <a:endParaRPr lang="en-US" sz="4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10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72774" y="33955"/>
            <a:ext cx="9011478" cy="1405560"/>
          </a:xfrm>
          <a:prstGeom prst="roundRect">
            <a:avLst>
              <a:gd name="adj" fmla="val 0"/>
            </a:avLst>
          </a:prstGeom>
          <a:noFill/>
          <a:ln w="76200"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8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(১)</a:t>
            </a:r>
            <a:endParaRPr lang="en-US" sz="88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6113" y="1558225"/>
            <a:ext cx="9690905" cy="14465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১৷ </a:t>
            </a:r>
            <a:r>
              <a:rPr lang="bn-BD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ওযুর ফরয কয়টি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400" b="1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২টি (খ) ৩টি (গ) ৪টি (ঘ) ৫টি</a:t>
            </a:r>
            <a:endParaRPr lang="en-US" sz="4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6113" y="3044345"/>
            <a:ext cx="9684934" cy="175432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২৷ </a:t>
            </a:r>
            <a:r>
              <a:rPr lang="bn-BD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নাকে পানি দেওয়া কি ?</a:t>
            </a:r>
          </a:p>
          <a:p>
            <a:pPr algn="ctr"/>
            <a:r>
              <a:rPr lang="bn-BD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ফরজ (খ) ওয়াজিব (গ) সুন্নত (ঘ) নফল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6113" y="4838241"/>
            <a:ext cx="9690905" cy="197798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৩৷ </a:t>
            </a:r>
            <a:r>
              <a:rPr lang="bn-IN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</a:t>
            </a:r>
            <a:r>
              <a:rPr lang="bn-IN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পবিত্রতা </a:t>
            </a:r>
            <a:r>
              <a:rPr lang="bn-IN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র্জন </a:t>
            </a:r>
            <a:r>
              <a:rPr lang="bn-BD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 (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ii) অ</a:t>
            </a:r>
            <a:r>
              <a:rPr lang="bn-BD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 পাওয়া যায় (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r>
              <a:rPr lang="bn-BD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 প্রফুল্ল হয় ।</a:t>
            </a:r>
          </a:p>
          <a:p>
            <a:pPr algn="ctr"/>
            <a:r>
              <a:rPr lang="bn-BD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(গ)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-iii</a:t>
            </a:r>
            <a:r>
              <a:rPr lang="bn-BD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(ঘ) 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-ii-iii</a:t>
            </a:r>
            <a:endParaRPr lang="en-US" sz="36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41036" y="2413415"/>
            <a:ext cx="314793" cy="3747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11711" y="6225914"/>
            <a:ext cx="314793" cy="3747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13423" y="3725054"/>
            <a:ext cx="314793" cy="3747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3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316"/>
            </a:avLst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7078" y="352566"/>
            <a:ext cx="11198087" cy="1340731"/>
          </a:xfrm>
          <a:prstGeom prst="roundRect">
            <a:avLst>
              <a:gd name="adj" fmla="val 0"/>
            </a:avLst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(২)</a:t>
            </a:r>
            <a:endParaRPr lang="en-US" sz="8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695" y="2405991"/>
            <a:ext cx="11290852" cy="34163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১৷  </a:t>
            </a:r>
            <a:r>
              <a:rPr lang="bn-IN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২৷ </a:t>
            </a:r>
            <a:r>
              <a:rPr lang="bn-IN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যুর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ফরয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৩৷ </a:t>
            </a:r>
            <a:r>
              <a:rPr lang="bn-IN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ভঙ্গের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৪৷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সন্তানকে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করালে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ভাঙ্গবে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962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7836" y="764499"/>
            <a:ext cx="553137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৬ষ্ঠ শ্রেণী</a:t>
            </a:r>
            <a:endParaRPr lang="en-US" sz="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 শিক্ষা </a:t>
            </a:r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য়</a:t>
            </a:r>
          </a:p>
          <a:p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  <a:p>
            <a:r>
              <a:rPr lang="bn-IN" sz="44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( ওযু )  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9292" y="16189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0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131486"/>
            <a:ext cx="11953460" cy="4970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8" y="133984"/>
            <a:ext cx="11953460" cy="4970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9270" y="5239171"/>
            <a:ext cx="11953460" cy="156966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 দ্বারা পবিত্রতা অর্জন ছাড়াও তুমি আর কিভাবে উপকৃত হতে পারবে এ বিষয়ে পাঁচটি বাক্য তোমার খাতায় লিখে আনবে।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8" y="134911"/>
            <a:ext cx="11953460" cy="4970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37678" y="1663908"/>
            <a:ext cx="5126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93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57" y="179881"/>
            <a:ext cx="11182662" cy="6363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73180" y="374754"/>
            <a:ext cx="382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48293" y="2152411"/>
            <a:ext cx="4034117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984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3" y="1427718"/>
            <a:ext cx="5974113" cy="5430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23" y="1379094"/>
            <a:ext cx="5796977" cy="54789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Bevel 3"/>
          <p:cNvSpPr/>
          <p:nvPr/>
        </p:nvSpPr>
        <p:spPr>
          <a:xfrm>
            <a:off x="0" y="0"/>
            <a:ext cx="12192000" cy="1232898"/>
          </a:xfrm>
          <a:prstGeom prst="bevel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72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72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72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72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72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4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69" y="1905448"/>
            <a:ext cx="9923489" cy="4719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71061" y="383423"/>
            <a:ext cx="11516139" cy="1323439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 দেখ 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6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59763" y="1049309"/>
            <a:ext cx="10942819" cy="6032203"/>
          </a:xfrm>
          <a:prstGeom prst="frame">
            <a:avLst>
              <a:gd name="adj1" fmla="val 5930"/>
            </a:avLst>
          </a:prstGeom>
          <a:solidFill>
            <a:schemeClr val="accent2">
              <a:lumMod val="5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D:\Kazi Sir\New Folder\Photo-0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297" y="1508828"/>
            <a:ext cx="9952601" cy="51692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0"/>
            <a:ext cx="11317355" cy="1200329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I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দেখ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60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1903750"/>
            <a:ext cx="5921829" cy="4954249"/>
          </a:xfrm>
          <a:prstGeom prst="bevel">
            <a:avLst/>
          </a:prstGeom>
          <a:noFill/>
          <a:ln w="76200">
            <a:solidFill>
              <a:srgbClr val="00B0F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39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39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</a:t>
            </a:r>
            <a:endParaRPr lang="en-US" sz="239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02" y="1948720"/>
            <a:ext cx="5347205" cy="49092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Flowchart: Predefined Process 3"/>
          <p:cNvSpPr/>
          <p:nvPr/>
        </p:nvSpPr>
        <p:spPr>
          <a:xfrm>
            <a:off x="-554636" y="194872"/>
            <a:ext cx="12192000" cy="1103086"/>
          </a:xfrm>
          <a:prstGeom prst="flowChartPredefinedProcess">
            <a:avLst/>
          </a:prstGeom>
          <a:noFill/>
          <a:ln w="76200"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23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873"/>
            </a:avLst>
          </a:prstGeom>
          <a:ln w="76200">
            <a:solidFill>
              <a:srgbClr val="C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470647"/>
            <a:ext cx="11255188" cy="2595282"/>
          </a:xfrm>
          <a:prstGeom prst="roundRect">
            <a:avLst>
              <a:gd name="adj" fmla="val 0"/>
            </a:avLst>
          </a:prstGeom>
          <a:ln w="7620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SA" sz="40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KFGQPC Uthman Taha Naskh" panose="02000000000000000000" pitchFamily="2" charset="-78"/>
              </a:rPr>
              <a:t>يَا أَيُّهَا الَّذِينَ آمَنُوا إِذَا قُمْتُمْ إِلَى الصَّلَاةِ فَاغْسِلُوا وُجُوهَكُمْ وَأَيْدِيَكُمْ إِلَى الْمَرَافِقِ وَامْسَحُوا بِرُءُوسِكُمْ وَأَرْجُلَكُمْ إِلَى الْكَعْبَيْنِ</a:t>
            </a:r>
            <a:endParaRPr lang="en-US" sz="4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3065929"/>
            <a:ext cx="11255188" cy="3307977"/>
          </a:xfrm>
          <a:prstGeom prst="roundRect">
            <a:avLst>
              <a:gd name="adj" fmla="val 0"/>
            </a:avLst>
          </a:prstGeom>
          <a:ln w="7620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ঈমানদারগণ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নামাযে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দাঁড়ানোর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মুখমণ্ডল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ধৌত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কনুইসহ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ইভয়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ধৌত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মাসেহ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টাখনুসহ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ধৌত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আল-মায়িদাহ-৬ 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25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57951" y="0"/>
            <a:ext cx="11524342" cy="1436914"/>
          </a:xfrm>
          <a:prstGeom prst="cloudCallout">
            <a:avLst>
              <a:gd name="adj1" fmla="val -37869"/>
              <a:gd name="adj2" fmla="val -2072"/>
            </a:avLst>
          </a:prstGeom>
          <a:noFill/>
          <a:ln w="76200">
            <a:solidFill>
              <a:srgbClr val="7030A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80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80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659" y="1723427"/>
            <a:ext cx="11524341" cy="10156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spc="50" dirty="0" smtClean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b="1" spc="50" dirty="0" smtClean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6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951" y="3200416"/>
            <a:ext cx="11872684" cy="341632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১৷ </a:t>
            </a:r>
            <a:r>
              <a:rPr lang="bn-IN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যুর পরিচয় জানতে পারবে।</a:t>
            </a:r>
            <a:endParaRPr lang="en-US" sz="5400" b="1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২৷ </a:t>
            </a:r>
            <a:r>
              <a:rPr lang="bn-IN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যুর ফরয ও ওযু ভঙ্গের কারণ বর্নণা করতে পারবে।</a:t>
            </a:r>
            <a:endParaRPr lang="en-US" sz="5400" b="1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৩৷ </a:t>
            </a:r>
            <a:r>
              <a:rPr lang="bn-IN" sz="5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যুর</a:t>
            </a:r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ব্যাখা করতে পারবে।</a:t>
            </a:r>
            <a:endParaRPr lang="en-US" sz="5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6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898</Words>
  <Application>Microsoft Office PowerPoint</Application>
  <PresentationFormat>Widescreen</PresentationFormat>
  <Paragraphs>133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KFGQPC Uthman Taha Naskh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110</cp:revision>
  <dcterms:created xsi:type="dcterms:W3CDTF">2018-03-07T05:57:18Z</dcterms:created>
  <dcterms:modified xsi:type="dcterms:W3CDTF">2018-03-21T05:50:58Z</dcterms:modified>
</cp:coreProperties>
</file>