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73" r:id="rId10"/>
    <p:sldId id="265" r:id="rId11"/>
    <p:sldId id="266" r:id="rId12"/>
    <p:sldId id="274" r:id="rId13"/>
    <p:sldId id="276" r:id="rId14"/>
    <p:sldId id="277" r:id="rId15"/>
    <p:sldId id="267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1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5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2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1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3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19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4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A652B-8671-4602-9222-E58AE9712314}" type="datetimeFigureOut">
              <a:rPr lang="en-US" smtClean="0"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DD8F9-D186-4EBB-BAFC-8880821B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408" y="171478"/>
            <a:ext cx="11846257" cy="6537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23241" y="33087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97340" y="571980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343722" y="31224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9500" y="282751"/>
            <a:ext cx="5964072" cy="34119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8800" b="1" dirty="0" smtClean="0">
                <a:ln/>
                <a:solidFill>
                  <a:schemeClr val="accent3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স্বাগতম </a:t>
            </a:r>
            <a:endParaRPr lang="en-US" sz="8800" b="1" dirty="0">
              <a:ln/>
              <a:solidFill>
                <a:schemeClr val="accent3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9436" y="404060"/>
            <a:ext cx="4399648" cy="743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62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61" y="0"/>
            <a:ext cx="11846257" cy="653727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23243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50684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0304" y="696036"/>
            <a:ext cx="573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>
                <a:latin typeface="Nikosh" panose="02000000000000000000" pitchFamily="2" charset="0"/>
                <a:cs typeface="Nikosh" panose="02000000000000000000" pitchFamily="2" charset="0"/>
              </a:rPr>
              <a:t>স্ত্রী- গ্যামেটোফাইটের উৎপত্তি 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9177" y="2243434"/>
            <a:ext cx="5486400" cy="23083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ভ্রুণপোষক</a:t>
            </a:r>
            <a:r>
              <a:rPr lang="bn-IN" sz="36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কলায় একটি কোষ আকারে বড় হয় এবং </a:t>
            </a:r>
            <a:r>
              <a:rPr lang="bn-IN" sz="36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মিয়োসিস</a:t>
            </a:r>
            <a:r>
              <a:rPr lang="bn-IN" sz="36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কোষ বিভাজনের মাধ্যমে চারটি </a:t>
            </a:r>
            <a:r>
              <a:rPr lang="bn-IN" sz="36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হ্যাপ্লয়েড</a:t>
            </a:r>
            <a:r>
              <a:rPr lang="en-US" sz="36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smtClean="0">
                <a:latin typeface="Nikosh" panose="02000000000000000000" pitchFamily="2" charset="0"/>
                <a:cs typeface="Nikosh" panose="02000000000000000000" pitchFamily="2" charset="0"/>
              </a:rPr>
              <a:t>[n] </a:t>
            </a:r>
            <a:r>
              <a:rPr lang="bn-IN" sz="36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কোষ সৃষ্টি করে। </a:t>
            </a:r>
            <a:endParaRPr lang="en-US" sz="40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5515" y="2243434"/>
            <a:ext cx="5480062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000" b="1" dirty="0">
                <a:latin typeface="Nikosh" panose="02000000000000000000" pitchFamily="2" charset="0"/>
                <a:cs typeface="Nikosh" panose="02000000000000000000" pitchFamily="2" charset="0"/>
              </a:rPr>
              <a:t>একটি কোষ ছাড়া বাকী তিনটি কোষ নষ্ট হয়ে যায়। এই কোষটি [</a:t>
            </a:r>
            <a:r>
              <a:rPr lang="en-US" sz="4000" b="1" dirty="0">
                <a:latin typeface="Nikosh" panose="02000000000000000000" pitchFamily="2" charset="0"/>
                <a:cs typeface="Nikosh" panose="02000000000000000000" pitchFamily="2" charset="0"/>
              </a:rPr>
              <a:t>n]</a:t>
            </a:r>
            <a:r>
              <a:rPr lang="bn-IN" sz="4000" b="1" dirty="0">
                <a:latin typeface="Nikosh" panose="02000000000000000000" pitchFamily="2" charset="0"/>
                <a:cs typeface="Nikosh" panose="02000000000000000000" pitchFamily="2" charset="0"/>
              </a:rPr>
              <a:t> বৃদ্ধি পেয়ে ক্রমশ ভ্রূণথলিতে পরিনত হয়। </a:t>
            </a:r>
            <a:endParaRPr lang="en-US" sz="40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9361" y="2243434"/>
            <a:ext cx="5453537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এই কোষটি [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n]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বিভক্ত হয়ে দুটি ও পরবর্তীতে আরও দুবার বিভক্ত হয়ে দুই মেরুতে [৪+৪]টি কেন্দ্রিকার সৃষ্টি করে।</a:t>
            </a:r>
            <a:b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দুই মেরু থেকে দুটি কেন্দ্রিকা এসে কেন্দ্রস্থলে মিলিত হয়ে ডিপ্লয়েড[2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n]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গৌণ কেন্দ্রিকা সৃষ্টি করে।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139272" y="2254303"/>
            <a:ext cx="5444133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দুই মেরুর  কেন্দ্রিকাগুলি কোষের সৃষ্টি করে।</a:t>
            </a:r>
            <a:b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ডিম্বকরন্ধ্রের দিকের কোষ তিনটিকে গর্ভযন্ত্র, মাঝখানের বড় কোষটিকে ডিম্বানু 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[Egg]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এবং অন্য দুটিকে সহকারী কোষ বলে।</a:t>
            </a:r>
            <a:b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</a:b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গর্ভযন্ত্রের বিপরীত দিকের কোষ তিনটিকে প্রতিপাদ কোষ বলে</a:t>
            </a:r>
            <a:r>
              <a:rPr lang="bn-IN" sz="2000" b="1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0" y="1250671"/>
            <a:ext cx="5312229" cy="5309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0" y="1250671"/>
            <a:ext cx="5312230" cy="5309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41011" y="3643959"/>
            <a:ext cx="109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গর্ভাশয়</a:t>
            </a:r>
            <a:r>
              <a:rPr lang="bn-IN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2"/>
          <a:stretch/>
        </p:blipFill>
        <p:spPr>
          <a:xfrm>
            <a:off x="565620" y="1403923"/>
            <a:ext cx="5307090" cy="4730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accel="2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4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4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4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145321"/>
            <a:ext cx="11846257" cy="653727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23243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50684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81" y="584751"/>
            <a:ext cx="10853622" cy="5703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46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12" y="180304"/>
            <a:ext cx="10515600" cy="721218"/>
          </a:xfrm>
        </p:spPr>
        <p:txBody>
          <a:bodyPr/>
          <a:lstStyle/>
          <a:p>
            <a:r>
              <a:rPr lang="bn-IN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স্ত্রীগ্যা</a:t>
            </a:r>
            <a:r>
              <a:rPr lang="en-US" b="1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মে</a:t>
            </a:r>
            <a:r>
              <a:rPr lang="bn-IN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টোফাইট সৃষ্টির উপর একটি ভিডিও দেখ-</a:t>
            </a:r>
            <a:r>
              <a:rPr lang="en-US" dirty="0"/>
              <a:t> </a:t>
            </a:r>
            <a:r>
              <a:rPr lang="bn-IN" dirty="0" smtClean="0"/>
              <a:t> </a:t>
            </a:r>
            <a:endParaRPr lang="en-US" dirty="0"/>
          </a:p>
        </p:txBody>
      </p:sp>
      <p:pic>
        <p:nvPicPr>
          <p:cNvPr id="5" name="Megasporogenesis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666"/>
                </p14:media>
              </p:ext>
            </p:extLst>
          </p:nvPr>
        </p:nvPicPr>
        <p:blipFill rotWithShape="1">
          <a:blip r:embed="rId4"/>
          <a:srcRect r="250"/>
          <a:stretch/>
        </p:blipFill>
        <p:spPr>
          <a:xfrm>
            <a:off x="90152" y="901522"/>
            <a:ext cx="12063210" cy="5840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86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5" y="1103566"/>
            <a:ext cx="11054500" cy="5657842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bn-IN" sz="4000" dirty="0">
                <a:latin typeface="Nikosh" panose="02000000000000000000" pitchFamily="2" charset="0"/>
                <a:cs typeface="Nikosh" panose="02000000000000000000" pitchFamily="2" charset="0"/>
              </a:rPr>
              <a:t>পরাগ রেনু কোথায় থাকে</a:t>
            </a:r>
            <a:r>
              <a:rPr lang="bn-IN" sz="4000" dirty="0" smtClean="0">
                <a:latin typeface="Nikosh" panose="02000000000000000000" pitchFamily="2" charset="0"/>
                <a:cs typeface="Nikosh" panose="02000000000000000000" pitchFamily="2" charset="0"/>
              </a:rPr>
              <a:t>?--</a:t>
            </a:r>
            <a:r>
              <a:rPr lang="bn-IN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[</a:t>
            </a: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ক]পরাগ দন্ড [খ]গর্ভ মুন্ড [গ]পরাগ ধানী [ঘ] গর্ভাশয়</a:t>
            </a:r>
          </a:p>
          <a:p>
            <a:pPr marL="0" indent="0">
              <a:buNone/>
            </a:pPr>
            <a:r>
              <a:rPr lang="bn-IN" sz="4000" dirty="0">
                <a:latin typeface="Nikosh" panose="02000000000000000000" pitchFamily="2" charset="0"/>
                <a:cs typeface="Nikosh" panose="02000000000000000000" pitchFamily="2" charset="0"/>
              </a:rPr>
              <a:t>পরাগ রেনুর কোষ দুইটি কি কি?– </a:t>
            </a: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[ক] সীভনল ও সংগীকোষ [খ] টিউব ও </a:t>
            </a:r>
            <a:r>
              <a:rPr lang="bn-IN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জেনারেটিভ</a:t>
            </a:r>
            <a:r>
              <a:rPr lang="en-US" sz="32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কোষ </a:t>
            </a: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[গ] নিউরণ ও স্নায়ু কোষ [ঘ] ট্রাকিড ও ভেসেল কোষ</a:t>
            </a:r>
          </a:p>
          <a:p>
            <a:pPr marL="0" indent="0">
              <a:buNone/>
            </a:pPr>
            <a:r>
              <a:rPr lang="bn-IN" sz="4000" dirty="0">
                <a:latin typeface="Nikosh" panose="02000000000000000000" pitchFamily="2" charset="0"/>
                <a:cs typeface="Nikosh" panose="02000000000000000000" pitchFamily="2" charset="0"/>
              </a:rPr>
              <a:t> গর্ভাশয়ে </a:t>
            </a:r>
            <a:r>
              <a:rPr lang="bn-IN" sz="4000" dirty="0" err="1">
                <a:latin typeface="Nikosh" panose="02000000000000000000" pitchFamily="2" charset="0"/>
                <a:cs typeface="Nikosh" panose="02000000000000000000" pitchFamily="2" charset="0"/>
              </a:rPr>
              <a:t>মিয়োসিস</a:t>
            </a:r>
            <a:r>
              <a:rPr lang="bn-IN" sz="4000" dirty="0">
                <a:latin typeface="Nikosh" panose="02000000000000000000" pitchFamily="2" charset="0"/>
                <a:cs typeface="Nikosh" panose="02000000000000000000" pitchFamily="2" charset="0"/>
              </a:rPr>
              <a:t> কোষ বিভাজনে কয়টি </a:t>
            </a:r>
            <a:r>
              <a:rPr lang="bn-IN" sz="4000" dirty="0" err="1">
                <a:latin typeface="Nikosh" panose="02000000000000000000" pitchFamily="2" charset="0"/>
                <a:cs typeface="Nikosh" panose="02000000000000000000" pitchFamily="2" charset="0"/>
              </a:rPr>
              <a:t>হ্যাপ্লয়েড</a:t>
            </a:r>
            <a:r>
              <a:rPr lang="bn-IN" sz="4000" dirty="0">
                <a:latin typeface="Nikosh" panose="02000000000000000000" pitchFamily="2" charset="0"/>
                <a:cs typeface="Nikosh" panose="02000000000000000000" pitchFamily="2" charset="0"/>
              </a:rPr>
              <a:t> [</a:t>
            </a:r>
            <a:r>
              <a:rPr lang="en-US" sz="4000" dirty="0">
                <a:latin typeface="Nikosh" panose="02000000000000000000" pitchFamily="2" charset="0"/>
                <a:cs typeface="Nikosh" panose="02000000000000000000" pitchFamily="2" charset="0"/>
              </a:rPr>
              <a:t>n] </a:t>
            </a:r>
            <a:r>
              <a:rPr lang="bn-IN" sz="4000" dirty="0">
                <a:latin typeface="Nikosh" panose="02000000000000000000" pitchFamily="2" charset="0"/>
                <a:cs typeface="Nikosh" panose="02000000000000000000" pitchFamily="2" charset="0"/>
              </a:rPr>
              <a:t>কোষ সৃষ্টি হয়?</a:t>
            </a:r>
          </a:p>
          <a:p>
            <a:pPr marL="0" indent="0">
              <a:buNone/>
            </a:pP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 [ক] ৪টি [খ] ৫টি [গ] ৬টি [ঘ] ৭টি</a:t>
            </a:r>
          </a:p>
          <a:p>
            <a:pPr marL="0" indent="0">
              <a:buNone/>
            </a:pPr>
            <a:r>
              <a:rPr lang="bn-IN" sz="4000" dirty="0">
                <a:latin typeface="Nikosh" panose="02000000000000000000" pitchFamily="2" charset="0"/>
                <a:cs typeface="Nikosh" panose="02000000000000000000" pitchFamily="2" charset="0"/>
              </a:rPr>
              <a:t>গর্ভ যন্ত্রের মাঝখানের বড় কোষটির নাম কি?</a:t>
            </a:r>
          </a:p>
          <a:p>
            <a:pPr marL="0" indent="0">
              <a:buNone/>
            </a:pP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   [ক]  প্রতিপাদ কোষ [খ] জেনারেটিভ </a:t>
            </a:r>
            <a:r>
              <a:rPr lang="bn-IN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কোষ </a:t>
            </a: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[গ] নালী কোষ [ঘ] ডিম্বাণু </a:t>
            </a:r>
            <a:endParaRPr lang="bn-IN" sz="3200" dirty="0" smtClean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r>
              <a:rPr lang="bn-IN" sz="32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 ডিপ্লোয়েড [</a:t>
            </a:r>
            <a:r>
              <a:rPr lang="en-US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2n] </a:t>
            </a:r>
            <a:r>
              <a:rPr lang="bn-IN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কোষে ক্রোমোজোম থাকে—</a:t>
            </a:r>
          </a:p>
          <a:p>
            <a:pPr marL="0" indent="0">
              <a:buNone/>
            </a:pPr>
            <a:r>
              <a:rPr lang="bn-IN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  [ক] ৪৪টি  [খ] ৪৫টি  [গ] ৪৬টি  [ঘ]  ৪৭টি </a:t>
            </a:r>
            <a:endParaRPr lang="en-US" sz="3200" dirty="0" smtClean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buNone/>
            </a:pPr>
            <a:endParaRPr lang="en-US" sz="32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8537" y="318645"/>
            <a:ext cx="6673174" cy="520226"/>
          </a:xfrm>
        </p:spPr>
        <p:txBody>
          <a:bodyPr>
            <a:normAutofit fontScale="90000"/>
          </a:bodyPr>
          <a:lstStyle/>
          <a:p>
            <a:r>
              <a:rPr lang="bn-IN" sz="10700" dirty="0">
                <a:latin typeface="Nikosh" panose="02000000000000000000" pitchFamily="2" charset="0"/>
                <a:cs typeface="Nikosh" panose="02000000000000000000" pitchFamily="2" charset="0"/>
              </a:rPr>
              <a:t>মূল্যায়ন 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68437" y="1208745"/>
            <a:ext cx="532964" cy="478387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70315" y="1208745"/>
            <a:ext cx="530059" cy="36576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20064" y="1891279"/>
            <a:ext cx="530059" cy="36576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03623" y="3046207"/>
            <a:ext cx="568166" cy="36576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75762" y="4245203"/>
            <a:ext cx="567690" cy="36576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353078" y="1829513"/>
            <a:ext cx="528637" cy="48929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14437" y="3560444"/>
            <a:ext cx="571500" cy="49320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00080" y="4776858"/>
            <a:ext cx="469678" cy="47387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32435" y="5400131"/>
            <a:ext cx="567690" cy="36576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74418" y="5933810"/>
            <a:ext cx="469678" cy="47387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076" y="1748353"/>
            <a:ext cx="6876245" cy="43513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bn-IN" sz="4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১। পরাগ রেণু বলতে কিবুঝ?</a:t>
            </a:r>
          </a:p>
          <a:p>
            <a:r>
              <a:rPr lang="bn-IN" sz="4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২। পরাগ রেণু দেখতে কেমন?</a:t>
            </a:r>
          </a:p>
          <a:p>
            <a:r>
              <a:rPr lang="bn-IN" sz="4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৩। গর্ভাশয় কাকে বলে?</a:t>
            </a:r>
          </a:p>
          <a:p>
            <a:r>
              <a:rPr lang="bn-IN" sz="4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৪। ডিম্বাণু কাকে বলে? </a:t>
            </a:r>
          </a:p>
          <a:p>
            <a:r>
              <a:rPr lang="bn-IN" sz="4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৫। স্ত্রী স্তবকের অংশ গুলি কি কি? </a:t>
            </a:r>
            <a:endParaRPr lang="en-US" sz="48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42764" y="380437"/>
            <a:ext cx="3334555" cy="1325563"/>
          </a:xfrm>
        </p:spPr>
        <p:txBody>
          <a:bodyPr>
            <a:normAutofit fontScale="90000"/>
          </a:bodyPr>
          <a:lstStyle/>
          <a:p>
            <a:r>
              <a:rPr lang="bn-IN" sz="10700" dirty="0">
                <a:latin typeface="Nikosh" panose="02000000000000000000" pitchFamily="2" charset="0"/>
                <a:cs typeface="Nikosh" panose="02000000000000000000" pitchFamily="2" charset="0"/>
              </a:rPr>
              <a:t>মূল্যায়ন </a:t>
            </a:r>
            <a:r>
              <a:rPr lang="bn-IN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9" y="1706000"/>
            <a:ext cx="4483299" cy="4393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227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100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145321"/>
            <a:ext cx="11846257" cy="653727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23243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50684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6920" y="678399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>
                <a:latin typeface="Nikosh" panose="02000000000000000000" pitchFamily="2" charset="0"/>
                <a:cs typeface="Nikosh" panose="02000000000000000000" pitchFamily="2" charset="0"/>
              </a:rPr>
              <a:t>বাড়ির কাজ 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8135710" y="1472190"/>
            <a:ext cx="37281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ফুলের </a:t>
            </a:r>
            <a:r>
              <a:rPr lang="bn-IN" sz="4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পুং</a:t>
            </a:r>
            <a:r>
              <a:rPr lang="bn-IN" sz="4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-স্তবক ও</a:t>
            </a:r>
          </a:p>
          <a:p>
            <a:r>
              <a:rPr lang="bn-IN" sz="4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স্ত্রী-স্তবকের চিত্র একে</a:t>
            </a:r>
          </a:p>
          <a:p>
            <a:r>
              <a:rPr lang="bn-IN" sz="4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বিভিন্ন অংশ</a:t>
            </a:r>
          </a:p>
          <a:p>
            <a:r>
              <a:rPr lang="bn-IN" sz="4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চিহ্নিত করে আনবে। </a:t>
            </a:r>
            <a:endParaRPr lang="en-US" sz="4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1" y="1445618"/>
            <a:ext cx="7354231" cy="456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386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145321"/>
            <a:ext cx="11846257" cy="653727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23243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50684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2" y="345531"/>
            <a:ext cx="10496281" cy="6181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890279" y="3655298"/>
            <a:ext cx="6973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সবাইকে</a:t>
            </a:r>
          </a:p>
          <a:p>
            <a:r>
              <a:rPr lang="bn-IN" sz="4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ধন্যবাদ </a:t>
            </a:r>
            <a:endParaRPr lang="en-US" sz="48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145321"/>
            <a:ext cx="11846257" cy="6537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23243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50684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5" y="689574"/>
            <a:ext cx="11103695" cy="5591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807957" y="2615456"/>
            <a:ext cx="3698109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কানিজ দাইয়ানী কোরায়শী</a:t>
            </a:r>
          </a:p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আজিম উদ্দিন উচ্চ বিদ্যালয়</a:t>
            </a:r>
          </a:p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কিশোরগঞ্জ </a:t>
            </a:r>
            <a:endParaRPr lang="bn-IN" sz="32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মুঠো ফোনঃ 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01911878151</a:t>
            </a:r>
          </a:p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ইমেইলঃ 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dianitqi@gmail.com</a:t>
            </a:r>
            <a:endParaRPr lang="en-US" sz="32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2589" y="1866275"/>
            <a:ext cx="237471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4800" b="1" dirty="0" smtClean="0">
                <a:ln/>
                <a:solidFill>
                  <a:schemeClr val="accent3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পরিচিতি </a:t>
            </a:r>
            <a:endParaRPr lang="en-US" sz="4800" b="1" dirty="0">
              <a:ln/>
              <a:solidFill>
                <a:schemeClr val="accent3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4113" y="2582155"/>
            <a:ext cx="3690162" cy="35727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b="1" dirty="0">
                <a:latin typeface="Nikosh" panose="02000000000000000000" pitchFamily="2" charset="0"/>
                <a:cs typeface="Nikosh" panose="02000000000000000000" pitchFamily="2" charset="0"/>
              </a:rPr>
              <a:t>জীব বিজ্ঞান </a:t>
            </a:r>
          </a:p>
          <a:p>
            <a:r>
              <a:rPr lang="bn-IN" sz="3200" b="1" dirty="0">
                <a:latin typeface="Nikosh" panose="02000000000000000000" pitchFamily="2" charset="0"/>
                <a:cs typeface="Nikosh" panose="02000000000000000000" pitchFamily="2" charset="0"/>
              </a:rPr>
              <a:t>নবম-দশম শ্রেণি</a:t>
            </a:r>
          </a:p>
          <a:p>
            <a:r>
              <a:rPr lang="bn-IN" sz="3200" b="1" dirty="0">
                <a:latin typeface="Nikosh" panose="02000000000000000000" pitchFamily="2" charset="0"/>
                <a:cs typeface="Nikosh" panose="02000000000000000000" pitchFamily="2" charset="0"/>
              </a:rPr>
              <a:t>একাদশ অধ্যায়ঃজীবের প্রজনন</a:t>
            </a:r>
          </a:p>
          <a:p>
            <a:r>
              <a:rPr lang="bn-IN" sz="3200" b="1" dirty="0">
                <a:latin typeface="Nikosh" panose="02000000000000000000" pitchFamily="2" charset="0"/>
                <a:cs typeface="Nikosh" panose="02000000000000000000" pitchFamily="2" charset="0"/>
              </a:rPr>
              <a:t>বিশেষ পাঠঃ পুং-গ্যামেটোফাইট ও স্ত্রী-গ্যামেটোফাইটের উৎপত্তি</a:t>
            </a:r>
            <a:r>
              <a:rPr lang="bn-IN" sz="36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0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167" y="162160"/>
            <a:ext cx="11846257" cy="6537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0947443" y="5745760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0993744" y="31224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14412" y="5716263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3177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ardrop 12"/>
          <p:cNvSpPr/>
          <p:nvPr/>
        </p:nvSpPr>
        <p:spPr>
          <a:xfrm>
            <a:off x="1386824" y="2472883"/>
            <a:ext cx="1911927" cy="1967346"/>
          </a:xfrm>
          <a:prstGeom prst="teardrop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e 14"/>
          <p:cNvSpPr/>
          <p:nvPr/>
        </p:nvSpPr>
        <p:spPr>
          <a:xfrm rot="19041475">
            <a:off x="2969878" y="3896552"/>
            <a:ext cx="750579" cy="764679"/>
          </a:xfrm>
          <a:prstGeom prst="pi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ardrop 18"/>
          <p:cNvSpPr/>
          <p:nvPr/>
        </p:nvSpPr>
        <p:spPr>
          <a:xfrm rot="16200000">
            <a:off x="3355818" y="2457986"/>
            <a:ext cx="1911927" cy="1967346"/>
          </a:xfrm>
          <a:prstGeom prst="teardrop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ardrop 19"/>
          <p:cNvSpPr/>
          <p:nvPr/>
        </p:nvSpPr>
        <p:spPr>
          <a:xfrm rot="10800000">
            <a:off x="3334750" y="508944"/>
            <a:ext cx="1911927" cy="1967346"/>
          </a:xfrm>
          <a:prstGeom prst="teardrop">
            <a:avLst/>
          </a:prstGeom>
          <a:solidFill>
            <a:srgbClr val="CC0099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ardrop 20"/>
          <p:cNvSpPr/>
          <p:nvPr/>
        </p:nvSpPr>
        <p:spPr>
          <a:xfrm rot="5400000">
            <a:off x="1364413" y="524302"/>
            <a:ext cx="1911927" cy="1967346"/>
          </a:xfrm>
          <a:prstGeom prst="teardrop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14518627">
            <a:off x="3382537" y="944884"/>
            <a:ext cx="1398891" cy="1589298"/>
          </a:xfrm>
          <a:prstGeom prst="arc">
            <a:avLst>
              <a:gd name="adj1" fmla="val 16301585"/>
              <a:gd name="adj2" fmla="val 0"/>
            </a:avLst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3335774" y="3686716"/>
            <a:ext cx="0" cy="2736576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4893266">
            <a:off x="3394907" y="1378820"/>
            <a:ext cx="1375642" cy="1564035"/>
          </a:xfrm>
          <a:prstGeom prst="arc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Arc 28"/>
          <p:cNvSpPr/>
          <p:nvPr/>
        </p:nvSpPr>
        <p:spPr>
          <a:xfrm>
            <a:off x="2414858" y="1520239"/>
            <a:ext cx="838200" cy="1792337"/>
          </a:xfrm>
          <a:prstGeom prst="arc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un 31"/>
          <p:cNvSpPr/>
          <p:nvPr/>
        </p:nvSpPr>
        <p:spPr>
          <a:xfrm>
            <a:off x="3845521" y="1327365"/>
            <a:ext cx="234562" cy="27502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n 32"/>
          <p:cNvSpPr/>
          <p:nvPr/>
        </p:nvSpPr>
        <p:spPr>
          <a:xfrm>
            <a:off x="2609407" y="1327364"/>
            <a:ext cx="234562" cy="27502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un 33"/>
          <p:cNvSpPr/>
          <p:nvPr/>
        </p:nvSpPr>
        <p:spPr>
          <a:xfrm>
            <a:off x="3658368" y="945022"/>
            <a:ext cx="234562" cy="27502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n 34"/>
          <p:cNvSpPr/>
          <p:nvPr/>
        </p:nvSpPr>
        <p:spPr>
          <a:xfrm>
            <a:off x="2586030" y="995115"/>
            <a:ext cx="234562" cy="27502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3271362" y="832366"/>
            <a:ext cx="21905" cy="2350368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/>
          <p:cNvSpPr/>
          <p:nvPr/>
        </p:nvSpPr>
        <p:spPr>
          <a:xfrm rot="18788818">
            <a:off x="3113155" y="500265"/>
            <a:ext cx="373856" cy="342031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Arc 40"/>
          <p:cNvSpPr/>
          <p:nvPr/>
        </p:nvSpPr>
        <p:spPr>
          <a:xfrm>
            <a:off x="2425504" y="1177785"/>
            <a:ext cx="838200" cy="1792337"/>
          </a:xfrm>
          <a:prstGeom prst="arc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698599" y="4389387"/>
            <a:ext cx="244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nar Bangla" panose="020B0502040204020203" pitchFamily="34" charset="0"/>
                <a:cs typeface="Shonar Bangla" panose="020B0502040204020203" pitchFamily="34" charset="0"/>
              </a:rPr>
              <a:t>বৃতি 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58368" y="5628120"/>
            <a:ext cx="130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বৃন্ত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274520" y="3004278"/>
            <a:ext cx="107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পাপড়ি </a:t>
            </a:r>
            <a:endParaRPr lang="en-US" sz="28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45" name="Right Bracket 44"/>
          <p:cNvSpPr/>
          <p:nvPr/>
        </p:nvSpPr>
        <p:spPr>
          <a:xfrm>
            <a:off x="4848166" y="517470"/>
            <a:ext cx="1407256" cy="3822700"/>
          </a:xfrm>
          <a:prstGeom prst="rightBracket">
            <a:avLst>
              <a:gd name="adj" fmla="val 2016"/>
            </a:avLst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52027" y="2115699"/>
            <a:ext cx="133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দলমন্ডল </a:t>
            </a:r>
            <a:endParaRPr lang="en-US" sz="32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28872" y="1900067"/>
            <a:ext cx="130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পরাগ দন্ড </a:t>
            </a:r>
            <a:endParaRPr lang="en-US" sz="24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77231" y="1307920"/>
            <a:ext cx="128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পরাগধানী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892930" y="647700"/>
            <a:ext cx="124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গর্ভদন্ড </a:t>
            </a:r>
            <a:endParaRPr lang="en-US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cxnSp>
        <p:nvCxnSpPr>
          <p:cNvPr id="51" name="Straight Arrow Connector 50"/>
          <p:cNvCxnSpPr>
            <a:endCxn id="49" idx="1"/>
          </p:cNvCxnSpPr>
          <p:nvPr/>
        </p:nvCxnSpPr>
        <p:spPr>
          <a:xfrm flipV="1">
            <a:off x="3362593" y="832366"/>
            <a:ext cx="530337" cy="19530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072983" y="282751"/>
            <a:ext cx="100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গর্ভমুন্ড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621992" y="515260"/>
            <a:ext cx="38030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উদ্ভিদের প্রধান প্রজনন অঙ্গ হলো ফুল। </a:t>
            </a:r>
          </a:p>
          <a:p>
            <a:r>
              <a:rPr lang="bn-IN" sz="40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পরাগরেনু পূং জনন কোষ এবং গর্ভাশয় স্ত্রী জনন কোষের সৃষ্টি করে। </a:t>
            </a:r>
            <a:endParaRPr lang="en-US" sz="40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9399" y="4661048"/>
            <a:ext cx="6944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</a:t>
            </a:r>
            <a:r>
              <a:rPr lang="en-US" sz="3200" b="1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পরর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b="1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ছবিতে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b="1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আমরা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b="1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কি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b="1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দেখতে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b="1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পেলাম</a:t>
            </a:r>
            <a:r>
              <a:rPr lang="en-US" sz="32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?</a:t>
            </a:r>
            <a:endParaRPr lang="en-US" sz="32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0845" y="5386738"/>
            <a:ext cx="5301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একট ফুলের বিভিন্ন অংশ </a:t>
            </a:r>
            <a:endParaRPr lang="en-US" sz="44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500"/>
                            </p:stCondLst>
                            <p:childTnLst>
                              <p:par>
                                <p:cTn id="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0"/>
                            </p:stCondLst>
                            <p:childTnLst>
                              <p:par>
                                <p:cTn id="9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8" presetID="6" presetClass="entr" presetSubtype="16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62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8200"/>
                            </p:stCondLst>
                            <p:childTnLst>
                              <p:par>
                                <p:cTn id="148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2200"/>
                            </p:stCondLst>
                            <p:childTnLst>
                              <p:par>
                                <p:cTn id="15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  <p:bldP spid="20" grpId="0" animBg="1"/>
      <p:bldP spid="21" grpId="0" animBg="1"/>
      <p:bldP spid="24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1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25" y="148222"/>
            <a:ext cx="11846257" cy="6537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0980040" y="571980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09537" y="31224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47529" y="569031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373573" y="579683"/>
            <a:ext cx="8229600" cy="1981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b="1" dirty="0" smtClean="0">
                <a:latin typeface="Nikosh" panose="02000000000000000000" pitchFamily="2" charset="0"/>
                <a:cs typeface="Nikosh" panose="02000000000000000000" pitchFamily="2" charset="0"/>
              </a:rPr>
              <a:t>উদ্ভিদের ফুল থেকেই পরবর্তীতে বিভিন্ন ধাপ অতিক্রম করে ফল উৎপন্ন হয়। </a:t>
            </a:r>
            <a:r>
              <a:rPr lang="en-US" dirty="0" smtClean="0">
                <a:latin typeface="Nikosh" panose="02000000000000000000" pitchFamily="2" charset="0"/>
                <a:cs typeface="Nikosh" panose="02000000000000000000" pitchFamily="2" charset="0"/>
              </a:rPr>
              <a:t/>
            </a:r>
            <a:br>
              <a:rPr lang="en-US" dirty="0" smtClean="0">
                <a:latin typeface="Nikosh" panose="02000000000000000000" pitchFamily="2" charset="0"/>
                <a:cs typeface="Nikosh" panose="02000000000000000000" pitchFamily="2" charset="0"/>
              </a:rPr>
            </a:br>
            <a:endParaRPr lang="en-US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" t="-846" r="847" b="22328"/>
          <a:stretch/>
        </p:blipFill>
        <p:spPr>
          <a:xfrm>
            <a:off x="1692322" y="1933740"/>
            <a:ext cx="5138007" cy="4626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48" y="1933740"/>
            <a:ext cx="3629392" cy="456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6" name="Straight Arrow Connector 15"/>
          <p:cNvCxnSpPr/>
          <p:nvPr/>
        </p:nvCxnSpPr>
        <p:spPr>
          <a:xfrm>
            <a:off x="5268037" y="4032915"/>
            <a:ext cx="2732315" cy="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  <a:scene3d>
            <a:camera prst="perspectiveBelow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145321"/>
            <a:ext cx="11846257" cy="6537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23243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50684" y="574930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25" y="361387"/>
            <a:ext cx="8950036" cy="6105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5479191" y="1983709"/>
            <a:ext cx="39762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পুং-গ্যামেটোফাইট</a:t>
            </a:r>
          </a:p>
          <a:p>
            <a:r>
              <a:rPr lang="bn-I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          ও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I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স্ত্রী-গ্যামেটোফাইটের</a:t>
            </a:r>
          </a:p>
          <a:p>
            <a:r>
              <a:rPr lang="bn-I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     উৎপত্তি 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0" y="0"/>
            <a:ext cx="11996382" cy="6790531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        </a:t>
            </a:r>
            <a:r>
              <a:rPr lang="bn-IN" sz="4400" b="1" dirty="0" smtClean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উদ্ভিদের যৌন প্রজনন ব্যাখা করতে পারবে।</a:t>
            </a:r>
          </a:p>
          <a:p>
            <a:r>
              <a:rPr lang="bn-IN" sz="4400" b="1" dirty="0" smtClean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     পুংগ্যামেটোফাইট কিভাবে সৃষ্টি হয় বর্নণা করতে পারবে। </a:t>
            </a:r>
          </a:p>
          <a:p>
            <a:r>
              <a:rPr lang="bn-IN" sz="4400" b="1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4400" b="1" dirty="0" smtClean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    স্ত্রী-গ্যামেটোফাইট উৎপত্তির ধাপসমুহ ব্যাখা করতে পারবে। </a:t>
            </a:r>
            <a:endParaRPr lang="bn-IN" sz="4400" b="1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Half Frame 4"/>
          <p:cNvSpPr/>
          <p:nvPr/>
        </p:nvSpPr>
        <p:spPr>
          <a:xfrm rot="10800000">
            <a:off x="11023242" y="580830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52739" y="15597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175318" y="5778803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21187" y="12648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04800"/>
            <a:ext cx="6017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600" b="1" dirty="0" err="1">
                <a:latin typeface="Nikosh" panose="02000000000000000000" pitchFamily="2" charset="0"/>
                <a:cs typeface="Nikosh" panose="02000000000000000000" pitchFamily="2" charset="0"/>
              </a:rPr>
              <a:t>শিখন</a:t>
            </a:r>
            <a:r>
              <a:rPr lang="bn-IN" sz="6600" b="1" dirty="0">
                <a:latin typeface="Nikosh" panose="02000000000000000000" pitchFamily="2" charset="0"/>
                <a:cs typeface="Nikosh" panose="02000000000000000000" pitchFamily="2" charset="0"/>
              </a:rPr>
              <a:t> ফল </a:t>
            </a:r>
            <a:endParaRPr lang="en-US" sz="66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2198" y="1365928"/>
            <a:ext cx="626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এই পাঠ শেষে শিক্ষার্থিরা </a:t>
            </a:r>
            <a:endParaRPr lang="en-US" sz="40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96125" y="1639359"/>
            <a:ext cx="122830" cy="12283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80553" y="1639359"/>
            <a:ext cx="122830" cy="12283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64981" y="1639359"/>
            <a:ext cx="122830" cy="12283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60145" y="2400759"/>
            <a:ext cx="723332" cy="4503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60145" y="3086455"/>
            <a:ext cx="723332" cy="4503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36101" y="3737397"/>
            <a:ext cx="723332" cy="4503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 animBg="1"/>
      <p:bldP spid="16" grpId="0" animBg="1"/>
      <p:bldP spid="7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145321"/>
            <a:ext cx="11846257" cy="653727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Half Frame 4"/>
          <p:cNvSpPr/>
          <p:nvPr/>
        </p:nvSpPr>
        <p:spPr>
          <a:xfrm rot="10800000">
            <a:off x="11003877" y="5742096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019135" y="30056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272326" y="5719809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280180" y="28275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1828" y="1844354"/>
            <a:ext cx="46305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পরাগ রেণু পুংগ্যামেটোফাইটের প্রথম কোষ।</a:t>
            </a:r>
          </a:p>
          <a:p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পরাগ রেনু পরাগ থলিতে থাকা অবস্থায়ই অংকুরোদগম শুরু হয়।</a:t>
            </a:r>
          </a:p>
          <a:p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পরাগ রেনুর নিউক্লিয়াসটি মাইটোসিস পদ্ধতিতে বিভাজিত হয়ে একটি বড় কোষ ও একটি ক্ষুদ্র কোষ সৃষ্টি হয়।</a:t>
            </a:r>
          </a:p>
          <a:p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বড় </a:t>
            </a:r>
            <a:r>
              <a:rPr lang="bn-IN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কোষটি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নালী কোষ ও ক্ষুদ্র </a:t>
            </a:r>
            <a:r>
              <a:rPr lang="bn-IN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কোষটি</a:t>
            </a:r>
            <a:r>
              <a:rPr lang="en-US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হ</a:t>
            </a:r>
            <a:r>
              <a:rPr lang="en-US" sz="28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লো</a:t>
            </a:r>
            <a:r>
              <a:rPr lang="bn-IN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জেনারেটিভ </a:t>
            </a:r>
            <a:r>
              <a:rPr lang="bn-IN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কো</a:t>
            </a:r>
            <a:r>
              <a:rPr lang="en-US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ষ। </a:t>
            </a:r>
            <a:endParaRPr lang="bn-IN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/>
          <a:stretch/>
        </p:blipFill>
        <p:spPr>
          <a:xfrm>
            <a:off x="1091341" y="1255443"/>
            <a:ext cx="5586549" cy="519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18" y="3258125"/>
            <a:ext cx="2148772" cy="3163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147593" y="447580"/>
            <a:ext cx="532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পুং গ্যামেটোফাইটের উৎপত্তি </a:t>
            </a:r>
            <a:endParaRPr lang="en-US" sz="36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93386" y="3622124"/>
            <a:ext cx="859809" cy="532262"/>
          </a:xfrm>
          <a:prstGeom prst="straightConnector1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7939" y="3027292"/>
            <a:ext cx="137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পরাগধানী </a:t>
            </a:r>
            <a:endParaRPr lang="en-US" sz="2400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3195" y="2472232"/>
            <a:ext cx="150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পরাগ রেণু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05134" y="2907225"/>
            <a:ext cx="0" cy="852143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57">
                        <a14:foregroundMark x1="14387" y1="46691" x2="1179" y2="83088"/>
                        <a14:foregroundMark x1="32075" y1="16176" x2="20991" y2="54779"/>
                        <a14:foregroundMark x1="50000" y1="5882" x2="47406" y2="40809"/>
                        <a14:foregroundMark x1="74292" y1="4412" x2="66981" y2="55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1" y="1282771"/>
            <a:ext cx="5666521" cy="517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31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146"/>
            <a:ext cx="12126437" cy="6790531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alf Frame 4"/>
          <p:cNvSpPr/>
          <p:nvPr/>
        </p:nvSpPr>
        <p:spPr>
          <a:xfrm rot="10800000">
            <a:off x="11104822" y="5845985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5400000">
            <a:off x="11151871" y="269122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6200000">
            <a:off x="127075" y="5811111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/>
        </p:nvSpPr>
        <p:spPr>
          <a:xfrm>
            <a:off x="156571" y="152827"/>
            <a:ext cx="870155" cy="811160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6" y="388959"/>
            <a:ext cx="11230378" cy="608690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617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58" y="84480"/>
            <a:ext cx="11144534" cy="1325563"/>
          </a:xfrm>
        </p:spPr>
        <p:txBody>
          <a:bodyPr/>
          <a:lstStyle/>
          <a:p>
            <a:r>
              <a:rPr lang="bn-IN" b="1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পুংগ্যামেটোফাইট সৃষ্টির বিভিন্ন ধাপের উপর একটি ভিডিও দেখ </a:t>
            </a:r>
            <a:endParaRPr lang="en-US" b="1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4" name="Microsporogenesis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10" y="1105469"/>
            <a:ext cx="11977352" cy="5643061"/>
          </a:xfrm>
          <a:prstGeom prst="roundRect">
            <a:avLst>
              <a:gd name="adj" fmla="val 16667"/>
            </a:avLst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03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</TotalTime>
  <Words>453</Words>
  <Application>Microsoft Office PowerPoint</Application>
  <PresentationFormat>Widescreen</PresentationFormat>
  <Paragraphs>70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Nikosh</vt:lpstr>
      <vt:lpstr>Shonar Bangla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পুংগ্যামেটোফাইট সৃষ্টির বিভিন্ন ধাপের উপর একটি ভিডিও দেখ </vt:lpstr>
      <vt:lpstr>PowerPoint Presentation</vt:lpstr>
      <vt:lpstr>PowerPoint Presentation</vt:lpstr>
      <vt:lpstr>স্ত্রীগ্যামেটোফাইট সৃষ্টির উপর একটি ভিডিও দেখ-  </vt:lpstr>
      <vt:lpstr>মূল্যায়ন  </vt:lpstr>
      <vt:lpstr>মূল্যায়ন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Shanti</dc:creator>
  <cp:lastModifiedBy>Shanti</cp:lastModifiedBy>
  <cp:revision>85</cp:revision>
  <dcterms:created xsi:type="dcterms:W3CDTF">2018-03-04T05:24:11Z</dcterms:created>
  <dcterms:modified xsi:type="dcterms:W3CDTF">2018-03-23T10:44:26Z</dcterms:modified>
</cp:coreProperties>
</file>