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sldIdLst>
    <p:sldId id="280" r:id="rId2"/>
    <p:sldId id="256" r:id="rId3"/>
    <p:sldId id="258" r:id="rId4"/>
    <p:sldId id="274" r:id="rId5"/>
    <p:sldId id="275" r:id="rId6"/>
    <p:sldId id="259" r:id="rId7"/>
    <p:sldId id="277" r:id="rId8"/>
    <p:sldId id="264" r:id="rId9"/>
    <p:sldId id="278" r:id="rId10"/>
    <p:sldId id="283" r:id="rId11"/>
    <p:sldId id="263" r:id="rId12"/>
    <p:sldId id="284" r:id="rId13"/>
    <p:sldId id="262" r:id="rId14"/>
    <p:sldId id="265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3F49-D79E-497D-8E95-71215201F4A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1B392-B963-4111-97CC-30623B8F6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3F49-D79E-497D-8E95-71215201F4A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1B392-B963-4111-97CC-30623B8F6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2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3F49-D79E-497D-8E95-71215201F4A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1B392-B963-4111-97CC-30623B8F6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0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3F49-D79E-497D-8E95-71215201F4A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1B392-B963-4111-97CC-30623B8F6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3F49-D79E-497D-8E95-71215201F4A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1B392-B963-4111-97CC-30623B8F6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6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3F49-D79E-497D-8E95-71215201F4A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1B392-B963-4111-97CC-30623B8F6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6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3F49-D79E-497D-8E95-71215201F4A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1B392-B963-4111-97CC-30623B8F6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3F49-D79E-497D-8E95-71215201F4A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1B392-B963-4111-97CC-30623B8F6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3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rame 4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5093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Half Frame 5"/>
          <p:cNvSpPr/>
          <p:nvPr userDrawn="1"/>
        </p:nvSpPr>
        <p:spPr>
          <a:xfrm>
            <a:off x="0" y="0"/>
            <a:ext cx="876300" cy="1028700"/>
          </a:xfrm>
          <a:prstGeom prst="halfFrame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7" name="Half Frame 6"/>
          <p:cNvSpPr/>
          <p:nvPr userDrawn="1"/>
        </p:nvSpPr>
        <p:spPr>
          <a:xfrm>
            <a:off x="114300" y="177800"/>
            <a:ext cx="876300" cy="1028700"/>
          </a:xfrm>
          <a:prstGeom prst="halfFrame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8" name="Half Frame 7"/>
          <p:cNvSpPr/>
          <p:nvPr userDrawn="1"/>
        </p:nvSpPr>
        <p:spPr>
          <a:xfrm rot="16200000">
            <a:off x="-193675" y="5894388"/>
            <a:ext cx="1168400" cy="771525"/>
          </a:xfrm>
          <a:prstGeom prst="halfFrame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 userDrawn="1"/>
        </p:nvSpPr>
        <p:spPr>
          <a:xfrm rot="16200000">
            <a:off x="-31750" y="5716588"/>
            <a:ext cx="1168400" cy="771525"/>
          </a:xfrm>
          <a:prstGeom prst="halfFrame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 userDrawn="1"/>
        </p:nvSpPr>
        <p:spPr>
          <a:xfrm rot="5400000">
            <a:off x="8165988" y="179388"/>
            <a:ext cx="1168400" cy="771525"/>
          </a:xfrm>
          <a:prstGeom prst="halfFrame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 userDrawn="1"/>
        </p:nvSpPr>
        <p:spPr>
          <a:xfrm rot="5400000">
            <a:off x="8018350" y="459116"/>
            <a:ext cx="1168400" cy="771525"/>
          </a:xfrm>
          <a:prstGeom prst="halfFrame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2" name="Half Frame 11"/>
          <p:cNvSpPr/>
          <p:nvPr userDrawn="1"/>
        </p:nvSpPr>
        <p:spPr>
          <a:xfrm rot="10800000">
            <a:off x="8274558" y="5816287"/>
            <a:ext cx="876300" cy="1028700"/>
          </a:xfrm>
          <a:prstGeom prst="halfFrame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 userDrawn="1"/>
        </p:nvSpPr>
        <p:spPr>
          <a:xfrm rot="10800000">
            <a:off x="8098346" y="5695950"/>
            <a:ext cx="876300" cy="1028700"/>
          </a:xfrm>
          <a:prstGeom prst="halfFrame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3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3F49-D79E-497D-8E95-71215201F4A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1B392-B963-4111-97CC-30623B8F6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1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3F49-D79E-497D-8E95-71215201F4A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1B392-B963-4111-97CC-30623B8F6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0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A3F49-D79E-497D-8E95-71215201F4A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1B392-B963-4111-97CC-30623B8F6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7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d17a0a8278e5834a3e8c28c6be43feb5_rose.wmv" TargetMode="Externa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20" y="1294096"/>
            <a:ext cx="5682565" cy="44413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173667" y="2265681"/>
            <a:ext cx="2936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n w="13462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9015">
            <a:off x="6730766" y="696966"/>
            <a:ext cx="1469119" cy="1387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4274" flipH="1">
            <a:off x="911889" y="635768"/>
            <a:ext cx="1233610" cy="1369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6393">
            <a:off x="6952046" y="4896548"/>
            <a:ext cx="1469119" cy="1387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4747" flipH="1">
            <a:off x="911889" y="4822083"/>
            <a:ext cx="1233610" cy="1369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73456" y="6516216"/>
            <a:ext cx="784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মো</a:t>
            </a:r>
            <a:r>
              <a:rPr lang="en-US" dirty="0" smtClean="0"/>
              <a:t>: </a:t>
            </a:r>
            <a:r>
              <a:rPr lang="en-US" dirty="0" err="1" smtClean="0"/>
              <a:t>রহমত</a:t>
            </a:r>
            <a:r>
              <a:rPr lang="en-US" dirty="0" smtClean="0"/>
              <a:t> </a:t>
            </a:r>
            <a:r>
              <a:rPr lang="en-US" dirty="0" err="1" smtClean="0"/>
              <a:t>আলী,সহকারী</a:t>
            </a:r>
            <a:r>
              <a:rPr lang="en-US" dirty="0" smtClean="0"/>
              <a:t> </a:t>
            </a:r>
            <a:r>
              <a:rPr lang="en-US" dirty="0" err="1" smtClean="0"/>
              <a:t>শিক্ষক</a:t>
            </a:r>
            <a:r>
              <a:rPr lang="en-US" dirty="0" smtClean="0"/>
              <a:t>(</a:t>
            </a:r>
            <a:r>
              <a:rPr lang="en-US" dirty="0" err="1" smtClean="0"/>
              <a:t>কম্পিউটার</a:t>
            </a:r>
            <a:r>
              <a:rPr lang="en-US" dirty="0" smtClean="0"/>
              <a:t>) </a:t>
            </a:r>
            <a:r>
              <a:rPr lang="en-US" dirty="0" err="1" smtClean="0"/>
              <a:t>সদকী</a:t>
            </a:r>
            <a:r>
              <a:rPr lang="en-US" dirty="0" smtClean="0"/>
              <a:t> </a:t>
            </a:r>
            <a:r>
              <a:rPr lang="en-US" dirty="0" err="1" smtClean="0"/>
              <a:t>ইসলামিয়া</a:t>
            </a:r>
            <a:r>
              <a:rPr lang="en-US" dirty="0" smtClean="0"/>
              <a:t> </a:t>
            </a:r>
            <a:r>
              <a:rPr lang="en-US" dirty="0" err="1" smtClean="0"/>
              <a:t>দাখিল</a:t>
            </a:r>
            <a:r>
              <a:rPr lang="en-US" dirty="0" smtClean="0"/>
              <a:t> </a:t>
            </a:r>
            <a:r>
              <a:rPr lang="en-US" dirty="0" err="1" smtClean="0"/>
              <a:t>মাদরাসা,কুমারখালী,কুষ্টিয়া</a:t>
            </a:r>
            <a:r>
              <a:rPr lang="en-US" dirty="0" smtClean="0"/>
              <a:t>। ০১৭৮৪৭৩৮০০২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5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1570" y="429786"/>
            <a:ext cx="6291618" cy="5847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scene3d>
            <a:camera prst="orthographicFront"/>
            <a:lightRig rig="threePt" dir="t"/>
          </a:scene3d>
          <a:sp3d prstMaterial="plastic"/>
        </p:spPr>
        <p:txBody>
          <a:bodyPr wrap="square">
            <a:spAutoFit/>
          </a:bodyPr>
          <a:lstStyle/>
          <a:p>
            <a:r>
              <a:rPr lang="bn-BD" sz="3200" b="1" kern="1100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সোমপুর মহাবিহার কী কী নিদর্শন পাওয়া গেছে</a:t>
            </a:r>
            <a:r>
              <a:rPr lang="en-US" sz="3200" b="1" kern="1100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?</a:t>
            </a:r>
            <a:r>
              <a:rPr lang="bn-BD" sz="3200" b="1" kern="1100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r="6796"/>
          <a:stretch/>
        </p:blipFill>
        <p:spPr>
          <a:xfrm>
            <a:off x="4749421" y="1104739"/>
            <a:ext cx="3563171" cy="2467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1" y="1014561"/>
            <a:ext cx="3488138" cy="2629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465465" y="3012119"/>
            <a:ext cx="24410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পুরা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মাটির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ফলক</a:t>
            </a:r>
            <a:endParaRPr lang="en-US" sz="32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59104" y="3012119"/>
            <a:ext cx="214380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পাথরের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ভাসকার্য</a:t>
            </a:r>
            <a:endParaRPr lang="en-US" sz="28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7" y="3959376"/>
            <a:ext cx="2954361" cy="2403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980414" y="5778260"/>
            <a:ext cx="24410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পুরা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মাটির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ফলক</a:t>
            </a:r>
            <a:endParaRPr lang="en-US" sz="32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254" y="3848665"/>
            <a:ext cx="1784256" cy="2514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46" y="3848665"/>
            <a:ext cx="2857500" cy="25143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77519" y="5669647"/>
            <a:ext cx="201322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পাথরের</a:t>
            </a:r>
            <a:r>
              <a:rPr lang="en-US" sz="2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ভাসকার্য</a:t>
            </a:r>
            <a:endParaRPr lang="en-US" sz="2400" dirty="0">
              <a:solidFill>
                <a:schemeClr val="accent4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6824" y="5778260"/>
            <a:ext cx="24410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পুরা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মাটির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ফলক</a:t>
            </a:r>
            <a:endParaRPr lang="en-US" sz="32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0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6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4" y="2016573"/>
            <a:ext cx="3652674" cy="2441261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03" y="2016572"/>
            <a:ext cx="3562066" cy="2441262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66199" y="742561"/>
            <a:ext cx="2584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দলগত কাজ</a:t>
            </a:r>
            <a:endParaRPr lang="en-US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907" y="4962404"/>
            <a:ext cx="69092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পুড়ামাটির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ফলক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এবংপাথরের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ভাসকার্য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কাকে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লেখ</a:t>
            </a:r>
            <a:r>
              <a:rPr lang="bn-BD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5751" y="451015"/>
            <a:ext cx="2230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5400" b="1" spc="150" dirty="0" smtClean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3282" y="1723728"/>
            <a:ext cx="597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১.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সোমপুর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মহাবিহার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নির্মিত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খ্রিষ্টাব্দে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?</a:t>
            </a:r>
            <a:endParaRPr lang="bn-BD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757" y="651070"/>
            <a:ext cx="44536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সঠিক উত্তরটি চিহ্নিত করে বোর্ডে লেখঃ  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96800" y="2394597"/>
            <a:ext cx="1799532" cy="584775"/>
            <a:chOff x="1275617" y="1937982"/>
            <a:chExt cx="1452684" cy="58477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6" name="TextBox 5"/>
            <p:cNvSpPr txBox="1"/>
            <p:nvPr/>
          </p:nvSpPr>
          <p:spPr>
            <a:xfrm>
              <a:off x="1296537" y="1937982"/>
              <a:ext cx="1410845" cy="53226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75617" y="1937982"/>
              <a:ext cx="1452684" cy="58477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ক.৭৮১-৮২১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88257" y="3152856"/>
            <a:ext cx="1816617" cy="584775"/>
            <a:chOff x="1275617" y="1937982"/>
            <a:chExt cx="1452684" cy="584775"/>
          </a:xfrm>
          <a:solidFill>
            <a:srgbClr val="FFC000"/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9" name="TextBox 8"/>
            <p:cNvSpPr txBox="1"/>
            <p:nvPr/>
          </p:nvSpPr>
          <p:spPr>
            <a:xfrm>
              <a:off x="1296537" y="1937982"/>
              <a:ext cx="1410845" cy="532263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5617" y="1937982"/>
              <a:ext cx="1452684" cy="58477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খ.৬৮১-৭২১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89174" y="2398341"/>
            <a:ext cx="1870110" cy="584775"/>
            <a:chOff x="1275617" y="1937982"/>
            <a:chExt cx="1452684" cy="584775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2" name="TextBox 11"/>
            <p:cNvSpPr txBox="1"/>
            <p:nvPr/>
          </p:nvSpPr>
          <p:spPr>
            <a:xfrm>
              <a:off x="1296537" y="1937982"/>
              <a:ext cx="1410845" cy="532263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75617" y="1937982"/>
              <a:ext cx="1452684" cy="58477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গ. </a:t>
              </a: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৬৮১-৭২৫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316104" y="3179113"/>
            <a:ext cx="1843179" cy="584775"/>
            <a:chOff x="1275617" y="1937982"/>
            <a:chExt cx="1452684" cy="58477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5" name="TextBox 14"/>
            <p:cNvSpPr txBox="1"/>
            <p:nvPr/>
          </p:nvSpPr>
          <p:spPr>
            <a:xfrm>
              <a:off x="1296537" y="1937982"/>
              <a:ext cx="1410845" cy="53226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75617" y="1937982"/>
              <a:ext cx="1452684" cy="5847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ঘ. </a:t>
              </a: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৮৮১-৯২১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04567" y="3880797"/>
            <a:ext cx="600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২. 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সোমপুর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মহাবিহার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রাজার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আমলে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নির্মিত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?</a:t>
            </a:r>
            <a:endParaRPr lang="bn-BD" sz="28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40730" y="4637673"/>
            <a:ext cx="1757747" cy="584775"/>
            <a:chOff x="1275617" y="1937982"/>
            <a:chExt cx="1452684" cy="58477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9" name="TextBox 18"/>
            <p:cNvSpPr txBox="1"/>
            <p:nvPr/>
          </p:nvSpPr>
          <p:spPr>
            <a:xfrm>
              <a:off x="1296537" y="1937982"/>
              <a:ext cx="1410845" cy="53226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75617" y="1937982"/>
              <a:ext cx="1452684" cy="58477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ক.সেন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35078" y="5649621"/>
            <a:ext cx="1757747" cy="584775"/>
            <a:chOff x="1275617" y="1937982"/>
            <a:chExt cx="1452684" cy="584775"/>
          </a:xfrm>
          <a:solidFill>
            <a:srgbClr val="FFC000"/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2" name="TextBox 21"/>
            <p:cNvSpPr txBox="1"/>
            <p:nvPr/>
          </p:nvSpPr>
          <p:spPr>
            <a:xfrm>
              <a:off x="1296537" y="1937982"/>
              <a:ext cx="1410845" cy="532263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75617" y="1937982"/>
              <a:ext cx="1452684" cy="58477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খ.পাল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40155" y="4626105"/>
            <a:ext cx="1818445" cy="584775"/>
            <a:chOff x="1275617" y="1937982"/>
            <a:chExt cx="1452684" cy="584775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5" name="TextBox 24"/>
            <p:cNvSpPr txBox="1"/>
            <p:nvPr/>
          </p:nvSpPr>
          <p:spPr>
            <a:xfrm>
              <a:off x="1296537" y="1937982"/>
              <a:ext cx="1410845" cy="532263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75617" y="1937982"/>
              <a:ext cx="1452684" cy="58477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গ.গুপ্ত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81099" y="5649621"/>
            <a:ext cx="1818446" cy="523220"/>
            <a:chOff x="1275617" y="1937982"/>
            <a:chExt cx="1452684" cy="99093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8" name="TextBox 27"/>
            <p:cNvSpPr txBox="1"/>
            <p:nvPr/>
          </p:nvSpPr>
          <p:spPr>
            <a:xfrm>
              <a:off x="1296537" y="1937982"/>
              <a:ext cx="1410845" cy="53226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75617" y="1937982"/>
              <a:ext cx="1452684" cy="9909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ঘ.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কোনটি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নয়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984237" y="912680"/>
            <a:ext cx="1521657" cy="1392722"/>
            <a:chOff x="6963521" y="4139399"/>
            <a:chExt cx="1521657" cy="1392722"/>
          </a:xfrm>
        </p:grpSpPr>
        <p:sp>
          <p:nvSpPr>
            <p:cNvPr id="31" name="Oval 30"/>
            <p:cNvSpPr/>
            <p:nvPr/>
          </p:nvSpPr>
          <p:spPr>
            <a:xfrm>
              <a:off x="6963521" y="4258730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alf Frame 31"/>
            <p:cNvSpPr/>
            <p:nvPr/>
          </p:nvSpPr>
          <p:spPr>
            <a:xfrm rot="13507194">
              <a:off x="7616810" y="3863162"/>
              <a:ext cx="592131" cy="1144605"/>
            </a:xfrm>
            <a:prstGeom prst="halfFram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84237" y="1044273"/>
            <a:ext cx="1340594" cy="1273391"/>
            <a:chOff x="6958536" y="1323275"/>
            <a:chExt cx="1340594" cy="1273391"/>
          </a:xfrm>
        </p:grpSpPr>
        <p:sp>
          <p:nvSpPr>
            <p:cNvPr id="34" name="Oval 33"/>
            <p:cNvSpPr/>
            <p:nvPr/>
          </p:nvSpPr>
          <p:spPr>
            <a:xfrm>
              <a:off x="6958536" y="1323275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127409" y="1442155"/>
              <a:ext cx="1035630" cy="1035630"/>
              <a:chOff x="6051709" y="2126565"/>
              <a:chExt cx="1035630" cy="1035630"/>
            </a:xfrm>
            <a:solidFill>
              <a:srgbClr val="FF0000"/>
            </a:solidFill>
          </p:grpSpPr>
          <p:sp>
            <p:nvSpPr>
              <p:cNvPr id="36" name="Minus 35"/>
              <p:cNvSpPr/>
              <p:nvPr/>
            </p:nvSpPr>
            <p:spPr>
              <a:xfrm rot="2966649">
                <a:off x="6038285" y="2303836"/>
                <a:ext cx="1035630" cy="681087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Minus 36"/>
              <p:cNvSpPr/>
              <p:nvPr/>
            </p:nvSpPr>
            <p:spPr>
              <a:xfrm rot="19183681">
                <a:off x="6051709" y="2294344"/>
                <a:ext cx="1035630" cy="663142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7008518" y="1039080"/>
            <a:ext cx="1340594" cy="1273391"/>
            <a:chOff x="6958536" y="1323275"/>
            <a:chExt cx="1340594" cy="1273391"/>
          </a:xfrm>
        </p:grpSpPr>
        <p:sp>
          <p:nvSpPr>
            <p:cNvPr id="39" name="Oval 38"/>
            <p:cNvSpPr/>
            <p:nvPr/>
          </p:nvSpPr>
          <p:spPr>
            <a:xfrm>
              <a:off x="6958536" y="1323275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7127409" y="1442155"/>
              <a:ext cx="1035630" cy="1035630"/>
              <a:chOff x="6051709" y="2126565"/>
              <a:chExt cx="1035630" cy="1035630"/>
            </a:xfrm>
            <a:solidFill>
              <a:srgbClr val="FF0000"/>
            </a:solidFill>
          </p:grpSpPr>
          <p:sp>
            <p:nvSpPr>
              <p:cNvPr id="41" name="Minus 40"/>
              <p:cNvSpPr/>
              <p:nvPr/>
            </p:nvSpPr>
            <p:spPr>
              <a:xfrm rot="2966649">
                <a:off x="6038285" y="2303836"/>
                <a:ext cx="1035630" cy="681087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Minus 41"/>
              <p:cNvSpPr/>
              <p:nvPr/>
            </p:nvSpPr>
            <p:spPr>
              <a:xfrm rot="19183681">
                <a:off x="6051709" y="2294344"/>
                <a:ext cx="1035630" cy="663142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7008518" y="1048132"/>
            <a:ext cx="1340594" cy="1273391"/>
            <a:chOff x="6958536" y="1323275"/>
            <a:chExt cx="1340594" cy="1273391"/>
          </a:xfrm>
        </p:grpSpPr>
        <p:sp>
          <p:nvSpPr>
            <p:cNvPr id="44" name="Oval 43"/>
            <p:cNvSpPr/>
            <p:nvPr/>
          </p:nvSpPr>
          <p:spPr>
            <a:xfrm>
              <a:off x="6958536" y="1323275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7127409" y="1442155"/>
              <a:ext cx="1035630" cy="1035630"/>
              <a:chOff x="6051709" y="2126565"/>
              <a:chExt cx="1035630" cy="1035630"/>
            </a:xfrm>
            <a:solidFill>
              <a:srgbClr val="FF0000"/>
            </a:solidFill>
          </p:grpSpPr>
          <p:sp>
            <p:nvSpPr>
              <p:cNvPr id="46" name="Minus 45"/>
              <p:cNvSpPr/>
              <p:nvPr/>
            </p:nvSpPr>
            <p:spPr>
              <a:xfrm rot="2966649">
                <a:off x="6038285" y="2303836"/>
                <a:ext cx="1035630" cy="681087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Minus 46"/>
              <p:cNvSpPr/>
              <p:nvPr/>
            </p:nvSpPr>
            <p:spPr>
              <a:xfrm rot="19183681">
                <a:off x="6051709" y="2294344"/>
                <a:ext cx="1035630" cy="663142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6958011" y="3655138"/>
            <a:ext cx="1340594" cy="1273391"/>
            <a:chOff x="6958536" y="1323275"/>
            <a:chExt cx="1340594" cy="1273391"/>
          </a:xfrm>
        </p:grpSpPr>
        <p:sp>
          <p:nvSpPr>
            <p:cNvPr id="49" name="Oval 48"/>
            <p:cNvSpPr/>
            <p:nvPr/>
          </p:nvSpPr>
          <p:spPr>
            <a:xfrm>
              <a:off x="6958536" y="1323275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7127409" y="1442155"/>
              <a:ext cx="1035630" cy="1035630"/>
              <a:chOff x="6051709" y="2126565"/>
              <a:chExt cx="1035630" cy="1035630"/>
            </a:xfrm>
            <a:solidFill>
              <a:srgbClr val="FF0000"/>
            </a:solidFill>
          </p:grpSpPr>
          <p:sp>
            <p:nvSpPr>
              <p:cNvPr id="51" name="Minus 50"/>
              <p:cNvSpPr/>
              <p:nvPr/>
            </p:nvSpPr>
            <p:spPr>
              <a:xfrm rot="2966649">
                <a:off x="6038285" y="2303836"/>
                <a:ext cx="1035630" cy="681087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52" name="Minus 51"/>
              <p:cNvSpPr/>
              <p:nvPr/>
            </p:nvSpPr>
            <p:spPr>
              <a:xfrm rot="19183681">
                <a:off x="6051709" y="2294344"/>
                <a:ext cx="1035630" cy="663142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6989472" y="3552887"/>
            <a:ext cx="1521657" cy="1392722"/>
            <a:chOff x="6963521" y="4139399"/>
            <a:chExt cx="1521657" cy="1392722"/>
          </a:xfrm>
        </p:grpSpPr>
        <p:sp>
          <p:nvSpPr>
            <p:cNvPr id="54" name="Oval 53"/>
            <p:cNvSpPr/>
            <p:nvPr/>
          </p:nvSpPr>
          <p:spPr>
            <a:xfrm>
              <a:off x="6963521" y="4258730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alf Frame 54"/>
            <p:cNvSpPr/>
            <p:nvPr/>
          </p:nvSpPr>
          <p:spPr>
            <a:xfrm rot="13507194">
              <a:off x="7616810" y="3863162"/>
              <a:ext cx="592131" cy="1144605"/>
            </a:xfrm>
            <a:prstGeom prst="halfFram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961925" y="3670318"/>
            <a:ext cx="1340594" cy="1273391"/>
            <a:chOff x="6958536" y="1323275"/>
            <a:chExt cx="1340594" cy="1273391"/>
          </a:xfrm>
        </p:grpSpPr>
        <p:sp>
          <p:nvSpPr>
            <p:cNvPr id="57" name="Oval 56"/>
            <p:cNvSpPr/>
            <p:nvPr/>
          </p:nvSpPr>
          <p:spPr>
            <a:xfrm>
              <a:off x="6958536" y="1323275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7127409" y="1442155"/>
              <a:ext cx="1035630" cy="1035630"/>
              <a:chOff x="6051709" y="2126565"/>
              <a:chExt cx="1035630" cy="1035630"/>
            </a:xfrm>
            <a:solidFill>
              <a:srgbClr val="FF0000"/>
            </a:solidFill>
          </p:grpSpPr>
          <p:sp>
            <p:nvSpPr>
              <p:cNvPr id="59" name="Minus 58"/>
              <p:cNvSpPr/>
              <p:nvPr/>
            </p:nvSpPr>
            <p:spPr>
              <a:xfrm rot="2966649">
                <a:off x="6038285" y="2303836"/>
                <a:ext cx="1035630" cy="681087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60" name="Minus 59"/>
              <p:cNvSpPr/>
              <p:nvPr/>
            </p:nvSpPr>
            <p:spPr>
              <a:xfrm rot="19183681">
                <a:off x="6051709" y="2294344"/>
                <a:ext cx="1035630" cy="663142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6973750" y="3672026"/>
            <a:ext cx="1340594" cy="1273391"/>
            <a:chOff x="6958536" y="1323275"/>
            <a:chExt cx="1340594" cy="1273391"/>
          </a:xfrm>
        </p:grpSpPr>
        <p:sp>
          <p:nvSpPr>
            <p:cNvPr id="62" name="Oval 61"/>
            <p:cNvSpPr/>
            <p:nvPr/>
          </p:nvSpPr>
          <p:spPr>
            <a:xfrm>
              <a:off x="6958536" y="1323275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7127409" y="1442155"/>
              <a:ext cx="1035630" cy="1035630"/>
              <a:chOff x="6051709" y="2126565"/>
              <a:chExt cx="1035630" cy="1035630"/>
            </a:xfrm>
            <a:solidFill>
              <a:srgbClr val="FF0000"/>
            </a:solidFill>
          </p:grpSpPr>
          <p:sp>
            <p:nvSpPr>
              <p:cNvPr id="64" name="Minus 63"/>
              <p:cNvSpPr/>
              <p:nvPr/>
            </p:nvSpPr>
            <p:spPr>
              <a:xfrm rot="2966649">
                <a:off x="6038285" y="2303836"/>
                <a:ext cx="1035630" cy="681087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65" name="Minus 64"/>
              <p:cNvSpPr/>
              <p:nvPr/>
            </p:nvSpPr>
            <p:spPr>
              <a:xfrm rot="19183681">
                <a:off x="6051709" y="2294344"/>
                <a:ext cx="1035630" cy="663142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395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5751" y="273591"/>
            <a:ext cx="2230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5400" b="1" spc="150" dirty="0" smtClean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474" y="1096720"/>
            <a:ext cx="6911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সোমপুর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মহাবিহারে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নিদের্শন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গেছে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bn-BD" sz="28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পুড়া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মাটির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ফলক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2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ii.</a:t>
            </a:r>
            <a:r>
              <a:rPr lang="bn-BD" sz="2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পাথরের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ভাসকার্য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bn-BD" sz="2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iii.</a:t>
            </a:r>
            <a:r>
              <a:rPr lang="bn-BD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প্রাচীন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নির্দেশন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2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নিচের কোনটি সঠিক?</a:t>
            </a:r>
            <a:endParaRPr lang="bn-BD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4757" y="473646"/>
            <a:ext cx="44536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সঠিক উত্তরটি চিহ্নিত করে বোর্ডে লেখঃ  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7221" y="3171850"/>
            <a:ext cx="1549691" cy="52322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ii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44757" y="3171850"/>
            <a:ext cx="1549691" cy="523220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খ.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iii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3682" y="3196114"/>
            <a:ext cx="1549691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গ.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iii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681218" y="3184275"/>
            <a:ext cx="1684860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ঘ.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iii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96803" y="3705726"/>
            <a:ext cx="6911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ikoshBAN" pitchFamily="2" charset="0"/>
                <a:cs typeface="NikoshBAN" pitchFamily="2" charset="0"/>
              </a:rPr>
              <a:t>৪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এই ঐতিহাসিক নিদর্শনটি 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জেলা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সালে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নির্মিত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2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নওগাঁ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জেলায়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2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ii.</a:t>
            </a:r>
            <a:r>
              <a:rPr lang="bn-BD" sz="2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রাঝশাহী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জেলার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বাগমারায়</a:t>
            </a:r>
            <a:endParaRPr lang="bn-BD" sz="2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iii.</a:t>
            </a:r>
            <a:r>
              <a:rPr lang="bn-BD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৭৮১-৮২১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সাল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2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নিচের কোনটি সঠিক?</a:t>
            </a:r>
            <a:endParaRPr lang="bn-BD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8550" y="5780856"/>
            <a:ext cx="1549691" cy="52322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ii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806086" y="5780856"/>
            <a:ext cx="1549691" cy="523220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খ.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iii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785011" y="5805120"/>
            <a:ext cx="1549691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গ.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iii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6642547" y="5793281"/>
            <a:ext cx="1684860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ঘ.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iii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6954132" y="1460125"/>
            <a:ext cx="1340594" cy="1273391"/>
            <a:chOff x="6958536" y="1323275"/>
            <a:chExt cx="1340594" cy="1273391"/>
          </a:xfrm>
        </p:grpSpPr>
        <p:sp>
          <p:nvSpPr>
            <p:cNvPr id="21" name="Oval 20"/>
            <p:cNvSpPr/>
            <p:nvPr/>
          </p:nvSpPr>
          <p:spPr>
            <a:xfrm>
              <a:off x="6958536" y="1323275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127409" y="1442155"/>
              <a:ext cx="1035630" cy="1035630"/>
              <a:chOff x="6051709" y="2126565"/>
              <a:chExt cx="1035630" cy="1035630"/>
            </a:xfrm>
            <a:solidFill>
              <a:srgbClr val="FF0000"/>
            </a:solidFill>
          </p:grpSpPr>
          <p:sp>
            <p:nvSpPr>
              <p:cNvPr id="23" name="Minus 22"/>
              <p:cNvSpPr/>
              <p:nvPr/>
            </p:nvSpPr>
            <p:spPr>
              <a:xfrm rot="2966649">
                <a:off x="6038285" y="2303836"/>
                <a:ext cx="1035630" cy="681087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Minus 23"/>
              <p:cNvSpPr/>
              <p:nvPr/>
            </p:nvSpPr>
            <p:spPr>
              <a:xfrm rot="19183681">
                <a:off x="6051709" y="2294344"/>
                <a:ext cx="1035630" cy="663142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6970523" y="1461828"/>
            <a:ext cx="1340594" cy="1273391"/>
            <a:chOff x="6958536" y="1323275"/>
            <a:chExt cx="1340594" cy="1273391"/>
          </a:xfrm>
        </p:grpSpPr>
        <p:sp>
          <p:nvSpPr>
            <p:cNvPr id="26" name="Oval 25"/>
            <p:cNvSpPr/>
            <p:nvPr/>
          </p:nvSpPr>
          <p:spPr>
            <a:xfrm>
              <a:off x="6958536" y="1323275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127409" y="1442155"/>
              <a:ext cx="1035630" cy="1035630"/>
              <a:chOff x="6051709" y="2126565"/>
              <a:chExt cx="1035630" cy="1035630"/>
            </a:xfrm>
            <a:solidFill>
              <a:srgbClr val="FF0000"/>
            </a:solidFill>
          </p:grpSpPr>
          <p:sp>
            <p:nvSpPr>
              <p:cNvPr id="28" name="Minus 27"/>
              <p:cNvSpPr/>
              <p:nvPr/>
            </p:nvSpPr>
            <p:spPr>
              <a:xfrm rot="2966649">
                <a:off x="6038285" y="2303836"/>
                <a:ext cx="1035630" cy="681087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Minus 28"/>
              <p:cNvSpPr/>
              <p:nvPr/>
            </p:nvSpPr>
            <p:spPr>
              <a:xfrm rot="19183681">
                <a:off x="6051709" y="2294344"/>
                <a:ext cx="1035630" cy="663142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6993352" y="1471424"/>
            <a:ext cx="1340594" cy="1273391"/>
            <a:chOff x="6958536" y="1323275"/>
            <a:chExt cx="1340594" cy="1273391"/>
          </a:xfrm>
        </p:grpSpPr>
        <p:sp>
          <p:nvSpPr>
            <p:cNvPr id="31" name="Oval 30"/>
            <p:cNvSpPr/>
            <p:nvPr/>
          </p:nvSpPr>
          <p:spPr>
            <a:xfrm>
              <a:off x="6958536" y="1323275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127409" y="1442155"/>
              <a:ext cx="1035630" cy="1035630"/>
              <a:chOff x="6051709" y="2126565"/>
              <a:chExt cx="1035630" cy="1035630"/>
            </a:xfrm>
            <a:solidFill>
              <a:srgbClr val="FF0000"/>
            </a:solidFill>
          </p:grpSpPr>
          <p:sp>
            <p:nvSpPr>
              <p:cNvPr id="33" name="Minus 32"/>
              <p:cNvSpPr/>
              <p:nvPr/>
            </p:nvSpPr>
            <p:spPr>
              <a:xfrm rot="2966649">
                <a:off x="6038285" y="2303836"/>
                <a:ext cx="1035630" cy="681087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Minus 33"/>
              <p:cNvSpPr/>
              <p:nvPr/>
            </p:nvSpPr>
            <p:spPr>
              <a:xfrm rot="19183681">
                <a:off x="6051709" y="2294344"/>
                <a:ext cx="1035630" cy="663142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6993352" y="1351025"/>
            <a:ext cx="1521657" cy="1392722"/>
            <a:chOff x="6963521" y="4139399"/>
            <a:chExt cx="1521657" cy="1392722"/>
          </a:xfrm>
        </p:grpSpPr>
        <p:sp>
          <p:nvSpPr>
            <p:cNvPr id="36" name="Oval 35"/>
            <p:cNvSpPr/>
            <p:nvPr/>
          </p:nvSpPr>
          <p:spPr>
            <a:xfrm>
              <a:off x="6963521" y="4258730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alf Frame 36"/>
            <p:cNvSpPr/>
            <p:nvPr/>
          </p:nvSpPr>
          <p:spPr>
            <a:xfrm rot="13507194">
              <a:off x="7616810" y="3863162"/>
              <a:ext cx="592131" cy="1144605"/>
            </a:xfrm>
            <a:prstGeom prst="halfFram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79991" y="4188645"/>
            <a:ext cx="1521657" cy="1392722"/>
            <a:chOff x="6963521" y="4139399"/>
            <a:chExt cx="1521657" cy="1392722"/>
          </a:xfrm>
        </p:grpSpPr>
        <p:sp>
          <p:nvSpPr>
            <p:cNvPr id="39" name="Oval 38"/>
            <p:cNvSpPr/>
            <p:nvPr/>
          </p:nvSpPr>
          <p:spPr>
            <a:xfrm>
              <a:off x="6963521" y="4258730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alf Frame 39"/>
            <p:cNvSpPr/>
            <p:nvPr/>
          </p:nvSpPr>
          <p:spPr>
            <a:xfrm rot="13507194">
              <a:off x="7616810" y="3863162"/>
              <a:ext cx="592131" cy="1144605"/>
            </a:xfrm>
            <a:prstGeom prst="halfFram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98607" y="4327936"/>
            <a:ext cx="1340594" cy="1273391"/>
            <a:chOff x="6958536" y="1323275"/>
            <a:chExt cx="1340594" cy="1273391"/>
          </a:xfrm>
        </p:grpSpPr>
        <p:sp>
          <p:nvSpPr>
            <p:cNvPr id="42" name="Oval 41"/>
            <p:cNvSpPr/>
            <p:nvPr/>
          </p:nvSpPr>
          <p:spPr>
            <a:xfrm>
              <a:off x="6958536" y="1323275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7127409" y="1442155"/>
              <a:ext cx="1035630" cy="1035630"/>
              <a:chOff x="6051709" y="2126565"/>
              <a:chExt cx="1035630" cy="1035630"/>
            </a:xfrm>
            <a:solidFill>
              <a:srgbClr val="FF0000"/>
            </a:solidFill>
          </p:grpSpPr>
          <p:sp>
            <p:nvSpPr>
              <p:cNvPr id="44" name="Minus 43"/>
              <p:cNvSpPr/>
              <p:nvPr/>
            </p:nvSpPr>
            <p:spPr>
              <a:xfrm rot="2966649">
                <a:off x="6038285" y="2303836"/>
                <a:ext cx="1035630" cy="681087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Minus 44"/>
              <p:cNvSpPr/>
              <p:nvPr/>
            </p:nvSpPr>
            <p:spPr>
              <a:xfrm rot="19183681">
                <a:off x="6051709" y="2294344"/>
                <a:ext cx="1035630" cy="663142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6921946" y="4354128"/>
            <a:ext cx="1340594" cy="1273391"/>
            <a:chOff x="6958536" y="1323275"/>
            <a:chExt cx="1340594" cy="1273391"/>
          </a:xfrm>
        </p:grpSpPr>
        <p:sp>
          <p:nvSpPr>
            <p:cNvPr id="47" name="Oval 46"/>
            <p:cNvSpPr/>
            <p:nvPr/>
          </p:nvSpPr>
          <p:spPr>
            <a:xfrm>
              <a:off x="6958536" y="1323275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7127409" y="1442155"/>
              <a:ext cx="1035630" cy="1035630"/>
              <a:chOff x="6051709" y="2126565"/>
              <a:chExt cx="1035630" cy="1035630"/>
            </a:xfrm>
            <a:solidFill>
              <a:srgbClr val="FF0000"/>
            </a:solidFill>
          </p:grpSpPr>
          <p:sp>
            <p:nvSpPr>
              <p:cNvPr id="49" name="Minus 48"/>
              <p:cNvSpPr/>
              <p:nvPr/>
            </p:nvSpPr>
            <p:spPr>
              <a:xfrm rot="2966649">
                <a:off x="6038285" y="2303836"/>
                <a:ext cx="1035630" cy="681087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50" name="Minus 49"/>
              <p:cNvSpPr/>
              <p:nvPr/>
            </p:nvSpPr>
            <p:spPr>
              <a:xfrm rot="19183681">
                <a:off x="6051709" y="2294344"/>
                <a:ext cx="1035630" cy="663142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6905563" y="4338592"/>
            <a:ext cx="1340594" cy="1273391"/>
            <a:chOff x="6958536" y="1323275"/>
            <a:chExt cx="1340594" cy="1273391"/>
          </a:xfrm>
        </p:grpSpPr>
        <p:sp>
          <p:nvSpPr>
            <p:cNvPr id="52" name="Oval 51"/>
            <p:cNvSpPr/>
            <p:nvPr/>
          </p:nvSpPr>
          <p:spPr>
            <a:xfrm>
              <a:off x="6958536" y="1323275"/>
              <a:ext cx="1340594" cy="12733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7127409" y="1442155"/>
              <a:ext cx="1035630" cy="1035630"/>
              <a:chOff x="6051709" y="2126565"/>
              <a:chExt cx="1035630" cy="1035630"/>
            </a:xfrm>
            <a:solidFill>
              <a:srgbClr val="FF0000"/>
            </a:solidFill>
          </p:grpSpPr>
          <p:sp>
            <p:nvSpPr>
              <p:cNvPr id="54" name="Minus 53"/>
              <p:cNvSpPr/>
              <p:nvPr/>
            </p:nvSpPr>
            <p:spPr>
              <a:xfrm rot="2966649">
                <a:off x="6038285" y="2303836"/>
                <a:ext cx="1035630" cy="681087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55" name="Minus 54"/>
              <p:cNvSpPr/>
              <p:nvPr/>
            </p:nvSpPr>
            <p:spPr>
              <a:xfrm rot="19183681">
                <a:off x="6051709" y="2294344"/>
                <a:ext cx="1035630" cy="663142"/>
              </a:xfrm>
              <a:prstGeom prst="mathMinu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51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29" y="1806491"/>
            <a:ext cx="5363642" cy="28905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286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893122" y="718785"/>
            <a:ext cx="2008910" cy="646331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বাড়ীর কাজ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468" y="5391534"/>
            <a:ext cx="8244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সোম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মহাবিহার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যাদুঘরে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কয়েকটি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নির্দশনের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বর্ননা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পড়ে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আসবে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6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5924" y="707611"/>
            <a:ext cx="8092148" cy="5500935"/>
            <a:chOff x="422692" y="432563"/>
            <a:chExt cx="8092148" cy="6051028"/>
          </a:xfrm>
        </p:grpSpPr>
        <p:grpSp>
          <p:nvGrpSpPr>
            <p:cNvPr id="3" name="Group 2"/>
            <p:cNvGrpSpPr/>
            <p:nvPr/>
          </p:nvGrpSpPr>
          <p:grpSpPr>
            <a:xfrm>
              <a:off x="422692" y="4618474"/>
              <a:ext cx="1300367" cy="1723220"/>
              <a:chOff x="-158285" y="5292604"/>
              <a:chExt cx="1300367" cy="172322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0" y="5305425"/>
                <a:ext cx="1142082" cy="1681939"/>
                <a:chOff x="0" y="5305425"/>
                <a:chExt cx="1142082" cy="1681939"/>
              </a:xfrm>
            </p:grpSpPr>
            <p:pic>
              <p:nvPicPr>
                <p:cNvPr id="29" name="Picture 28" descr="38.gi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5305425"/>
                  <a:ext cx="866775" cy="1552575"/>
                </a:xfrm>
                <a:prstGeom prst="rect">
                  <a:avLst/>
                </a:prstGeom>
              </p:spPr>
            </p:pic>
            <p:pic>
              <p:nvPicPr>
                <p:cNvPr id="30" name="Picture 29" descr="4.gif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465479">
                  <a:off x="275307" y="5321064"/>
                  <a:ext cx="866775" cy="1666300"/>
                </a:xfrm>
                <a:prstGeom prst="rect">
                  <a:avLst/>
                </a:prstGeom>
              </p:spPr>
            </p:pic>
          </p:grpSp>
          <p:grpSp>
            <p:nvGrpSpPr>
              <p:cNvPr id="26" name="Group 25"/>
              <p:cNvGrpSpPr/>
              <p:nvPr/>
            </p:nvGrpSpPr>
            <p:grpSpPr>
              <a:xfrm>
                <a:off x="-158285" y="5292604"/>
                <a:ext cx="1230969" cy="1723220"/>
                <a:chOff x="7913031" y="5305425"/>
                <a:chExt cx="1230969" cy="1723220"/>
              </a:xfrm>
            </p:grpSpPr>
            <p:pic>
              <p:nvPicPr>
                <p:cNvPr id="27" name="Picture 26" descr="38.gi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277225" y="5305425"/>
                  <a:ext cx="866775" cy="1552575"/>
                </a:xfrm>
                <a:prstGeom prst="rect">
                  <a:avLst/>
                </a:prstGeom>
              </p:spPr>
            </p:pic>
            <p:pic>
              <p:nvPicPr>
                <p:cNvPr id="28" name="Picture 27" descr="4.gif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741264">
                  <a:off x="7913031" y="5362345"/>
                  <a:ext cx="866775" cy="16663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" name="Group 3"/>
            <p:cNvGrpSpPr/>
            <p:nvPr/>
          </p:nvGrpSpPr>
          <p:grpSpPr>
            <a:xfrm>
              <a:off x="7086600" y="4760371"/>
              <a:ext cx="1300367" cy="1723220"/>
              <a:chOff x="-158285" y="5292604"/>
              <a:chExt cx="1300367" cy="172322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0" y="5305425"/>
                <a:ext cx="1142082" cy="1681939"/>
                <a:chOff x="0" y="5305425"/>
                <a:chExt cx="1142082" cy="1681939"/>
              </a:xfrm>
            </p:grpSpPr>
            <p:pic>
              <p:nvPicPr>
                <p:cNvPr id="23" name="Picture 22" descr="38.gi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5305425"/>
                  <a:ext cx="866775" cy="1552575"/>
                </a:xfrm>
                <a:prstGeom prst="rect">
                  <a:avLst/>
                </a:prstGeom>
              </p:spPr>
            </p:pic>
            <p:pic>
              <p:nvPicPr>
                <p:cNvPr id="24" name="Picture 23" descr="4.gif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465479">
                  <a:off x="275307" y="5321064"/>
                  <a:ext cx="866775" cy="1666300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/>
              <p:cNvGrpSpPr/>
              <p:nvPr/>
            </p:nvGrpSpPr>
            <p:grpSpPr>
              <a:xfrm>
                <a:off x="-158285" y="5292604"/>
                <a:ext cx="1230969" cy="1723220"/>
                <a:chOff x="7913031" y="5305425"/>
                <a:chExt cx="1230969" cy="1723220"/>
              </a:xfrm>
            </p:grpSpPr>
            <p:pic>
              <p:nvPicPr>
                <p:cNvPr id="21" name="Picture 20" descr="38.gi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277225" y="5305425"/>
                  <a:ext cx="866775" cy="1552575"/>
                </a:xfrm>
                <a:prstGeom prst="rect">
                  <a:avLst/>
                </a:prstGeom>
              </p:spPr>
            </p:pic>
            <p:pic>
              <p:nvPicPr>
                <p:cNvPr id="22" name="Picture 21" descr="4.gif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741264">
                  <a:off x="7913031" y="5362345"/>
                  <a:ext cx="866775" cy="16663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" name="Group 4"/>
            <p:cNvGrpSpPr/>
            <p:nvPr/>
          </p:nvGrpSpPr>
          <p:grpSpPr>
            <a:xfrm>
              <a:off x="505694" y="432563"/>
              <a:ext cx="1300367" cy="1723220"/>
              <a:chOff x="-158285" y="5292604"/>
              <a:chExt cx="1300367" cy="172322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0" y="5305425"/>
                <a:ext cx="1142082" cy="1681939"/>
                <a:chOff x="0" y="5305425"/>
                <a:chExt cx="1142082" cy="1681939"/>
              </a:xfrm>
            </p:grpSpPr>
            <p:pic>
              <p:nvPicPr>
                <p:cNvPr id="17" name="Picture 16" descr="38.gi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5305425"/>
                  <a:ext cx="866775" cy="1552575"/>
                </a:xfrm>
                <a:prstGeom prst="rect">
                  <a:avLst/>
                </a:prstGeom>
              </p:spPr>
            </p:pic>
            <p:pic>
              <p:nvPicPr>
                <p:cNvPr id="18" name="Picture 17" descr="4.gif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465479">
                  <a:off x="275307" y="5321064"/>
                  <a:ext cx="866775" cy="1666300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-158285" y="5292604"/>
                <a:ext cx="1230969" cy="1723220"/>
                <a:chOff x="7913031" y="5305425"/>
                <a:chExt cx="1230969" cy="1723220"/>
              </a:xfrm>
            </p:grpSpPr>
            <p:pic>
              <p:nvPicPr>
                <p:cNvPr id="15" name="Picture 14" descr="38.gi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277225" y="5305425"/>
                  <a:ext cx="866775" cy="1552575"/>
                </a:xfrm>
                <a:prstGeom prst="rect">
                  <a:avLst/>
                </a:prstGeom>
              </p:spPr>
            </p:pic>
            <p:pic>
              <p:nvPicPr>
                <p:cNvPr id="16" name="Picture 15" descr="4.gif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741264">
                  <a:off x="7913031" y="5362345"/>
                  <a:ext cx="866775" cy="16663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" name="Group 5"/>
            <p:cNvGrpSpPr/>
            <p:nvPr/>
          </p:nvGrpSpPr>
          <p:grpSpPr>
            <a:xfrm>
              <a:off x="7214473" y="609599"/>
              <a:ext cx="1300367" cy="1723220"/>
              <a:chOff x="-158285" y="5292604"/>
              <a:chExt cx="1300367" cy="172322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0" y="5305425"/>
                <a:ext cx="1142082" cy="1681939"/>
                <a:chOff x="0" y="5305425"/>
                <a:chExt cx="1142082" cy="1681939"/>
              </a:xfrm>
            </p:grpSpPr>
            <p:pic>
              <p:nvPicPr>
                <p:cNvPr id="11" name="Picture 10" descr="38.gi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5305425"/>
                  <a:ext cx="866775" cy="1552575"/>
                </a:xfrm>
                <a:prstGeom prst="rect">
                  <a:avLst/>
                </a:prstGeom>
              </p:spPr>
            </p:pic>
            <p:pic>
              <p:nvPicPr>
                <p:cNvPr id="12" name="Picture 11" descr="4.gif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465479">
                  <a:off x="275307" y="5321064"/>
                  <a:ext cx="866775" cy="1666300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-158285" y="5292604"/>
                <a:ext cx="1230969" cy="1723220"/>
                <a:chOff x="7913031" y="5305425"/>
                <a:chExt cx="1230969" cy="1723220"/>
              </a:xfrm>
            </p:grpSpPr>
            <p:pic>
              <p:nvPicPr>
                <p:cNvPr id="9" name="Picture 8" descr="38.gi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277225" y="5305425"/>
                  <a:ext cx="866775" cy="1552575"/>
                </a:xfrm>
                <a:prstGeom prst="rect">
                  <a:avLst/>
                </a:prstGeom>
              </p:spPr>
            </p:pic>
            <p:pic>
              <p:nvPicPr>
                <p:cNvPr id="10" name="Picture 9" descr="4.gif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741264">
                  <a:off x="7913031" y="5362345"/>
                  <a:ext cx="866775" cy="16663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1" name="Group 30"/>
          <p:cNvGrpSpPr/>
          <p:nvPr/>
        </p:nvGrpSpPr>
        <p:grpSpPr>
          <a:xfrm>
            <a:off x="1668597" y="893735"/>
            <a:ext cx="5542429" cy="4810134"/>
            <a:chOff x="1639806" y="1773631"/>
            <a:chExt cx="5967482" cy="3565311"/>
          </a:xfrm>
        </p:grpSpPr>
        <p:pic>
          <p:nvPicPr>
            <p:cNvPr id="32" name="d17a0a8278e5834a3e8c28c6be43feb5_rose.wmv">
              <a:hlinkClick r:id="" action="ppaction://media"/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5"/>
            <a:stretch>
              <a:fillRect/>
            </a:stretch>
          </p:blipFill>
          <p:spPr>
            <a:xfrm>
              <a:off x="1639806" y="1773631"/>
              <a:ext cx="5967482" cy="356531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33" name="Group 32"/>
            <p:cNvGrpSpPr/>
            <p:nvPr/>
          </p:nvGrpSpPr>
          <p:grpSpPr>
            <a:xfrm>
              <a:off x="2909087" y="1960079"/>
              <a:ext cx="3446402" cy="2858113"/>
              <a:chOff x="1294524" y="4321343"/>
              <a:chExt cx="1774436" cy="1410309"/>
            </a:xfrm>
          </p:grpSpPr>
          <p:pic>
            <p:nvPicPr>
              <p:cNvPr id="34" name="Picture 59" descr="NNNROOS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2215992">
                <a:off x="1752600" y="4321343"/>
                <a:ext cx="866775" cy="1247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60" descr="NNNROOS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9530663">
                <a:off x="1294524" y="4483877"/>
                <a:ext cx="866775" cy="1247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61" descr="NNNROOS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2875833">
                <a:off x="2011685" y="4428974"/>
                <a:ext cx="866775" cy="1247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7" descr="NNNROOS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524000" y="4367212"/>
                <a:ext cx="866775" cy="1247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1425949" y="2692798"/>
            <a:ext cx="6165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r>
              <a:rPr lang="bn-BD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 সবাইকে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4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edefined Process 3"/>
          <p:cNvSpPr/>
          <p:nvPr/>
        </p:nvSpPr>
        <p:spPr>
          <a:xfrm rot="5400000">
            <a:off x="3125275" y="2385060"/>
            <a:ext cx="2103120" cy="228600"/>
          </a:xfrm>
          <a:prstGeom prst="flowChartPredefinedProces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0"/>
          <p:cNvSpPr txBox="1">
            <a:spLocks/>
          </p:cNvSpPr>
          <p:nvPr/>
        </p:nvSpPr>
        <p:spPr>
          <a:xfrm>
            <a:off x="471011" y="1447800"/>
            <a:ext cx="3227882" cy="3997644"/>
          </a:xfrm>
          <a:prstGeom prst="rect">
            <a:avLst/>
          </a:prstGeom>
          <a:ln w="66675"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bn-BD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 পরিচিতি</a:t>
            </a:r>
            <a:endParaRPr lang="en-US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Content Placeholder 12"/>
          <p:cNvSpPr txBox="1">
            <a:spLocks/>
          </p:cNvSpPr>
          <p:nvPr/>
        </p:nvSpPr>
        <p:spPr>
          <a:xfrm>
            <a:off x="5137876" y="1401226"/>
            <a:ext cx="3070552" cy="3978103"/>
          </a:xfrm>
          <a:prstGeom prst="rect">
            <a:avLst/>
          </a:prstGeom>
          <a:ln w="66675">
            <a:noFill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bn-BD" sz="3600" u="sng" dirty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bn-BD" sz="2800" b="1" dirty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en-US" sz="2800" b="1" dirty="0" err="1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en-US" sz="2800" b="1" dirty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:</a:t>
            </a:r>
            <a:r>
              <a:rPr lang="bn-BD" sz="2800" b="1" dirty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পঞ্চ</a:t>
            </a:r>
            <a:r>
              <a:rPr lang="bn-BD" sz="2800" b="1" dirty="0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endParaRPr lang="bn-BD" sz="2800" b="1" dirty="0">
              <a:ln/>
              <a:solidFill>
                <a:srgbClr val="4F032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1000" b="1" u="sng" dirty="0">
              <a:ln/>
              <a:solidFill>
                <a:srgbClr val="4F032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453" y="4178611"/>
            <a:ext cx="3934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মো: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রহমত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আলী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2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রহমান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)</a:t>
            </a:r>
            <a:endParaRPr lang="bn-BD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সদকী ইসলামিয়া দাখিল মাদরাসা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bn-IN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কুমারখালী,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কুষ্টিয়া।</a:t>
            </a:r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E-mail: rahmat132005@gmail.com</a:t>
            </a:r>
          </a:p>
          <a:p>
            <a:pPr algn="ctr">
              <a:defRPr/>
            </a:pPr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Mobile: 01784738002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06133" y="443422"/>
            <a:ext cx="20922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b="1" spc="150" dirty="0">
                <a:ln w="11430"/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37" y="2489962"/>
            <a:ext cx="1941798" cy="2596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Flowchart: Predefined Process 13"/>
          <p:cNvSpPr/>
          <p:nvPr/>
        </p:nvSpPr>
        <p:spPr>
          <a:xfrm rot="5400000">
            <a:off x="3134994" y="4569228"/>
            <a:ext cx="2103120" cy="228600"/>
          </a:xfrm>
          <a:prstGeom prst="flowChartPredefinedProcess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D:\0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20" y="1905280"/>
            <a:ext cx="1970468" cy="2395529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5788141" y="5086552"/>
            <a:ext cx="1770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en-US" b="1" dirty="0" err="1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পাহাড়পুর</a:t>
            </a:r>
            <a:r>
              <a:rPr lang="en-US" b="1" dirty="0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b="1" dirty="0" err="1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ময়নামতি</a:t>
            </a:r>
            <a:endParaRPr lang="bn-BD" b="1" dirty="0">
              <a:ln/>
              <a:solidFill>
                <a:srgbClr val="4F032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0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545910" y="434813"/>
            <a:ext cx="7997589" cy="1139161"/>
          </a:xfrm>
          <a:prstGeom prst="wav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6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এস আমরা কিছু ছবি দেখি বলতো এগুলো কিসের ছবি....</a:t>
            </a:r>
            <a:endParaRPr lang="en-US" sz="36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796" y="5739443"/>
            <a:ext cx="8407815" cy="76944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পাহাড়পুর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“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সোমপুর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মহাবিহার</a:t>
            </a:r>
            <a:r>
              <a:rPr lang="bn-BD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”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22" y="1759755"/>
            <a:ext cx="3771745" cy="3099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3" y="1759755"/>
            <a:ext cx="3771745" cy="30999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0059" y="4981482"/>
            <a:ext cx="204716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সোমপুর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বিহার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66" y="1771234"/>
            <a:ext cx="3771745" cy="30999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90865" y="4981482"/>
            <a:ext cx="204716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সোমপুর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বিহার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71315" y="477881"/>
            <a:ext cx="6490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এসো আমরা একটি ভিডিও চিত্র দেখি.. </a:t>
            </a:r>
            <a:endParaRPr lang="en-US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945030" y="3994376"/>
            <a:ext cx="2538484" cy="900753"/>
          </a:xfrm>
          <a:prstGeom prst="wedgeRoundRectCallout">
            <a:avLst>
              <a:gd name="adj1" fmla="val -31904"/>
              <a:gd name="adj2" fmla="val -92444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ভিডিও চিত্র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0658" y="5477562"/>
            <a:ext cx="8184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এবার তোমারা বলতো ভিডিওটি থেকে কী দেখতে পেলে?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698" y="2389746"/>
            <a:ext cx="1787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/>
          </a:p>
        </p:txBody>
      </p:sp>
      <p:grpSp>
        <p:nvGrpSpPr>
          <p:cNvPr id="4" name="Group 3"/>
          <p:cNvGrpSpPr/>
          <p:nvPr/>
        </p:nvGrpSpPr>
        <p:grpSpPr>
          <a:xfrm>
            <a:off x="3589361" y="2015228"/>
            <a:ext cx="1624911" cy="1396712"/>
            <a:chOff x="3589361" y="2015228"/>
            <a:chExt cx="1624911" cy="1396712"/>
          </a:xfrm>
        </p:grpSpPr>
        <p:sp>
          <p:nvSpPr>
            <p:cNvPr id="3" name="Frame 2"/>
            <p:cNvSpPr/>
            <p:nvPr/>
          </p:nvSpPr>
          <p:spPr>
            <a:xfrm>
              <a:off x="3589361" y="2015228"/>
              <a:ext cx="1624911" cy="1396712"/>
            </a:xfrm>
            <a:prstGeom prst="frame">
              <a:avLst>
                <a:gd name="adj1" fmla="val 2031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aphicFrame>
          <p:nvGraphicFramePr>
            <p:cNvPr id="2" name="Object 1">
              <a:hlinkClick r:id="" action="ppaction://ole?verb=0"/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1667945"/>
                </p:ext>
              </p:extLst>
            </p:nvPr>
          </p:nvGraphicFramePr>
          <p:xfrm>
            <a:off x="3944616" y="2327821"/>
            <a:ext cx="914400" cy="77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" name="Packager Shell Object" showAsIcon="1" r:id="rId3" imgW="914400" imgH="771480" progId="Package">
                    <p:embed/>
                  </p:oleObj>
                </mc:Choice>
                <mc:Fallback>
                  <p:oleObj name="Packager Shell Object" showAsIcon="1" r:id="rId3" imgW="914400" imgH="771480" progId="Package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944616" y="2327821"/>
                          <a:ext cx="914400" cy="771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2919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ave 8"/>
          <p:cNvSpPr/>
          <p:nvPr/>
        </p:nvSpPr>
        <p:spPr>
          <a:xfrm>
            <a:off x="3197345" y="693428"/>
            <a:ext cx="3039682" cy="855868"/>
          </a:xfrm>
          <a:prstGeom prst="wave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0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 শিরোনাম</a:t>
            </a:r>
            <a:endParaRPr lang="en-US" sz="40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60" y="1767756"/>
            <a:ext cx="3908804" cy="32125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60059" y="5198765"/>
            <a:ext cx="204716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সোমপুর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বিহার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6085" y="5794034"/>
            <a:ext cx="7602201" cy="6463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সোমপুর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মহাবিহার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”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74" y="1767756"/>
            <a:ext cx="3800712" cy="3307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704764" y="5234790"/>
            <a:ext cx="204716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সোমপুর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বিহার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7651" y="1491282"/>
            <a:ext cx="6118983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5400" b="1" u="sng" spc="50" dirty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পাঠ শেষে শিক্ষার্থীরা</a:t>
            </a:r>
            <a:r>
              <a:rPr lang="bn-IN" sz="5400" b="1" u="sng" spc="50" dirty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...</a:t>
            </a:r>
            <a:endParaRPr lang="en-US" sz="5400" b="1" u="sng" spc="50" dirty="0">
              <a:ln w="11430">
                <a:solidFill>
                  <a:srgbClr val="7030A0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0352" y="3104322"/>
            <a:ext cx="8006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  <a:tabLst>
                <a:tab pos="571500" algn="l"/>
              </a:tabLst>
            </a:pPr>
            <a:r>
              <a:rPr lang="bn-BD" sz="3200" b="1" kern="1100" dirty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	</a:t>
            </a:r>
            <a:r>
              <a:rPr lang="bn-BD" sz="3200" b="1" kern="1100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সোমপুর মহাবিহার কোথায় এবং কোন রাজার আমলে নির্মিত তা বলতে </a:t>
            </a:r>
            <a:r>
              <a:rPr lang="bn-BD" sz="3200" b="1" kern="1100" dirty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পারবে।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247" y="414268"/>
            <a:ext cx="2047165" cy="76944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 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           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352" y="4556947"/>
            <a:ext cx="8073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  <a:tabLst>
                <a:tab pos="571500" algn="l"/>
              </a:tabLst>
            </a:pPr>
            <a:r>
              <a:rPr lang="bn-BD" sz="3200" b="1" kern="1100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সোমপুর মহাবিহারে কী কী নিদর্শন পাওয়া গেছে তা বলতে পারবে</a:t>
            </a:r>
            <a:r>
              <a:rPr lang="bn-BD" sz="3200" b="1" kern="1100" dirty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3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 flipH="1">
            <a:off x="411503" y="5158854"/>
            <a:ext cx="7996878" cy="1145558"/>
          </a:xfrm>
          <a:prstGeom prst="homePlate">
            <a:avLst>
              <a:gd name="adj" fmla="val 3701"/>
            </a:avLst>
          </a:prstGeom>
          <a:noFill/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এই ঐতিহাসিক নিদর্শনটি  নওগাঁ জেলার পাহাড়পুরে অবস্থিত। একে ‍‍‌‌‌‌সোমপুর মহাবিহার বলে।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2639" y="510574"/>
            <a:ext cx="7260610" cy="8309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scene3d>
            <a:camera prst="orthographicFront"/>
            <a:lightRig rig="threePt" dir="t"/>
          </a:scene3d>
          <a:sp3d prstMaterial="plastic"/>
        </p:spPr>
        <p:txBody>
          <a:bodyPr wrap="square">
            <a:spAutoFit/>
          </a:bodyPr>
          <a:lstStyle/>
          <a:p>
            <a:r>
              <a:rPr lang="bn-BD" sz="4800" b="1" kern="1100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সোমপুর মহাবিহার কোথায় অবিস্থত</a:t>
            </a:r>
            <a:r>
              <a:rPr lang="en-US" sz="4800" b="1" kern="1100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?</a:t>
            </a:r>
            <a:r>
              <a:rPr lang="bn-BD" sz="4800" b="1" kern="1100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2" y="1597296"/>
            <a:ext cx="3952958" cy="30734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67" y="1567358"/>
            <a:ext cx="3901440" cy="307287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04698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2760839" y="590335"/>
            <a:ext cx="3045700" cy="609600"/>
          </a:xfrm>
          <a:prstGeom prst="flowChartTerminator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>
                <a:latin typeface="Nikosh" panose="02000000000000000000" pitchFamily="2" charset="0"/>
                <a:cs typeface="Nikosh" panose="02000000000000000000" pitchFamily="2" charset="0"/>
              </a:rPr>
              <a:t>জোরায়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latin typeface="Nikosh" panose="02000000000000000000" pitchFamily="2" charset="0"/>
                <a:cs typeface="Nikosh" panose="02000000000000000000" pitchFamily="2" charset="0"/>
              </a:rPr>
              <a:t>কাজ</a:t>
            </a:r>
            <a:endParaRPr lang="en-US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789" y="5099038"/>
            <a:ext cx="7960410" cy="12003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3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সোমপুর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মহাবিহার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bn-BD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খ্রিষ্টাব্দে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bn-BD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রাজা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আমলে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নির্মিত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9994" y="1686031"/>
            <a:ext cx="4062258" cy="2926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7445" y="1686032"/>
            <a:ext cx="3984430" cy="2988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29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 flipH="1">
            <a:off x="580758" y="5687797"/>
            <a:ext cx="7996878" cy="672060"/>
          </a:xfrm>
          <a:prstGeom prst="homePlate">
            <a:avLst>
              <a:gd name="adj" fmla="val 3701"/>
            </a:avLst>
          </a:prstGeom>
          <a:noFill/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bn-BD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৭৮১-৮২১ খ্রিষ্টাব্দে পাল রাজা ধর্ম পালের </a:t>
            </a:r>
            <a:r>
              <a:rPr lang="bn-BD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শাসনামলে </a:t>
            </a:r>
            <a:r>
              <a:rPr lang="bn-BD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‍‍‌‌‌‌সোমপু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রের</a:t>
            </a:r>
            <a:r>
              <a:rPr lang="bn-BD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মহাবিহার </a:t>
            </a:r>
            <a:r>
              <a:rPr lang="bn-BD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নির্মিত।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2639" y="510574"/>
            <a:ext cx="7260610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bn-BD" sz="3600" b="1" kern="1100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সোমপুর মহাবিহার কোন রাজার আমলে নির্মিত</a:t>
            </a:r>
            <a:r>
              <a:rPr lang="en-US" sz="3600" b="1" kern="1100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?</a:t>
            </a:r>
            <a:r>
              <a:rPr lang="bn-BD" sz="3600" b="1" kern="1100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2" y="1401092"/>
            <a:ext cx="4072153" cy="35533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39635" y="5025390"/>
            <a:ext cx="204716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সোমপুর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বিহার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03" y="1387932"/>
            <a:ext cx="3719033" cy="35665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57534" y="5011742"/>
            <a:ext cx="204716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রাজা ধর্মপাল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1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</TotalTime>
  <Words>369</Words>
  <Application>Microsoft Office PowerPoint</Application>
  <PresentationFormat>On-screen Show (4:3)</PresentationFormat>
  <Paragraphs>78</Paragraphs>
  <Slides>15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Nikosh</vt:lpstr>
      <vt:lpstr>NikoshBAN</vt:lpstr>
      <vt:lpstr>Wingdings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</dc:creator>
  <cp:lastModifiedBy>doil</cp:lastModifiedBy>
  <cp:revision>301</cp:revision>
  <dcterms:created xsi:type="dcterms:W3CDTF">2017-04-30T19:33:29Z</dcterms:created>
  <dcterms:modified xsi:type="dcterms:W3CDTF">2018-02-27T09:08:42Z</dcterms:modified>
</cp:coreProperties>
</file>