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8" r:id="rId4"/>
    <p:sldId id="276" r:id="rId5"/>
    <p:sldId id="269" r:id="rId6"/>
    <p:sldId id="274" r:id="rId7"/>
    <p:sldId id="260" r:id="rId8"/>
    <p:sldId id="261" r:id="rId9"/>
    <p:sldId id="262" r:id="rId10"/>
    <p:sldId id="270" r:id="rId11"/>
    <p:sldId id="271" r:id="rId12"/>
    <p:sldId id="264" r:id="rId13"/>
    <p:sldId id="265" r:id="rId14"/>
    <p:sldId id="266" r:id="rId15"/>
    <p:sldId id="263" r:id="rId16"/>
    <p:sldId id="272" r:id="rId17"/>
    <p:sldId id="273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451DA-AC5F-4474-9747-7520C882DE2B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EDE14-F014-4399-8D1C-062A66F7D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F8F27-67F5-486C-BF65-CB7732968F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05800" cy="5943600"/>
          </a:xfrm>
        </p:spPr>
      </p:pic>
      <p:sp>
        <p:nvSpPr>
          <p:cNvPr id="3" name="Rectangle 2"/>
          <p:cNvSpPr/>
          <p:nvPr/>
        </p:nvSpPr>
        <p:spPr>
          <a:xfrm>
            <a:off x="3124200" y="0"/>
            <a:ext cx="518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016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4127" y="1080104"/>
                <a:ext cx="792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= {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𝟏</m:t>
                    </m:r>
                    <m:r>
                      <a:rPr lang="en-US" sz="3600" b="1" i="1" smtClean="0">
                        <a:latin typeface="Cambria Math"/>
                      </a:rPr>
                      <m:t>, </m:t>
                    </m:r>
                    <m:r>
                      <a:rPr lang="en-US" sz="3600" b="1" i="1" smtClean="0">
                        <a:latin typeface="Cambria Math"/>
                      </a:rPr>
                      <m:t>𝟐</m:t>
                    </m:r>
                    <m:r>
                      <a:rPr lang="en-US" sz="3600" b="1" i="1" smtClean="0">
                        <a:latin typeface="Cambria Math"/>
                      </a:rPr>
                      <m:t>, </m:t>
                    </m:r>
                    <m:r>
                      <a:rPr lang="en-US" sz="3600" b="1" i="1" smtClean="0">
                        <a:latin typeface="Cambria Math"/>
                      </a:rPr>
                      <m:t>𝟔</m:t>
                    </m:r>
                    <m:r>
                      <a:rPr lang="en-US" sz="3600" b="1" i="1" smtClean="0">
                        <a:latin typeface="Cambria Math"/>
                      </a:rPr>
                      <m:t>, </m:t>
                    </m:r>
                    <m:r>
                      <a:rPr lang="en-US" sz="3600" b="1" i="1" smtClean="0">
                        <a:latin typeface="Cambria Math"/>
                      </a:rPr>
                      <m:t>𝟗</m:t>
                    </m:r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}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" y="1080104"/>
                <a:ext cx="79248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308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1001" y="1671567"/>
                <a:ext cx="845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= {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</a:rPr>
                      <m:t>𝟏</m:t>
                    </m:r>
                    <m:r>
                      <a:rPr lang="en-US" sz="3600" b="1" i="1" smtClean="0">
                        <a:latin typeface="Cambria Math"/>
                      </a:rPr>
                      <m:t>,</m:t>
                    </m:r>
                    <m:r>
                      <a:rPr lang="en-US" sz="3600" b="1" i="1" smtClean="0">
                        <a:latin typeface="Cambria Math"/>
                      </a:rPr>
                      <m:t>𝟑</m:t>
                    </m:r>
                    <m:r>
                      <a:rPr lang="en-US" sz="3600" b="1" i="1" smtClean="0">
                        <a:latin typeface="Cambria Math"/>
                      </a:rPr>
                      <m:t>, </m:t>
                    </m:r>
                    <m:r>
                      <a:rPr lang="en-US" sz="3600" b="1" i="1" smtClean="0">
                        <a:latin typeface="Cambria Math"/>
                      </a:rPr>
                      <m:t>𝟓</m:t>
                    </m:r>
                    <m:r>
                      <a:rPr lang="en-US" sz="3600" b="1" i="1" smtClean="0">
                        <a:latin typeface="Cambria Math"/>
                      </a:rPr>
                      <m:t>,</m:t>
                    </m:r>
                    <m:r>
                      <a:rPr lang="en-US" sz="3600" b="1" i="1" smtClean="0">
                        <a:latin typeface="Cambria Math"/>
                      </a:rPr>
                      <m:t>𝟔</m:t>
                    </m:r>
                    <m:r>
                      <a:rPr lang="en-US" sz="3600" b="1" i="1" smtClean="0">
                        <a:latin typeface="Cambria Math"/>
                      </a:rPr>
                      <m:t>,</m:t>
                    </m:r>
                    <m:r>
                      <a:rPr lang="en-US" sz="3600" b="1" i="1" smtClean="0">
                        <a:latin typeface="Cambria Math"/>
                      </a:rPr>
                      <m:t>𝟖</m:t>
                    </m:r>
                    <m:r>
                      <a:rPr lang="en-US" sz="3600" b="1" i="1" smtClean="0">
                        <a:latin typeface="Cambria Math"/>
                      </a:rPr>
                      <m:t>,</m:t>
                    </m:r>
                    <m:r>
                      <a:rPr lang="en-US" sz="3600" b="1" i="1" smtClean="0">
                        <a:latin typeface="Cambria Math"/>
                      </a:rPr>
                      <m:t>𝟗</m:t>
                    </m:r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} 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হয়, </a:t>
                </a:r>
                <a:endParaRPr lang="en-US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তবে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b="1" dirty="0" smtClean="0">
                    <a:latin typeface="NikoshBAN" pitchFamily="2" charset="0"/>
                    <a:cs typeface="NikoshBAN" pitchFamily="2" charset="0"/>
                  </a:rPr>
                  <a:t> নির্ণয় কর।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671567"/>
                <a:ext cx="84582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235" t="-6599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7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193688"/>
            <a:ext cx="827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096512"/>
                <a:ext cx="8077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C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𝟗</m:t>
                    </m:r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},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D =  {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𝟔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𝟖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200" b="1" i="1" smtClean="0">
                        <a:latin typeface="Cambria Math"/>
                        <a:cs typeface="NikoshBAN" pitchFamily="2" charset="0"/>
                      </a:rPr>
                      <m:t>𝟗</m:t>
                    </m:r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}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হলে, 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D =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কী?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96512"/>
                <a:ext cx="80772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811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4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599"/>
            <a:ext cx="3562350" cy="43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09" y="4558859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 ভেন( ভেন চিত্রের প্রতিষ্ঠাতা)।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08" y="5302564"/>
            <a:ext cx="356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জন্মঃ ৪ আগষ্ট ১৮৩৪ ইং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ইংল্যান্ড।  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15090"/>
            <a:ext cx="379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মৃত্যুঃ ৪ এপ্রিল ১৯২৩ ইং, ইংল্যান্ড। 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81000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0929" y="381000"/>
            <a:ext cx="509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 ভেন চিত্রের সাহায্যে সেট প্রকাশ করার রীতি প্রবর্তন করেন।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997" y="1674167"/>
            <a:ext cx="5213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এই চিত্রগুলো তাঁর নামানুসারে ভেনচিত্র নামে পরিচিত।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0929" y="3124200"/>
            <a:ext cx="5019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ভেনচিত্রে সাধারণত আয়তা্কার ও বৃত্তাকার ক্ষেত্র ব্যবহার করা হয়।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0929" y="4743973"/>
            <a:ext cx="5213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পরের পৃষ্ঠায় কয়েকটি সেটের ভেনচিত্র প্রদর্শন করা হলো।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90950" y="4628132"/>
            <a:ext cx="0" cy="2077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6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43" y="115484"/>
            <a:ext cx="8783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এবার আমরা ভেনচিত্রে সংযোগ সেট দেখিঃ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53291" y="762000"/>
            <a:ext cx="4343400" cy="2133600"/>
            <a:chOff x="381000" y="914400"/>
            <a:chExt cx="4343400" cy="2133600"/>
          </a:xfrm>
        </p:grpSpPr>
        <p:sp>
          <p:nvSpPr>
            <p:cNvPr id="3" name="Rectangle 2"/>
            <p:cNvSpPr/>
            <p:nvPr/>
          </p:nvSpPr>
          <p:spPr>
            <a:xfrm>
              <a:off x="381000" y="914400"/>
              <a:ext cx="43434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4644" y="921840"/>
              <a:ext cx="29498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এটি সার্বিক সেট=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U 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751" y="2904714"/>
            <a:ext cx="531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এটি আয়ত ক্ষেত্র। এর দ্বারা সার্বিক বুঝানো হয়।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2146" y="3007503"/>
            <a:ext cx="4585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এটি বৃত্ত ক্ষেত্র। এর দ্বারা উপসেটকে বুঝানো হয়।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15000" y="207818"/>
            <a:ext cx="2362200" cy="2746361"/>
            <a:chOff x="5715000" y="207818"/>
            <a:chExt cx="2362200" cy="2746361"/>
          </a:xfrm>
        </p:grpSpPr>
        <p:sp>
          <p:nvSpPr>
            <p:cNvPr id="6" name="Oval 5"/>
            <p:cNvSpPr/>
            <p:nvPr/>
          </p:nvSpPr>
          <p:spPr>
            <a:xfrm>
              <a:off x="5715000" y="762000"/>
              <a:ext cx="2362200" cy="21921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03391" y="207818"/>
              <a:ext cx="635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A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086" y="5427189"/>
                <a:ext cx="42319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B= A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উভয়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সেটের /বৃত্তের হলুদ এলাকা।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86" y="5427189"/>
                <a:ext cx="4231976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441" t="-6061" r="-245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52042" y="6220040"/>
            <a:ext cx="967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ভেন চিত্র ব্যবহার করে অতি সহজে সেট ও সেট প্রক্রিয়ার বিভিন্ন বৈশিষ্ঠ্যযাচাই করা যায়।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6"/>
          <a:stretch/>
        </p:blipFill>
        <p:spPr>
          <a:xfrm>
            <a:off x="4420356" y="3382063"/>
            <a:ext cx="4584448" cy="219232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94036" y="3312330"/>
            <a:ext cx="3810357" cy="2120811"/>
            <a:chOff x="152043" y="3629615"/>
            <a:chExt cx="3810357" cy="2120811"/>
          </a:xfrm>
        </p:grpSpPr>
        <p:grpSp>
          <p:nvGrpSpPr>
            <p:cNvPr id="18" name="Group 17"/>
            <p:cNvGrpSpPr/>
            <p:nvPr/>
          </p:nvGrpSpPr>
          <p:grpSpPr>
            <a:xfrm>
              <a:off x="353291" y="3733800"/>
              <a:ext cx="3276778" cy="1925782"/>
              <a:chOff x="353291" y="3733800"/>
              <a:chExt cx="3276778" cy="192578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53291" y="3733800"/>
                <a:ext cx="3276778" cy="1925782"/>
                <a:chOff x="457022" y="4343400"/>
                <a:chExt cx="3276778" cy="1925782"/>
              </a:xfrm>
              <a:solidFill>
                <a:srgbClr val="FFFF00"/>
              </a:solidFill>
            </p:grpSpPr>
            <p:sp>
              <p:nvSpPr>
                <p:cNvPr id="9" name="Oval 8"/>
                <p:cNvSpPr/>
                <p:nvPr/>
              </p:nvSpPr>
              <p:spPr>
                <a:xfrm>
                  <a:off x="457022" y="4364182"/>
                  <a:ext cx="1981200" cy="1905000"/>
                </a:xfrm>
                <a:prstGeom prst="ellipse">
                  <a:avLst/>
                </a:prstGeom>
                <a:grp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752600" y="4343400"/>
                  <a:ext cx="1981200" cy="1925782"/>
                </a:xfrm>
                <a:prstGeom prst="ellipse">
                  <a:avLst/>
                </a:prstGeom>
                <a:grp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609600" y="4343400"/>
                <a:ext cx="4748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A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03317" y="4372736"/>
                <a:ext cx="4619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 </a:t>
                </a:r>
                <a:endParaRPr lang="en-US" sz="28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52043" y="3629615"/>
              <a:ext cx="3810357" cy="2120811"/>
              <a:chOff x="152043" y="3629615"/>
              <a:chExt cx="3810357" cy="212081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043" y="3629615"/>
                <a:ext cx="3810357" cy="212081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21254" y="3629615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U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9243" y="5533911"/>
                <a:ext cx="45162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B=U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এর সাদা অংশ বাদে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উভয় সেটের  রঙিন এলাকা।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43" y="5533911"/>
                <a:ext cx="451628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484" t="-3448" r="-229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6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5" grpId="0"/>
      <p:bldP spid="27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764" y="1524000"/>
                <a:ext cx="8534400" cy="9106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ভেনচিত্রের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∪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খা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ও।</a:t>
                </a:r>
                <a:r>
                  <a:rPr lang="en-US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764" y="1524000"/>
                <a:ext cx="8534400" cy="910647"/>
              </a:xfrm>
              <a:blipFill rotWithShape="1">
                <a:blip r:embed="rId2"/>
                <a:stretch>
                  <a:fillRect l="-2214" t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9490" y="304800"/>
            <a:ext cx="802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141" y="3415618"/>
                <a:ext cx="21854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𝑴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sz="3200" b="1" i="1" smtClean="0">
                        <a:latin typeface="Cambria Math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41" y="3415618"/>
                <a:ext cx="2185413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8600" y="9959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কাজের সমাধানঃ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18558" y="990600"/>
            <a:ext cx="1413170" cy="13643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91578" y="990599"/>
            <a:ext cx="1352222" cy="13643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6432" y="1411537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ধরি,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M 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1154" y="1413947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এবং,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N =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968984" y="3359971"/>
                <a:ext cx="2794015" cy="830997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দুই বৃত্তের সবুজ অংশ =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N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84" y="3359971"/>
                <a:ext cx="2794015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2808" t="-4255" b="-14184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570562" y="2788513"/>
            <a:ext cx="3321061" cy="1838984"/>
            <a:chOff x="2570562" y="2788513"/>
            <a:chExt cx="3321061" cy="1838984"/>
          </a:xfrm>
        </p:grpSpPr>
        <p:grpSp>
          <p:nvGrpSpPr>
            <p:cNvPr id="20" name="Group 19"/>
            <p:cNvGrpSpPr/>
            <p:nvPr/>
          </p:nvGrpSpPr>
          <p:grpSpPr>
            <a:xfrm>
              <a:off x="2570562" y="2788513"/>
              <a:ext cx="2715209" cy="1838984"/>
              <a:chOff x="2570562" y="2788513"/>
              <a:chExt cx="2715209" cy="183898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0563" y="2788513"/>
                <a:ext cx="2668946" cy="1838984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570562" y="2788513"/>
                <a:ext cx="2715209" cy="17782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4613570" y="3775469"/>
              <a:ext cx="1253830" cy="2249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343256" y="3221558"/>
              <a:ext cx="2548367" cy="3598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905036" y="3677658"/>
              <a:ext cx="1962364" cy="286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60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6" grpId="0" animBg="1"/>
      <p:bldP spid="8" grpId="0"/>
      <p:bldP spid="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099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40638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সংযোগ সেট কাকে বলে?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6260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ভেনচিত্রের প্রতিষ্ঠাতা কে?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634734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 ভেন কোন দেশের লোক ছিলেন?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276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জন্ম ও মৃত্যু তারিখ কি কি?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12773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ভেনচিত্রে সাধারণত কি কি চিত্র ব্যবহার করা হয়?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981" y="457200"/>
            <a:ext cx="8193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7731" y="2514600"/>
                <a:ext cx="84651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.  P  </a:t>
                </a:r>
                <a:r>
                  <a:rPr lang="bn-BD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Q </a:t>
                </a:r>
                <a:r>
                  <a:rPr lang="bn-BD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যথাক্রমে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𝟐𝟏</m:t>
                    </m:r>
                  </m:oMath>
                </a14:m>
                <a:r>
                  <a:rPr lang="bn-BD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𝟑𝟓</m:t>
                    </m:r>
                  </m:oMath>
                </a14:m>
                <a:r>
                  <a:rPr lang="bn-BD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এর সকল গুণনীয়কের সেট হলে  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𝑸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BD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নির্ণয় করে আনবে। </a:t>
                </a:r>
                <a:endParaRPr lang="en-US" sz="28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31" y="2514600"/>
                <a:ext cx="8465127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512" t="-512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7730" y="1382485"/>
                <a:ext cx="84651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যদি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H = {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}  K 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{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𝒎</m:t>
                    </m:r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r>
                      <a:rPr lang="en-US" sz="2800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}  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হয়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তবে ভেনচিত্রে সাহায্যে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K 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নির্ণয় করে আনবে।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30" y="1382485"/>
                <a:ext cx="8465127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12" t="-5128" b="-1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9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36486"/>
            <a:ext cx="8153400" cy="5530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28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তোমাদের সকলকে ধন্যবাদ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391" y="180104"/>
            <a:ext cx="8229600" cy="11430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352800"/>
            <a:ext cx="4800600" cy="4525963"/>
          </a:xfrm>
        </p:spPr>
        <p:txBody>
          <a:bodyPr>
            <a:norm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হিরন্ময় কবিরাজ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চৌধুরী আব্দুল হামিদ একাডেমী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আইডিঃ ২৪ 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বরাট, গোয়ালন্দ, রাজবাড়ী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01748986869</a:t>
            </a:r>
            <a:endPara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heronmoykabiraj@gmail.com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454" y="2318183"/>
            <a:ext cx="4038600" cy="4525963"/>
          </a:xfrm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অষ্টম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সপ্তম ( সেট ) </a:t>
            </a:r>
            <a:endParaRPr lang="en-US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শিক্ষার্থীঃ ৮০ জন। </a:t>
            </a:r>
            <a:endParaRPr lang="bn-BD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23</a:t>
            </a:r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/০৫/২০১৮</a:t>
            </a:r>
          </a:p>
          <a:p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864" y="2792571"/>
            <a:ext cx="325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68304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19823" r="9044" b="18698"/>
          <a:stretch/>
        </p:blipFill>
        <p:spPr>
          <a:xfrm>
            <a:off x="594557" y="323386"/>
            <a:ext cx="2529643" cy="24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25" y="235526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নিচের প্রশ্নগুলোর উত্তর দাও।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4181" y="732308"/>
            <a:ext cx="6883260" cy="1193196"/>
            <a:chOff x="462948" y="860778"/>
            <a:chExt cx="6871464" cy="1193196"/>
          </a:xfrm>
        </p:grpSpPr>
        <p:sp>
          <p:nvSpPr>
            <p:cNvPr id="3" name="TextBox 2"/>
            <p:cNvSpPr txBox="1"/>
            <p:nvPr/>
          </p:nvSpPr>
          <p:spPr>
            <a:xfrm>
              <a:off x="462948" y="945978"/>
              <a:ext cx="8597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NikoshBAN" pitchFamily="2" charset="0"/>
                  <a:cs typeface="NikoshBAN" pitchFamily="2" charset="0"/>
                </a:rPr>
                <a:t>A </a:t>
              </a:r>
              <a:endParaRPr lang="en-US" sz="6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71" r="75709" b="38777"/>
            <a:stretch/>
          </p:blipFill>
          <p:spPr bwMode="auto">
            <a:xfrm>
              <a:off x="2883141" y="1030820"/>
              <a:ext cx="805414" cy="858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6" t="66037" r="2909" b="6674"/>
            <a:stretch/>
          </p:blipFill>
          <p:spPr bwMode="auto">
            <a:xfrm>
              <a:off x="4276877" y="978748"/>
              <a:ext cx="838200" cy="89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72152" y="860778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cs typeface="NikoshBAN" pitchFamily="2" charset="0"/>
                </a:rPr>
                <a:t>{</a:t>
              </a:r>
              <a:endParaRPr lang="en-US" sz="6600" b="1" dirty="0"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9687" y="1101859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1342" y="1073213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/>
                <a:t>͵</a:t>
              </a:r>
              <a:endParaRPr lang="en-US" sz="4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0" y="867185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/>
                <a:t>}</a:t>
              </a:r>
              <a:endParaRPr lang="en-US" sz="6600" b="1" dirty="0"/>
            </a:p>
          </p:txBody>
        </p:sp>
        <p:pic>
          <p:nvPicPr>
            <p:cNvPr id="14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38" r="75200" b="6890"/>
            <a:stretch/>
          </p:blipFill>
          <p:spPr bwMode="auto">
            <a:xfrm>
              <a:off x="5800445" y="978748"/>
              <a:ext cx="815241" cy="884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508505" y="978748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=</a:t>
              </a:r>
              <a:endParaRPr lang="en-US" sz="4800" b="1" dirty="0"/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664182" y="1783482"/>
            <a:ext cx="5311637" cy="1284376"/>
            <a:chOff x="497976" y="1783482"/>
            <a:chExt cx="5311637" cy="12843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t="66991" r="79438" b="5418"/>
            <a:stretch/>
          </p:blipFill>
          <p:spPr bwMode="auto">
            <a:xfrm>
              <a:off x="4276877" y="1975181"/>
              <a:ext cx="929680" cy="859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8394" r="52436" b="7703"/>
            <a:stretch/>
          </p:blipFill>
          <p:spPr bwMode="auto">
            <a:xfrm>
              <a:off x="2838109" y="1921875"/>
              <a:ext cx="828675" cy="83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7976" y="1959862"/>
              <a:ext cx="7793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6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4486" y="1916997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=</a:t>
              </a:r>
              <a:endParaRPr lang="en-US" sz="48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3630" y="1783482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cs typeface="NikoshBAN" pitchFamily="2" charset="0"/>
                </a:rPr>
                <a:t>{</a:t>
              </a:r>
              <a:endParaRPr lang="en-US" sz="6600" b="1" dirty="0"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3201" y="1828416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/>
                <a:t>}</a:t>
              </a:r>
              <a:endParaRPr lang="en-US" sz="6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9687" y="1959862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</p:grpSp>
      <p:sp>
        <p:nvSpPr>
          <p:cNvPr id="2049" name="TextBox 2048"/>
          <p:cNvSpPr txBox="1"/>
          <p:nvPr/>
        </p:nvSpPr>
        <p:spPr>
          <a:xfrm>
            <a:off x="296428" y="3942419"/>
            <a:ext cx="849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 বলতো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কিসের সেট?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296428" y="4470950"/>
            <a:ext cx="861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লাল,নীল ও বেগুনী তিনটি মার্বেলের সেট।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394" y="4932615"/>
            <a:ext cx="845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 বলতো 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কিসের সেট?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4064" y="5354380"/>
            <a:ext cx="853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হলুদ ও সাদা দুইটি মার্বেলের সেট।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56" name="Group 2055"/>
          <p:cNvGrpSpPr/>
          <p:nvPr/>
        </p:nvGrpSpPr>
        <p:grpSpPr>
          <a:xfrm>
            <a:off x="2359836" y="2753084"/>
            <a:ext cx="6201489" cy="958503"/>
            <a:chOff x="2136559" y="3043878"/>
            <a:chExt cx="6424766" cy="1107996"/>
          </a:xfrm>
        </p:grpSpPr>
        <p:sp>
          <p:nvSpPr>
            <p:cNvPr id="21" name="TextBox 20"/>
            <p:cNvSpPr txBox="1"/>
            <p:nvPr/>
          </p:nvSpPr>
          <p:spPr>
            <a:xfrm>
              <a:off x="2136559" y="3043878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cs typeface="NikoshBAN" pitchFamily="2" charset="0"/>
                </a:rPr>
                <a:t>{</a:t>
              </a:r>
              <a:endParaRPr lang="en-US" sz="6600" b="1" dirty="0">
                <a:cs typeface="NikoshBAN" pitchFamily="2" charset="0"/>
              </a:endParaRPr>
            </a:p>
          </p:txBody>
        </p:sp>
        <p:pic>
          <p:nvPicPr>
            <p:cNvPr id="22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71" r="75709" b="38777"/>
            <a:stretch/>
          </p:blipFill>
          <p:spPr bwMode="auto">
            <a:xfrm>
              <a:off x="2670042" y="3245937"/>
              <a:ext cx="805414" cy="858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6" t="66037" r="2909" b="6674"/>
            <a:stretch/>
          </p:blipFill>
          <p:spPr bwMode="auto">
            <a:xfrm>
              <a:off x="3718303" y="3184396"/>
              <a:ext cx="838200" cy="89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38" r="75200" b="6890"/>
            <a:stretch/>
          </p:blipFill>
          <p:spPr bwMode="auto">
            <a:xfrm>
              <a:off x="4756166" y="3196341"/>
              <a:ext cx="815241" cy="884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8394" r="52436" b="7703"/>
            <a:stretch/>
          </p:blipFill>
          <p:spPr bwMode="auto">
            <a:xfrm>
              <a:off x="5809613" y="3223703"/>
              <a:ext cx="828675" cy="83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t="66991" r="79438" b="5418"/>
            <a:stretch/>
          </p:blipFill>
          <p:spPr bwMode="auto">
            <a:xfrm>
              <a:off x="7070806" y="3245937"/>
              <a:ext cx="929680" cy="859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8084913" y="3043878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/>
                <a:t>}</a:t>
              </a:r>
              <a:endParaRPr lang="en-US" sz="66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00587" y="3347026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37119" y="3347026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71407" y="3365917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3090" y="3365917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</p:grpSp>
      <p:sp>
        <p:nvSpPr>
          <p:cNvPr id="2053" name="TextBox 2052"/>
          <p:cNvSpPr txBox="1"/>
          <p:nvPr/>
        </p:nvSpPr>
        <p:spPr>
          <a:xfrm>
            <a:off x="217844" y="6248400"/>
            <a:ext cx="857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উত্তরঃ ৫ টি; যথা, লাল, নীল, বেগুনী, হলুদ ও সাদা মার্বেল।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5268" y="5775915"/>
            <a:ext cx="9161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 এবার বল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সেট দুইটি একত্র করলে গঠিত সেটটির উপাদান সংখ্যা কয়টি ও কী কী?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/>
      <p:bldP spid="2051" grpId="0"/>
      <p:bldP spid="36" grpId="0"/>
      <p:bldP spid="37" grpId="0"/>
      <p:bldP spid="205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6364" y="4943611"/>
            <a:ext cx="2712614" cy="1600200"/>
            <a:chOff x="2204597" y="1235136"/>
            <a:chExt cx="2870216" cy="1905000"/>
          </a:xfrm>
        </p:grpSpPr>
        <p:pic>
          <p:nvPicPr>
            <p:cNvPr id="2" name="Content Placeholder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1371600"/>
              <a:ext cx="2555011" cy="163207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04597" y="1235136"/>
              <a:ext cx="2870216" cy="1905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5525" y="235526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নিচের প্রশ্নগুলোর উত্তর দাও।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036" y="5058241"/>
            <a:ext cx="590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 বলতো পাশের চিত্রটি কিসের চিত্র ?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9672" y="5519906"/>
            <a:ext cx="587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 ভেনচিত্র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25" y="4267200"/>
            <a:ext cx="862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 সংযোগ সেট বা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সংযোগ সেট।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25" y="3805535"/>
            <a:ext cx="862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প্রশ্নঃ বলতো 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সেটের উপাদান গুলো নিয়ে একত্রে গঠিত সেটটিকে কী সেট বলা যায়?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59836" y="2753084"/>
            <a:ext cx="6201489" cy="958503"/>
            <a:chOff x="2136559" y="3043878"/>
            <a:chExt cx="6424766" cy="1107996"/>
          </a:xfrm>
        </p:grpSpPr>
        <p:sp>
          <p:nvSpPr>
            <p:cNvPr id="11" name="TextBox 10"/>
            <p:cNvSpPr txBox="1"/>
            <p:nvPr/>
          </p:nvSpPr>
          <p:spPr>
            <a:xfrm>
              <a:off x="2136559" y="3043878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cs typeface="NikoshBAN" pitchFamily="2" charset="0"/>
                </a:rPr>
                <a:t>{</a:t>
              </a:r>
              <a:endParaRPr lang="en-US" sz="6600" b="1" dirty="0"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71" r="75709" b="38777"/>
            <a:stretch/>
          </p:blipFill>
          <p:spPr bwMode="auto">
            <a:xfrm>
              <a:off x="2670042" y="3245937"/>
              <a:ext cx="805414" cy="858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6" t="66037" r="2909" b="6674"/>
            <a:stretch/>
          </p:blipFill>
          <p:spPr bwMode="auto">
            <a:xfrm>
              <a:off x="3718303" y="3184396"/>
              <a:ext cx="838200" cy="89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38" r="75200" b="6890"/>
            <a:stretch/>
          </p:blipFill>
          <p:spPr bwMode="auto">
            <a:xfrm>
              <a:off x="4756166" y="3196341"/>
              <a:ext cx="815241" cy="884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8394" r="52436" b="7703"/>
            <a:stretch/>
          </p:blipFill>
          <p:spPr bwMode="auto">
            <a:xfrm>
              <a:off x="5809613" y="3223703"/>
              <a:ext cx="828675" cy="83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t="66991" r="79438" b="5418"/>
            <a:stretch/>
          </p:blipFill>
          <p:spPr bwMode="auto">
            <a:xfrm>
              <a:off x="7070806" y="3245937"/>
              <a:ext cx="929680" cy="859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084913" y="3043878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/>
                <a:t>}</a:t>
              </a:r>
              <a:endParaRPr lang="en-US" sz="6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00587" y="3347026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37119" y="3347026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1407" y="3365917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53090" y="3365917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5830" y="1663766"/>
            <a:ext cx="5306470" cy="1221210"/>
            <a:chOff x="497976" y="1783482"/>
            <a:chExt cx="5311637" cy="128437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t="66991" r="79438" b="5418"/>
            <a:stretch/>
          </p:blipFill>
          <p:spPr bwMode="auto">
            <a:xfrm>
              <a:off x="4276877" y="1975181"/>
              <a:ext cx="929680" cy="859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8394" r="52436" b="7703"/>
            <a:stretch/>
          </p:blipFill>
          <p:spPr bwMode="auto">
            <a:xfrm>
              <a:off x="2838109" y="1921875"/>
              <a:ext cx="828675" cy="83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97976" y="1959862"/>
              <a:ext cx="7793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6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4486" y="1916997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=</a:t>
              </a:r>
              <a:endParaRPr lang="en-US" sz="4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93630" y="1783482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cs typeface="NikoshBAN" pitchFamily="2" charset="0"/>
                </a:rPr>
                <a:t>{</a:t>
              </a:r>
              <a:endParaRPr lang="en-US" sz="6600" b="1" dirty="0"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3201" y="1828416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/>
                <a:t>}</a:t>
              </a:r>
              <a:endParaRPr lang="en-US" sz="6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9687" y="1959862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5639" y="646950"/>
            <a:ext cx="6883260" cy="1193196"/>
            <a:chOff x="462948" y="860778"/>
            <a:chExt cx="6871464" cy="1193196"/>
          </a:xfrm>
        </p:grpSpPr>
        <p:sp>
          <p:nvSpPr>
            <p:cNvPr id="31" name="TextBox 30"/>
            <p:cNvSpPr txBox="1"/>
            <p:nvPr/>
          </p:nvSpPr>
          <p:spPr>
            <a:xfrm>
              <a:off x="462948" y="945978"/>
              <a:ext cx="8597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latin typeface="NikoshBAN" pitchFamily="2" charset="0"/>
                  <a:cs typeface="NikoshBAN" pitchFamily="2" charset="0"/>
                </a:rPr>
                <a:t>A </a:t>
              </a:r>
              <a:endParaRPr lang="en-US" sz="66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71" r="75709" b="38777"/>
            <a:stretch/>
          </p:blipFill>
          <p:spPr bwMode="auto">
            <a:xfrm>
              <a:off x="2883141" y="1030820"/>
              <a:ext cx="805414" cy="858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6" t="66037" r="2909" b="6674"/>
            <a:stretch/>
          </p:blipFill>
          <p:spPr bwMode="auto">
            <a:xfrm>
              <a:off x="4276877" y="978748"/>
              <a:ext cx="838200" cy="89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172152" y="860778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cs typeface="NikoshBAN" pitchFamily="2" charset="0"/>
                </a:rPr>
                <a:t>{</a:t>
              </a:r>
              <a:endParaRPr lang="en-US" sz="6600" b="1" dirty="0"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19687" y="1101859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51342" y="1073213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/>
                <a:t>͵</a:t>
              </a:r>
              <a:endParaRPr lang="en-US" sz="4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58000" y="867185"/>
              <a:ext cx="4764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/>
                <a:t>}</a:t>
              </a:r>
              <a:endParaRPr lang="en-US" sz="6600" b="1" dirty="0"/>
            </a:p>
          </p:txBody>
        </p:sp>
        <p:pic>
          <p:nvPicPr>
            <p:cNvPr id="38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38" r="75200" b="6890"/>
            <a:stretch/>
          </p:blipFill>
          <p:spPr bwMode="auto">
            <a:xfrm>
              <a:off x="5800445" y="978748"/>
              <a:ext cx="815241" cy="884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1508505" y="978748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=</a:t>
              </a:r>
              <a:endParaRPr lang="en-US" sz="4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25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ঘোষণাঃ 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490" y="1359895"/>
            <a:ext cx="8409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আমাদের আজকের পাঠ...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273" y="2128675"/>
            <a:ext cx="823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সংযোগ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সেট 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ও 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344" y="2937163"/>
            <a:ext cx="824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ভেনচিত্র।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22813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31754"/>
            <a:ext cx="383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আমরা...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সংযোগ সেট কি তা ব্যাখ্যা করতে পারব।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19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ভেনচিত্র কি তা বলতে পারব।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358" y="23472"/>
            <a:ext cx="858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সংযোগ সেট (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Union of Sets ):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88" y="443345"/>
            <a:ext cx="879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 বা ততোধিক সেটের সকল উপাদান নিয়ে গঠিত সেটকে সংযোগ সেট বলে। 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6644" y="755879"/>
                <a:ext cx="87387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ধরি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দুইটি সেট।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এর সংযোগ সেটকে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দ্বারা প্রকাশ করা হয় এবং পড়া হয়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সংযোগ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অথবা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 union  B . </a:t>
                </a:r>
                <a:endParaRPr lang="en-US" sz="2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44" y="755879"/>
                <a:ext cx="8738756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16"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5863" y="4131176"/>
                <a:ext cx="87595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সেট গঠন পদ্ধতিতে,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= {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⦂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 ∈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𝑨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অথবা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}</a:t>
                </a:r>
                <a:endParaRPr lang="en-US" sz="2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63" y="4131176"/>
                <a:ext cx="875953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78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4407" y="4706080"/>
                <a:ext cx="86694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ধরি,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P = {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}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Q = {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𝟔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} ;  </a:t>
                </a:r>
                <a:endParaRPr lang="en-US" sz="2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07" y="4706080"/>
                <a:ext cx="866948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450" y="5195224"/>
                <a:ext cx="85066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এখানে,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P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Q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সেটের অন্তর্ভুক্ত উপাদান গুলো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𝟔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 ; </m:t>
                    </m:r>
                  </m:oMath>
                </a14:m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50" y="5195224"/>
                <a:ext cx="850669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2843" y="5715000"/>
                <a:ext cx="88114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P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Q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সেটের সকল উপাদান নিয়ে গঠিত সেট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Q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= {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} ; </a:t>
                </a:r>
              </a:p>
              <a:p>
                <a:r>
                  <a:rPr lang="en-US" sz="2400" b="1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যা 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P 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en-US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 Q  </a:t>
                </a:r>
                <a:r>
                  <a:rPr lang="bn-BD" sz="24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সেটদ্বয়ের সংযোগ সেট। </a:t>
                </a:r>
                <a:endParaRPr lang="en-US" sz="24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3" y="5715000"/>
                <a:ext cx="8811491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207" t="-5147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924520" y="1475360"/>
            <a:ext cx="6168863" cy="989045"/>
            <a:chOff x="462948" y="860778"/>
            <a:chExt cx="6866458" cy="1282296"/>
          </a:xfrm>
        </p:grpSpPr>
        <p:sp>
          <p:nvSpPr>
            <p:cNvPr id="25" name="TextBox 24"/>
            <p:cNvSpPr txBox="1"/>
            <p:nvPr/>
          </p:nvSpPr>
          <p:spPr>
            <a:xfrm>
              <a:off x="462948" y="945977"/>
              <a:ext cx="859767" cy="119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A 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2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71" r="75709" b="38777"/>
            <a:stretch/>
          </p:blipFill>
          <p:spPr bwMode="auto">
            <a:xfrm>
              <a:off x="2883141" y="1030820"/>
              <a:ext cx="805414" cy="858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6" t="66037" r="2909" b="6674"/>
            <a:stretch/>
          </p:blipFill>
          <p:spPr bwMode="auto">
            <a:xfrm>
              <a:off x="4276877" y="978748"/>
              <a:ext cx="838200" cy="89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172152" y="860778"/>
              <a:ext cx="471406" cy="1197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cs typeface="NikoshBAN" pitchFamily="2" charset="0"/>
                </a:rPr>
                <a:t>{</a:t>
              </a:r>
              <a:endParaRPr lang="en-US" sz="5400" b="1" dirty="0"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9687" y="1101859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1342" y="1073213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/>
                <a:t>͵</a:t>
              </a:r>
              <a:endParaRPr lang="en-US" sz="4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58000" y="867185"/>
              <a:ext cx="471406" cy="1197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}</a:t>
              </a:r>
              <a:endParaRPr lang="en-US" sz="5400" b="1" dirty="0"/>
            </a:p>
          </p:txBody>
        </p:sp>
        <p:pic>
          <p:nvPicPr>
            <p:cNvPr id="32" name="Picture 2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38" r="75200" b="6890"/>
            <a:stretch/>
          </p:blipFill>
          <p:spPr bwMode="auto">
            <a:xfrm>
              <a:off x="5800445" y="978748"/>
              <a:ext cx="815241" cy="884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508505" y="978748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=</a:t>
              </a:r>
              <a:endParaRPr lang="en-US" sz="48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665" y="2170109"/>
            <a:ext cx="5191774" cy="1049429"/>
            <a:chOff x="238674" y="1783482"/>
            <a:chExt cx="5518041" cy="1190249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t="66991" r="79438" b="5418"/>
            <a:stretch/>
          </p:blipFill>
          <p:spPr bwMode="auto">
            <a:xfrm>
              <a:off x="4276877" y="1975181"/>
              <a:ext cx="808300" cy="747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2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8394" r="52436" b="7703"/>
            <a:stretch/>
          </p:blipFill>
          <p:spPr bwMode="auto">
            <a:xfrm>
              <a:off x="2838109" y="1921875"/>
              <a:ext cx="754818" cy="757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38674" y="1926502"/>
              <a:ext cx="1313925" cy="1047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B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74486" y="1916997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=</a:t>
              </a:r>
              <a:endParaRPr lang="en-US" sz="48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93630" y="1783482"/>
              <a:ext cx="4235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cs typeface="NikoshBAN" pitchFamily="2" charset="0"/>
                </a:rPr>
                <a:t>{</a:t>
              </a:r>
              <a:endParaRPr lang="en-US" sz="5400" b="1" dirty="0"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3201" y="1828416"/>
              <a:ext cx="4235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}</a:t>
              </a:r>
              <a:endParaRPr lang="en-US" sz="5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9687" y="1959862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275086" y="2421431"/>
            <a:ext cx="386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এর সংযোগ সেট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16596" y="3196848"/>
                <a:ext cx="15632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96" y="3196848"/>
                <a:ext cx="156324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2109" t="-12264" r="-1132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976017" y="2969431"/>
            <a:ext cx="6371868" cy="1006268"/>
            <a:chOff x="2136559" y="3043878"/>
            <a:chExt cx="6371868" cy="1061417"/>
          </a:xfrm>
        </p:grpSpPr>
        <p:sp>
          <p:nvSpPr>
            <p:cNvPr id="45" name="TextBox 44"/>
            <p:cNvSpPr txBox="1"/>
            <p:nvPr/>
          </p:nvSpPr>
          <p:spPr>
            <a:xfrm>
              <a:off x="2136559" y="3043878"/>
              <a:ext cx="423514" cy="973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cs typeface="NikoshBAN" pitchFamily="2" charset="0"/>
                </a:rPr>
                <a:t>{</a:t>
              </a:r>
              <a:endParaRPr lang="en-US" sz="5400" b="1" dirty="0">
                <a:cs typeface="NikoshBAN" pitchFamily="2" charset="0"/>
              </a:endParaRPr>
            </a:p>
          </p:txBody>
        </p:sp>
        <p:pic>
          <p:nvPicPr>
            <p:cNvPr id="46" name="Picture 4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71" r="75709" b="38777"/>
            <a:stretch/>
          </p:blipFill>
          <p:spPr bwMode="auto">
            <a:xfrm>
              <a:off x="2670042" y="3245937"/>
              <a:ext cx="805414" cy="858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6" t="66037" r="2909" b="6674"/>
            <a:stretch/>
          </p:blipFill>
          <p:spPr bwMode="auto">
            <a:xfrm>
              <a:off x="3718303" y="3184396"/>
              <a:ext cx="838200" cy="896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38" r="75200" b="6890"/>
            <a:stretch/>
          </p:blipFill>
          <p:spPr bwMode="auto">
            <a:xfrm>
              <a:off x="4756166" y="3196341"/>
              <a:ext cx="815241" cy="884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2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82" t="68394" r="52436" b="7703"/>
            <a:stretch/>
          </p:blipFill>
          <p:spPr bwMode="auto">
            <a:xfrm>
              <a:off x="5809613" y="3223703"/>
              <a:ext cx="828675" cy="83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t="66991" r="79438" b="5418"/>
            <a:stretch/>
          </p:blipFill>
          <p:spPr bwMode="auto">
            <a:xfrm>
              <a:off x="7070806" y="3245937"/>
              <a:ext cx="929680" cy="859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084913" y="3043878"/>
              <a:ext cx="423514" cy="97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}</a:t>
              </a:r>
              <a:endParaRPr lang="en-US" sz="5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400587" y="3347026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37119" y="3347026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71407" y="3365917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53090" y="3365917"/>
              <a:ext cx="3177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5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972" y="1652771"/>
            <a:ext cx="3506312" cy="214327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1642954"/>
            <a:ext cx="3654469" cy="214327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16721" y="1801811"/>
                <a:ext cx="1012479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1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721" y="1801811"/>
                <a:ext cx="1012479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888438" y="4563409"/>
            <a:ext cx="5303247" cy="2039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5" y="2104373"/>
            <a:ext cx="684348" cy="1240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84" y="2162339"/>
            <a:ext cx="636673" cy="1225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68" y="2162339"/>
            <a:ext cx="761631" cy="11821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82" y="2162340"/>
            <a:ext cx="419975" cy="1104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81" y="2111571"/>
            <a:ext cx="636673" cy="12256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83" y="2202092"/>
            <a:ext cx="419975" cy="1104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27" y="2202091"/>
            <a:ext cx="848926" cy="1038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85" y="2310248"/>
            <a:ext cx="722705" cy="753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4170" y="249382"/>
            <a:ext cx="865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এবার আসো আমরা চিত্রের মাধ্যমে সংযোগ সেট ভালোভাবে জেনে নেইঃ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85" y="5255527"/>
                <a:ext cx="2304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</m:oMath>
                </a14:m>
                <a:r>
                  <a:rPr lang="en-US" sz="36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36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endParaRPr lang="en-US" sz="36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" y="5255527"/>
                <a:ext cx="2304243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7937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07360" y="904788"/>
            <a:ext cx="720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B 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6233" y="877593"/>
            <a:ext cx="920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57" y="5029147"/>
            <a:ext cx="684348" cy="12400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96" y="5073904"/>
            <a:ext cx="636673" cy="12256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05" y="5029147"/>
            <a:ext cx="761631" cy="11821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60" y="5070849"/>
            <a:ext cx="419975" cy="11045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62" y="4983170"/>
            <a:ext cx="848926" cy="11910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24" y="5020213"/>
            <a:ext cx="845200" cy="11910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148382" y="3992489"/>
                <a:ext cx="66908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এর সংযোগ সেট </a:t>
                </a:r>
                <a:endParaRPr lang="en-US" sz="32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382" y="3992489"/>
                <a:ext cx="6690817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0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7" grpId="0" animBg="1"/>
      <p:bldP spid="2" grpId="0"/>
      <p:bldP spid="6" grpId="0"/>
      <p:bldP spid="8" grpId="0"/>
      <p:bldP spid="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812" y="1649460"/>
            <a:ext cx="3506312" cy="214327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29408" y="1703541"/>
            <a:ext cx="3654469" cy="214327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24033" y="1897899"/>
                <a:ext cx="95608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1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33" y="1897899"/>
                <a:ext cx="956085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89764" y="4622104"/>
            <a:ext cx="6824625" cy="20395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5" y="2104373"/>
            <a:ext cx="684348" cy="1240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84" y="2162339"/>
            <a:ext cx="636673" cy="1225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68" y="2310248"/>
            <a:ext cx="772703" cy="9298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82" y="2162340"/>
            <a:ext cx="419975" cy="1104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81" y="2111571"/>
            <a:ext cx="636673" cy="12256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83" y="2202092"/>
            <a:ext cx="419975" cy="1104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27" y="2202091"/>
            <a:ext cx="848926" cy="1038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85" y="2310248"/>
            <a:ext cx="722705" cy="753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713" y="152400"/>
            <a:ext cx="8677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আবার লক্ষ করঃ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097" y="735595"/>
            <a:ext cx="934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 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5630" y="739077"/>
            <a:ext cx="1104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B 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221678" y="3989628"/>
                <a:ext cx="4749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এর সংযোগ সেট  </a:t>
                </a:r>
                <a:r>
                  <a:rPr lang="en-US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∪</m:t>
                    </m:r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𝑩</m:t>
                    </m:r>
                  </m:oMath>
                </a14:m>
                <a:endParaRPr lang="en-US" sz="32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78" y="3989628"/>
                <a:ext cx="4749154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1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10365 0.4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205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2356 0.409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48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15846 0.413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06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16211 0.41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2090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0222 0.408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204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06953 0.415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207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05338 0.424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2122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38451 0.4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821</Words>
  <Application>Microsoft Office PowerPoint</Application>
  <PresentationFormat>On-screen Show (4:3)</PresentationFormat>
  <Paragraphs>152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51</cp:revision>
  <dcterms:created xsi:type="dcterms:W3CDTF">2006-08-16T00:00:00Z</dcterms:created>
  <dcterms:modified xsi:type="dcterms:W3CDTF">2018-05-24T17:41:11Z</dcterms:modified>
</cp:coreProperties>
</file>