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.jpg" ContentType="image/gif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79" r:id="rId5"/>
    <p:sldId id="278" r:id="rId6"/>
    <p:sldId id="260" r:id="rId7"/>
    <p:sldId id="263" r:id="rId8"/>
    <p:sldId id="272" r:id="rId9"/>
    <p:sldId id="265" r:id="rId10"/>
    <p:sldId id="267" r:id="rId11"/>
    <p:sldId id="266" r:id="rId12"/>
    <p:sldId id="273" r:id="rId13"/>
    <p:sldId id="274" r:id="rId14"/>
    <p:sldId id="275" r:id="rId15"/>
    <p:sldId id="276" r:id="rId16"/>
    <p:sldId id="277" r:id="rId17"/>
    <p:sldId id="269" r:id="rId18"/>
    <p:sldId id="268" r:id="rId1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08E"/>
    <a:srgbClr val="F78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9DE83-16F9-4A32-90AC-AC5E62AB8BF4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670DF8-8C56-49D5-BA5F-CE79D9DE60C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পরমাণুর ইলেকট্রন বিন্যাসের সূত্র বলতে পারবে 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DF3617-19E3-4CDE-82C3-466A307133BE}" type="parTrans" cxnId="{B31DF2CE-57AD-4438-910D-24794A038331}">
      <dgm:prSet/>
      <dgm:spPr/>
      <dgm:t>
        <a:bodyPr/>
        <a:lstStyle/>
        <a:p>
          <a:endParaRPr lang="en-US"/>
        </a:p>
      </dgm:t>
    </dgm:pt>
    <dgm:pt modelId="{A5AABFA2-8B03-4DFF-88DF-ACE551DCE1D8}" type="sibTrans" cxnId="{B31DF2CE-57AD-4438-910D-24794A038331}">
      <dgm:prSet/>
      <dgm:spPr/>
      <dgm:t>
        <a:bodyPr/>
        <a:lstStyle/>
        <a:p>
          <a:endParaRPr lang="en-US"/>
        </a:p>
      </dgm:t>
    </dgm:pt>
    <dgm:pt modelId="{9C19A614-9B26-4344-AA0E-552005E310F9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 ব্যবহার করে চিত্রসহ পরমাণুর ইলেকট্রন বিন্যাস করতে পারবে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A51B82-5360-434D-A3AD-44B91222F3DD}" type="parTrans" cxnId="{6D0915E2-1516-41DA-B917-A2B9DF4B819A}">
      <dgm:prSet/>
      <dgm:spPr/>
      <dgm:t>
        <a:bodyPr/>
        <a:lstStyle/>
        <a:p>
          <a:endParaRPr lang="en-US"/>
        </a:p>
      </dgm:t>
    </dgm:pt>
    <dgm:pt modelId="{386205E0-C2BA-4ABA-A9A9-24B88BAB2A4F}" type="sibTrans" cxnId="{6D0915E2-1516-41DA-B917-A2B9DF4B819A}">
      <dgm:prSet/>
      <dgm:spPr/>
      <dgm:t>
        <a:bodyPr/>
        <a:lstStyle/>
        <a:p>
          <a:endParaRPr lang="en-US"/>
        </a:p>
      </dgm:t>
    </dgm:pt>
    <dgm:pt modelId="{1119C0F9-3B3F-4B5E-A333-5073122D32DE}">
      <dgm:prSet custT="1"/>
      <dgm:spPr>
        <a:solidFill>
          <a:srgbClr val="92D05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ধনাত্বক ও ঋনাত্বক আয়ন ব্যবহার করে রাসায়নিক সংকেত প্রণয়ন করতে পারবে।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3C0393-93B5-4123-8810-27A8A6579803}" type="parTrans" cxnId="{F483629A-5985-4D2B-9405-485B919EDA34}">
      <dgm:prSet/>
      <dgm:spPr/>
      <dgm:t>
        <a:bodyPr/>
        <a:lstStyle/>
        <a:p>
          <a:endParaRPr lang="en-US"/>
        </a:p>
      </dgm:t>
    </dgm:pt>
    <dgm:pt modelId="{AF710A34-016D-44DE-9130-662CCDBCFBAC}" type="sibTrans" cxnId="{F483629A-5985-4D2B-9405-485B919EDA34}">
      <dgm:prSet/>
      <dgm:spPr/>
      <dgm:t>
        <a:bodyPr/>
        <a:lstStyle/>
        <a:p>
          <a:endParaRPr lang="en-US"/>
        </a:p>
      </dgm:t>
    </dgm:pt>
    <dgm:pt modelId="{EB3251CE-17E8-4690-8ED9-110DF29859EC}" type="pres">
      <dgm:prSet presAssocID="{87B9DE83-16F9-4A32-90AC-AC5E62AB8B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53C2471-B645-4205-824E-D8B793A19081}" type="pres">
      <dgm:prSet presAssocID="{87B9DE83-16F9-4A32-90AC-AC5E62AB8BF4}" presName="Name1" presStyleCnt="0"/>
      <dgm:spPr/>
    </dgm:pt>
    <dgm:pt modelId="{DD1854BD-64CA-4A70-89EE-E60B03985370}" type="pres">
      <dgm:prSet presAssocID="{87B9DE83-16F9-4A32-90AC-AC5E62AB8BF4}" presName="cycle" presStyleCnt="0"/>
      <dgm:spPr/>
    </dgm:pt>
    <dgm:pt modelId="{1E055872-6282-4108-8D90-9B3616A7CBC4}" type="pres">
      <dgm:prSet presAssocID="{87B9DE83-16F9-4A32-90AC-AC5E62AB8BF4}" presName="srcNode" presStyleLbl="node1" presStyleIdx="0" presStyleCnt="3"/>
      <dgm:spPr/>
    </dgm:pt>
    <dgm:pt modelId="{6268D4AA-4A3B-47A8-8F9C-CD2A3170C4F9}" type="pres">
      <dgm:prSet presAssocID="{87B9DE83-16F9-4A32-90AC-AC5E62AB8BF4}" presName="conn" presStyleLbl="parChTrans1D2" presStyleIdx="0" presStyleCnt="1"/>
      <dgm:spPr/>
      <dgm:t>
        <a:bodyPr/>
        <a:lstStyle/>
        <a:p>
          <a:endParaRPr lang="en-US"/>
        </a:p>
      </dgm:t>
    </dgm:pt>
    <dgm:pt modelId="{E453EA3B-A34A-4B8B-8399-1A29A8B23C1A}" type="pres">
      <dgm:prSet presAssocID="{87B9DE83-16F9-4A32-90AC-AC5E62AB8BF4}" presName="extraNode" presStyleLbl="node1" presStyleIdx="0" presStyleCnt="3"/>
      <dgm:spPr/>
    </dgm:pt>
    <dgm:pt modelId="{2FB53AFA-B83F-499C-A715-7037678302B7}" type="pres">
      <dgm:prSet presAssocID="{87B9DE83-16F9-4A32-90AC-AC5E62AB8BF4}" presName="dstNode" presStyleLbl="node1" presStyleIdx="0" presStyleCnt="3"/>
      <dgm:spPr/>
    </dgm:pt>
    <dgm:pt modelId="{16BC7F1F-32E5-4701-9C73-D96824E91D43}" type="pres">
      <dgm:prSet presAssocID="{FB670DF8-8C56-49D5-BA5F-CE79D9DE60C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46B54-61FE-4A49-BF8D-31C68D5BB9F6}" type="pres">
      <dgm:prSet presAssocID="{FB670DF8-8C56-49D5-BA5F-CE79D9DE60CB}" presName="accent_1" presStyleCnt="0"/>
      <dgm:spPr/>
    </dgm:pt>
    <dgm:pt modelId="{56FAE245-DAA1-4821-8A6D-DD9F13FB807B}" type="pres">
      <dgm:prSet presAssocID="{FB670DF8-8C56-49D5-BA5F-CE79D9DE60CB}" presName="accentRepeatNode" presStyleLbl="solidFgAcc1" presStyleIdx="0" presStyleCnt="3"/>
      <dgm:spPr>
        <a:solidFill>
          <a:schemeClr val="accent4">
            <a:lumMod val="40000"/>
            <a:lumOff val="60000"/>
          </a:schemeClr>
        </a:solidFill>
        <a:ln w="57150">
          <a:solidFill>
            <a:schemeClr val="accent2"/>
          </a:solidFill>
        </a:ln>
      </dgm:spPr>
    </dgm:pt>
    <dgm:pt modelId="{6A08D31F-B209-4E66-9E51-54C66866AD2E}" type="pres">
      <dgm:prSet presAssocID="{9C19A614-9B26-4344-AA0E-552005E310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E6FF0-8737-48C0-9488-18CF7C28B6FA}" type="pres">
      <dgm:prSet presAssocID="{9C19A614-9B26-4344-AA0E-552005E310F9}" presName="accent_2" presStyleCnt="0"/>
      <dgm:spPr/>
    </dgm:pt>
    <dgm:pt modelId="{061E512B-D37C-4115-B39A-6EF90CCCEBD0}" type="pres">
      <dgm:prSet presAssocID="{9C19A614-9B26-4344-AA0E-552005E310F9}" presName="accentRepeatNode" presStyleLbl="solidFgAcc1" presStyleIdx="1" presStyleCnt="3"/>
      <dgm:spPr>
        <a:solidFill>
          <a:schemeClr val="accent4">
            <a:lumMod val="40000"/>
            <a:lumOff val="60000"/>
          </a:schemeClr>
        </a:solidFill>
        <a:ln w="57150">
          <a:solidFill>
            <a:schemeClr val="accent2"/>
          </a:solidFill>
        </a:ln>
      </dgm:spPr>
    </dgm:pt>
    <dgm:pt modelId="{ED5DA974-6364-4EDA-A9CD-C9B869CAE70C}" type="pres">
      <dgm:prSet presAssocID="{1119C0F9-3B3F-4B5E-A333-5073122D32D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6271A-2E85-4B33-90E7-3559B9AC32C9}" type="pres">
      <dgm:prSet presAssocID="{1119C0F9-3B3F-4B5E-A333-5073122D32DE}" presName="accent_3" presStyleCnt="0"/>
      <dgm:spPr/>
    </dgm:pt>
    <dgm:pt modelId="{02CF4871-53D4-46A5-82F2-E532C21D4DC8}" type="pres">
      <dgm:prSet presAssocID="{1119C0F9-3B3F-4B5E-A333-5073122D32DE}" presName="accentRepeatNode" presStyleLbl="solidFgAcc1" presStyleIdx="2" presStyleCnt="3"/>
      <dgm:spPr>
        <a:solidFill>
          <a:schemeClr val="accent4">
            <a:lumMod val="40000"/>
            <a:lumOff val="60000"/>
          </a:schemeClr>
        </a:solidFill>
        <a:ln w="57150">
          <a:solidFill>
            <a:schemeClr val="accent2"/>
          </a:solidFill>
        </a:ln>
      </dgm:spPr>
    </dgm:pt>
  </dgm:ptLst>
  <dgm:cxnLst>
    <dgm:cxn modelId="{9016E582-B5C0-4F24-A47A-A99F388D7665}" type="presOf" srcId="{1119C0F9-3B3F-4B5E-A333-5073122D32DE}" destId="{ED5DA974-6364-4EDA-A9CD-C9B869CAE70C}" srcOrd="0" destOrd="0" presId="urn:microsoft.com/office/officeart/2008/layout/VerticalCurvedList"/>
    <dgm:cxn modelId="{20FB02E6-417E-4B3E-9F26-24FAB316A12D}" type="presOf" srcId="{9C19A614-9B26-4344-AA0E-552005E310F9}" destId="{6A08D31F-B209-4E66-9E51-54C66866AD2E}" srcOrd="0" destOrd="0" presId="urn:microsoft.com/office/officeart/2008/layout/VerticalCurvedList"/>
    <dgm:cxn modelId="{4A1E5E5D-293C-427B-B713-B2C762461D43}" type="presOf" srcId="{A5AABFA2-8B03-4DFF-88DF-ACE551DCE1D8}" destId="{6268D4AA-4A3B-47A8-8F9C-CD2A3170C4F9}" srcOrd="0" destOrd="0" presId="urn:microsoft.com/office/officeart/2008/layout/VerticalCurvedList"/>
    <dgm:cxn modelId="{F483629A-5985-4D2B-9405-485B919EDA34}" srcId="{87B9DE83-16F9-4A32-90AC-AC5E62AB8BF4}" destId="{1119C0F9-3B3F-4B5E-A333-5073122D32DE}" srcOrd="2" destOrd="0" parTransId="{3E3C0393-93B5-4123-8810-27A8A6579803}" sibTransId="{AF710A34-016D-44DE-9130-662CCDBCFBAC}"/>
    <dgm:cxn modelId="{6D0915E2-1516-41DA-B917-A2B9DF4B819A}" srcId="{87B9DE83-16F9-4A32-90AC-AC5E62AB8BF4}" destId="{9C19A614-9B26-4344-AA0E-552005E310F9}" srcOrd="1" destOrd="0" parTransId="{D7A51B82-5360-434D-A3AD-44B91222F3DD}" sibTransId="{386205E0-C2BA-4ABA-A9A9-24B88BAB2A4F}"/>
    <dgm:cxn modelId="{563C2E93-B912-4522-AFD1-D1EA65B6DF64}" type="presOf" srcId="{FB670DF8-8C56-49D5-BA5F-CE79D9DE60CB}" destId="{16BC7F1F-32E5-4701-9C73-D96824E91D43}" srcOrd="0" destOrd="0" presId="urn:microsoft.com/office/officeart/2008/layout/VerticalCurvedList"/>
    <dgm:cxn modelId="{B1939788-6C60-4EAF-BBBC-2D82EF607394}" type="presOf" srcId="{87B9DE83-16F9-4A32-90AC-AC5E62AB8BF4}" destId="{EB3251CE-17E8-4690-8ED9-110DF29859EC}" srcOrd="0" destOrd="0" presId="urn:microsoft.com/office/officeart/2008/layout/VerticalCurvedList"/>
    <dgm:cxn modelId="{B31DF2CE-57AD-4438-910D-24794A038331}" srcId="{87B9DE83-16F9-4A32-90AC-AC5E62AB8BF4}" destId="{FB670DF8-8C56-49D5-BA5F-CE79D9DE60CB}" srcOrd="0" destOrd="0" parTransId="{74DF3617-19E3-4CDE-82C3-466A307133BE}" sibTransId="{A5AABFA2-8B03-4DFF-88DF-ACE551DCE1D8}"/>
    <dgm:cxn modelId="{03CCF54D-699A-4BCC-861A-6CA94C95C0EF}" type="presParOf" srcId="{EB3251CE-17E8-4690-8ED9-110DF29859EC}" destId="{953C2471-B645-4205-824E-D8B793A19081}" srcOrd="0" destOrd="0" presId="urn:microsoft.com/office/officeart/2008/layout/VerticalCurvedList"/>
    <dgm:cxn modelId="{222B047E-B6AF-456A-BB65-F810A52E0B65}" type="presParOf" srcId="{953C2471-B645-4205-824E-D8B793A19081}" destId="{DD1854BD-64CA-4A70-89EE-E60B03985370}" srcOrd="0" destOrd="0" presId="urn:microsoft.com/office/officeart/2008/layout/VerticalCurvedList"/>
    <dgm:cxn modelId="{7836AE1D-1975-43E0-A23E-36D40640FC28}" type="presParOf" srcId="{DD1854BD-64CA-4A70-89EE-E60B03985370}" destId="{1E055872-6282-4108-8D90-9B3616A7CBC4}" srcOrd="0" destOrd="0" presId="urn:microsoft.com/office/officeart/2008/layout/VerticalCurvedList"/>
    <dgm:cxn modelId="{A2B82D4A-8C9C-44E4-8F8D-2DACBC185817}" type="presParOf" srcId="{DD1854BD-64CA-4A70-89EE-E60B03985370}" destId="{6268D4AA-4A3B-47A8-8F9C-CD2A3170C4F9}" srcOrd="1" destOrd="0" presId="urn:microsoft.com/office/officeart/2008/layout/VerticalCurvedList"/>
    <dgm:cxn modelId="{065F2B11-5CC4-4190-B417-93508F886CF2}" type="presParOf" srcId="{DD1854BD-64CA-4A70-89EE-E60B03985370}" destId="{E453EA3B-A34A-4B8B-8399-1A29A8B23C1A}" srcOrd="2" destOrd="0" presId="urn:microsoft.com/office/officeart/2008/layout/VerticalCurvedList"/>
    <dgm:cxn modelId="{7CF34C59-B613-47E0-9190-EC6D6CBE02CF}" type="presParOf" srcId="{DD1854BD-64CA-4A70-89EE-E60B03985370}" destId="{2FB53AFA-B83F-499C-A715-7037678302B7}" srcOrd="3" destOrd="0" presId="urn:microsoft.com/office/officeart/2008/layout/VerticalCurvedList"/>
    <dgm:cxn modelId="{36936F16-370E-4462-A6AA-B66D752E5465}" type="presParOf" srcId="{953C2471-B645-4205-824E-D8B793A19081}" destId="{16BC7F1F-32E5-4701-9C73-D96824E91D43}" srcOrd="1" destOrd="0" presId="urn:microsoft.com/office/officeart/2008/layout/VerticalCurvedList"/>
    <dgm:cxn modelId="{E44C87CB-C040-4C2B-87B3-6614E1B47563}" type="presParOf" srcId="{953C2471-B645-4205-824E-D8B793A19081}" destId="{0E346B54-61FE-4A49-BF8D-31C68D5BB9F6}" srcOrd="2" destOrd="0" presId="urn:microsoft.com/office/officeart/2008/layout/VerticalCurvedList"/>
    <dgm:cxn modelId="{46E002C4-99C6-4328-BC50-4FA146C01589}" type="presParOf" srcId="{0E346B54-61FE-4A49-BF8D-31C68D5BB9F6}" destId="{56FAE245-DAA1-4821-8A6D-DD9F13FB807B}" srcOrd="0" destOrd="0" presId="urn:microsoft.com/office/officeart/2008/layout/VerticalCurvedList"/>
    <dgm:cxn modelId="{20B75AC2-C7DE-48FB-8238-50EF3E97D6CC}" type="presParOf" srcId="{953C2471-B645-4205-824E-D8B793A19081}" destId="{6A08D31F-B209-4E66-9E51-54C66866AD2E}" srcOrd="3" destOrd="0" presId="urn:microsoft.com/office/officeart/2008/layout/VerticalCurvedList"/>
    <dgm:cxn modelId="{0630F161-B07C-4142-B549-A72B13E41906}" type="presParOf" srcId="{953C2471-B645-4205-824E-D8B793A19081}" destId="{929E6FF0-8737-48C0-9488-18CF7C28B6FA}" srcOrd="4" destOrd="0" presId="urn:microsoft.com/office/officeart/2008/layout/VerticalCurvedList"/>
    <dgm:cxn modelId="{3396AAF7-F87E-4A10-86D0-92FF92D0ADDE}" type="presParOf" srcId="{929E6FF0-8737-48C0-9488-18CF7C28B6FA}" destId="{061E512B-D37C-4115-B39A-6EF90CCCEBD0}" srcOrd="0" destOrd="0" presId="urn:microsoft.com/office/officeart/2008/layout/VerticalCurvedList"/>
    <dgm:cxn modelId="{FD2DEDC0-96AB-4D50-AC27-62298E139EC0}" type="presParOf" srcId="{953C2471-B645-4205-824E-D8B793A19081}" destId="{ED5DA974-6364-4EDA-A9CD-C9B869CAE70C}" srcOrd="5" destOrd="0" presId="urn:microsoft.com/office/officeart/2008/layout/VerticalCurvedList"/>
    <dgm:cxn modelId="{09F057A8-6537-4389-BB24-2EFC2138AE21}" type="presParOf" srcId="{953C2471-B645-4205-824E-D8B793A19081}" destId="{A9B6271A-2E85-4B33-90E7-3559B9AC32C9}" srcOrd="6" destOrd="0" presId="urn:microsoft.com/office/officeart/2008/layout/VerticalCurvedList"/>
    <dgm:cxn modelId="{8FF929E1-DE14-4A5B-9C40-7313DCF183A0}" type="presParOf" srcId="{A9B6271A-2E85-4B33-90E7-3559B9AC32C9}" destId="{02CF4871-53D4-46A5-82F2-E532C21D4D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D4AA-4A3B-47A8-8F9C-CD2A3170C4F9}">
      <dsp:nvSpPr>
        <dsp:cNvPr id="0" name=""/>
        <dsp:cNvSpPr/>
      </dsp:nvSpPr>
      <dsp:spPr>
        <a:xfrm>
          <a:off x="-4229660" y="-648967"/>
          <a:ext cx="5039608" cy="5039608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C7F1F-32E5-4701-9C73-D96824E91D43}">
      <dsp:nvSpPr>
        <dsp:cNvPr id="0" name=""/>
        <dsp:cNvSpPr/>
      </dsp:nvSpPr>
      <dsp:spPr>
        <a:xfrm>
          <a:off x="520883" y="374167"/>
          <a:ext cx="7799505" cy="748334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পরমাণুর ইলেকট্রন বিন্যাসের সূত্র বলতে পারবে ।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883" y="374167"/>
        <a:ext cx="7799505" cy="748334"/>
      </dsp:txXfrm>
    </dsp:sp>
    <dsp:sp modelId="{56FAE245-DAA1-4821-8A6D-DD9F13FB807B}">
      <dsp:nvSpPr>
        <dsp:cNvPr id="0" name=""/>
        <dsp:cNvSpPr/>
      </dsp:nvSpPr>
      <dsp:spPr>
        <a:xfrm>
          <a:off x="53174" y="280625"/>
          <a:ext cx="935418" cy="93541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8D31F-B209-4E66-9E51-54C66866AD2E}">
      <dsp:nvSpPr>
        <dsp:cNvPr id="0" name=""/>
        <dsp:cNvSpPr/>
      </dsp:nvSpPr>
      <dsp:spPr>
        <a:xfrm>
          <a:off x="792903" y="1496669"/>
          <a:ext cx="7527486" cy="748334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 ব্যবহার করে চিত্রসহ পরমাণুর ইলেকট্রন বিন্যাস করতে পারবে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2903" y="1496669"/>
        <a:ext cx="7527486" cy="748334"/>
      </dsp:txXfrm>
    </dsp:sp>
    <dsp:sp modelId="{061E512B-D37C-4115-B39A-6EF90CCCEBD0}">
      <dsp:nvSpPr>
        <dsp:cNvPr id="0" name=""/>
        <dsp:cNvSpPr/>
      </dsp:nvSpPr>
      <dsp:spPr>
        <a:xfrm>
          <a:off x="325194" y="1403127"/>
          <a:ext cx="935418" cy="93541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DA974-6364-4EDA-A9CD-C9B869CAE70C}">
      <dsp:nvSpPr>
        <dsp:cNvPr id="0" name=""/>
        <dsp:cNvSpPr/>
      </dsp:nvSpPr>
      <dsp:spPr>
        <a:xfrm>
          <a:off x="520883" y="2619171"/>
          <a:ext cx="7799505" cy="748334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ধনাত্বক ও ঋনাত্বক আয়ন ব্যবহার করে রাসায়নিক সংকেত প্রণয়ন করতে পারবে।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883" y="2619171"/>
        <a:ext cx="7799505" cy="748334"/>
      </dsp:txXfrm>
    </dsp:sp>
    <dsp:sp modelId="{02CF4871-53D4-46A5-82F2-E532C21D4DC8}">
      <dsp:nvSpPr>
        <dsp:cNvPr id="0" name=""/>
        <dsp:cNvSpPr/>
      </dsp:nvSpPr>
      <dsp:spPr>
        <a:xfrm>
          <a:off x="53174" y="2525629"/>
          <a:ext cx="935418" cy="93541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  <a:prstGeom prst="rect">
            <a:avLst/>
          </a:prstGeo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4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0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  <a:prstGeom prst="rect">
            <a:avLst/>
          </a:prstGeom>
        </p:spPr>
        <p:txBody>
          <a:bodyPr anchor="b"/>
          <a:lstStyle>
            <a:lvl1pPr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7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  <a:prstGeom prst="rect">
            <a:avLst/>
          </a:prstGeo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  <a:prstGeom prst="rect">
            <a:avLst/>
          </a:prstGeo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85750" y="260350"/>
            <a:ext cx="11290300" cy="6337300"/>
          </a:xfrm>
          <a:prstGeom prst="roundRect">
            <a:avLst>
              <a:gd name="adj" fmla="val 8851"/>
            </a:avLst>
          </a:prstGeom>
          <a:solidFill>
            <a:schemeClr val="bg1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1887200" cy="6858000"/>
          </a:xfrm>
          <a:prstGeom prst="frame">
            <a:avLst>
              <a:gd name="adj1" fmla="val 1759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80" y="1635348"/>
            <a:ext cx="7052056" cy="4675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9852" y="464632"/>
            <a:ext cx="6275377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9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2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9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2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9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2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9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29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52" y="269461"/>
            <a:ext cx="1890752" cy="18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3.33333E-6 L 0.03486 0.08658 L 0.06771 -3.33333E-6 L 0.10257 0.08658 L 0.13796 -3.33333E-6 L 0.17041 0.08658 L 0.2058 -3.33333E-6 L 0.23852 0.08658 L 0.27351 -3.33333E-6 L 0.30863 0.08658 L 0.34148 -3.33333E-6 L 0.37647 0.08658 L 0.40919 -3.33333E-6 L 0.44445 0.08658 L 0.47957 -3.33333E-6 L 0.51215 0.08658 L 0.54754 -3.33333E-6 " pathEditMode="relative" rAng="0" ptsTypes="AAAAAAAAAAAAAAAAA">
                                      <p:cBhvr>
                                        <p:cTn id="11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7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6520526" y="2328505"/>
            <a:ext cx="2823210" cy="2377440"/>
          </a:xfrm>
          <a:prstGeom prst="donut">
            <a:avLst>
              <a:gd name="adj" fmla="val 2848"/>
            </a:avLst>
          </a:prstGeom>
          <a:solidFill>
            <a:srgbClr val="0070C0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7523509" y="3094673"/>
            <a:ext cx="817245" cy="89154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4135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</a:p>
        </p:txBody>
      </p:sp>
      <p:sp>
        <p:nvSpPr>
          <p:cNvPr id="4" name="Donut 3"/>
          <p:cNvSpPr/>
          <p:nvPr/>
        </p:nvSpPr>
        <p:spPr>
          <a:xfrm>
            <a:off x="5156054" y="791528"/>
            <a:ext cx="5646420" cy="5497830"/>
          </a:xfrm>
          <a:prstGeom prst="donut">
            <a:avLst>
              <a:gd name="adj" fmla="val 1137"/>
            </a:avLst>
          </a:prstGeom>
          <a:solidFill>
            <a:srgbClr val="0070C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874398" y="1608773"/>
            <a:ext cx="4234815" cy="3863340"/>
          </a:xfrm>
          <a:prstGeom prst="donut">
            <a:avLst>
              <a:gd name="adj" fmla="val 1855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886328" y="3317557"/>
            <a:ext cx="445770" cy="482918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8" name="Flowchart: Connector 7"/>
          <p:cNvSpPr/>
          <p:nvPr/>
        </p:nvSpPr>
        <p:spPr>
          <a:xfrm>
            <a:off x="5700615" y="3317558"/>
            <a:ext cx="496848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9" name="Flowchart: Connector 8"/>
          <p:cNvSpPr/>
          <p:nvPr/>
        </p:nvSpPr>
        <p:spPr>
          <a:xfrm>
            <a:off x="6273894" y="1980248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0" name="Flowchart: Connector 9"/>
          <p:cNvSpPr/>
          <p:nvPr/>
        </p:nvSpPr>
        <p:spPr>
          <a:xfrm>
            <a:off x="6315076" y="4668797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1" name="Flowchart: Connector 10"/>
          <p:cNvSpPr/>
          <p:nvPr/>
        </p:nvSpPr>
        <p:spPr>
          <a:xfrm>
            <a:off x="9269441" y="2016234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2" name="Flowchart: Connector 11"/>
          <p:cNvSpPr/>
          <p:nvPr/>
        </p:nvSpPr>
        <p:spPr>
          <a:xfrm>
            <a:off x="7753378" y="5170497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3" name="Flowchart: Connector 12"/>
          <p:cNvSpPr/>
          <p:nvPr/>
        </p:nvSpPr>
        <p:spPr>
          <a:xfrm>
            <a:off x="9232294" y="4689102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4" name="Flowchart: Connector 13"/>
          <p:cNvSpPr/>
          <p:nvPr/>
        </p:nvSpPr>
        <p:spPr>
          <a:xfrm>
            <a:off x="7709246" y="2152055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5" name="Flowchart: Connector 14"/>
          <p:cNvSpPr/>
          <p:nvPr/>
        </p:nvSpPr>
        <p:spPr>
          <a:xfrm>
            <a:off x="7768921" y="4397156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6" name="Flowchart: Connector 15"/>
          <p:cNvSpPr/>
          <p:nvPr/>
        </p:nvSpPr>
        <p:spPr>
          <a:xfrm>
            <a:off x="7701588" y="1432323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7" name="Flowchart: Connector 16"/>
          <p:cNvSpPr/>
          <p:nvPr/>
        </p:nvSpPr>
        <p:spPr>
          <a:xfrm>
            <a:off x="7701588" y="591463"/>
            <a:ext cx="445770" cy="445770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9" name="Rounded Rectangle 18"/>
          <p:cNvSpPr/>
          <p:nvPr/>
        </p:nvSpPr>
        <p:spPr>
          <a:xfrm>
            <a:off x="384000" y="3125187"/>
            <a:ext cx="4078794" cy="601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কক্ষপথে ইলেকট্রন থাকবে</a:t>
            </a:r>
            <a:r>
              <a:rPr lang="bn-IN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000" y="4050026"/>
            <a:ext cx="4006576" cy="571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কক্ষপথে ইলেকট্রন থাকবে </a:t>
            </a:r>
            <a:r>
              <a:rPr lang="bn-IN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৮টি</a:t>
            </a:r>
            <a:endParaRPr lang="en-US" sz="17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4000" y="5008514"/>
            <a:ext cx="4056497" cy="6077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কক্ষপথে ইলেকট্রন থাকবে </a:t>
            </a:r>
            <a:r>
              <a:rPr lang="bn-IN" sz="27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১টি</a:t>
            </a:r>
            <a:endParaRPr lang="en-US" sz="17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6161" y="299220"/>
            <a:ext cx="6638016" cy="812514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এবার চিত্রের মাধ্যমে ইলেকট্রন বিন্যাস দেখি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9156" y="1242565"/>
            <a:ext cx="3789184" cy="601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সোডিয়ামের ইলেকট্রন ১১ টি </a:t>
            </a:r>
            <a:endParaRPr lang="en-US" sz="19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5373" y="2183523"/>
            <a:ext cx="3095859" cy="601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বিন্যাস ২,৮,১</a:t>
            </a:r>
            <a:endParaRPr lang="en-US" sz="19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34" y="447895"/>
            <a:ext cx="2219550" cy="63336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27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377" y="1348626"/>
            <a:ext cx="1018622" cy="630811"/>
          </a:xfrm>
          <a:prstGeom prst="wedgeRoundRect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দল  </a:t>
            </a:r>
            <a:endParaRPr lang="en-US" sz="27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7148" y="1302635"/>
            <a:ext cx="1018622" cy="630811"/>
          </a:xfrm>
          <a:prstGeom prst="wedgeRoundRect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দল  </a:t>
            </a:r>
            <a:endParaRPr lang="en-US" sz="27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7984" y="1312057"/>
            <a:ext cx="1018622" cy="630811"/>
          </a:xfrm>
          <a:prstGeom prst="wedgeRoundRect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দল  </a:t>
            </a:r>
            <a:endParaRPr lang="en-US" sz="27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901" y="496485"/>
            <a:ext cx="737219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দলের নিচে থাকা পরমাণুর চিত্রসহ ইলেকট্রন বিন্যাস কর ।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743" y="2153329"/>
            <a:ext cx="1842316" cy="1530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 অক্সিজেন</a:t>
            </a:r>
          </a:p>
          <a:p>
            <a:r>
              <a:rPr lang="bn-IN" sz="312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</a:t>
            </a:r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৮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4210" y="2153329"/>
            <a:ext cx="1842316" cy="1530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নাইট্রোজেন</a:t>
            </a:r>
          </a:p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৭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4464" y="2107287"/>
            <a:ext cx="1843989" cy="1530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ম্যাগনেশিয়াম</a:t>
            </a:r>
          </a:p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১২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5226" y="6173817"/>
            <a:ext cx="3405160" cy="4501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34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করে উত্তর মিলিয়ে নিই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60430" y="3857641"/>
            <a:ext cx="2652513" cy="2264483"/>
            <a:chOff x="5492836" y="3155771"/>
            <a:chExt cx="3577897" cy="32040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1" b="11815"/>
            <a:stretch/>
          </p:blipFill>
          <p:spPr>
            <a:xfrm>
              <a:off x="5492836" y="3155771"/>
              <a:ext cx="3577897" cy="320408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914111" y="4214901"/>
              <a:ext cx="497755" cy="106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90" b="1" dirty="0"/>
                <a:t>O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97278" y="3894209"/>
            <a:ext cx="2483828" cy="2344491"/>
            <a:chOff x="7820165" y="1392072"/>
            <a:chExt cx="3411941" cy="32618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5" t="8031" r="8139" b="19783"/>
            <a:stretch/>
          </p:blipFill>
          <p:spPr>
            <a:xfrm>
              <a:off x="7820165" y="1392072"/>
              <a:ext cx="3411941" cy="32618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189823" y="2501102"/>
              <a:ext cx="705262" cy="96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900" b="1" dirty="0"/>
                <a:t>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8887" r="8598" b="13739"/>
          <a:stretch/>
        </p:blipFill>
        <p:spPr>
          <a:xfrm>
            <a:off x="7845227" y="3811546"/>
            <a:ext cx="2381895" cy="22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9" y="426918"/>
            <a:ext cx="2200405" cy="113717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 মৌলের ধর্ম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4175" y="449333"/>
            <a:ext cx="6124210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পরমাণুই স্থিতিশীল অবস্থায় থাকতে চায়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7" y="2600666"/>
            <a:ext cx="3727989" cy="3348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8813" y="1200605"/>
            <a:ext cx="8293180" cy="1162021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১ টি পরমাণুর সর্বশেষ কক্ষপথটি যদি পূর্ণ থাকে তবে সেই পরমাণুটি বেশ নিষ্ক্রিয় বা স্থিতিশীল হয় ।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546" y="3460298"/>
            <a:ext cx="5467753" cy="1137178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হিলিয়াম পরমাণুতে ২ টি ইলেকট্রন থাকে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547" y="3303672"/>
            <a:ext cx="6124210" cy="16932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১ম কক্ষপথে যেহেতু সর্বোচ্চ ২ টি ইলেকট্রন থাকতে পারে তাই হিলিয়াম পরমাণু বেশ স্থিতিশীল ও নিষ্ক্রিয় ।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19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818" y="178871"/>
            <a:ext cx="2200405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 মৌলের ধর্ম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438" y="4475440"/>
            <a:ext cx="6592578" cy="16932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পরমাণুর সর্বশেষ কক্ষপথে ১ টি ইলেকট্রন কম বা বেশী থাকে সেগুলো ইলেকট্রন গ্রহণ বা বর্জন করে স্থিতিশীল অবস্থায় আসতে চায় ।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90" y="1309243"/>
            <a:ext cx="5233434" cy="2825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3204" y="968266"/>
            <a:ext cx="3131479" cy="3516998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3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ক্লোরিন পরমাণু ইলেকট্রন গ্রহণ করে ঋনাত্বক আয়নে পরিণত হয়েছে।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30" y="968266"/>
            <a:ext cx="3131480" cy="351699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30" dirty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পরমাণু ইলেকট্রন বর্জন করে ধনাত্বক আয়নে পরিণত হয়েছে।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28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8" y="2117947"/>
            <a:ext cx="4549826" cy="3103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890" y="430129"/>
            <a:ext cx="10267094" cy="11620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45770" indent="-445770">
              <a:buFont typeface="Wingdings" panose="05000000000000000000" pitchFamily="2" charset="2"/>
              <a:buChar char="Ø"/>
            </a:pPr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গ্রহণ বা বর্জনের মাধ্যমে ঋনাত্বক ও ধনাত্বক আয়নের মধ্যে একটি আকর্ষণ বল কাজ করে এবং ২টি ভিন্ন মৌলের পরমাণু থেকে যৌগ তৈরি হয় ।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5131" y="2440988"/>
            <a:ext cx="67863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>
                <a:solidFill>
                  <a:srgbClr val="00B050"/>
                </a:solidFill>
              </a:rPr>
              <a:t>Na</a:t>
            </a:r>
            <a:endParaRPr lang="en-US" sz="312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119" y="3301104"/>
            <a:ext cx="67863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 err="1">
                <a:solidFill>
                  <a:srgbClr val="A0208E"/>
                </a:solidFill>
              </a:rPr>
              <a:t>Cl</a:t>
            </a:r>
            <a:endParaRPr lang="en-US" sz="3120" b="1" dirty="0">
              <a:solidFill>
                <a:srgbClr val="A0208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079097" y="2711365"/>
            <a:ext cx="1503642" cy="1596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30223" y="2242253"/>
            <a:ext cx="798393" cy="807944"/>
            <a:chOff x="8366077" y="2171768"/>
            <a:chExt cx="818865" cy="828661"/>
          </a:xfrm>
        </p:grpSpPr>
        <p:sp>
          <p:nvSpPr>
            <p:cNvPr id="9" name="TextBox 8"/>
            <p:cNvSpPr txBox="1"/>
            <p:nvPr/>
          </p:nvSpPr>
          <p:spPr>
            <a:xfrm>
              <a:off x="8366077" y="2415654"/>
              <a:ext cx="7096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>
                  <a:solidFill>
                    <a:srgbClr val="00B050"/>
                  </a:solidFill>
                </a:rPr>
                <a:t>Na</a:t>
              </a:r>
              <a:endParaRPr lang="en-US" sz="312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16453" y="2171768"/>
              <a:ext cx="368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FF0000"/>
                  </a:solidFill>
                </a:rPr>
                <a:t>+</a:t>
              </a:r>
              <a:endParaRPr lang="en-US" sz="351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13395" y="2081192"/>
            <a:ext cx="612099" cy="989966"/>
            <a:chOff x="9635318" y="2004510"/>
            <a:chExt cx="627794" cy="1015350"/>
          </a:xfrm>
        </p:grpSpPr>
        <p:sp>
          <p:nvSpPr>
            <p:cNvPr id="11" name="TextBox 10"/>
            <p:cNvSpPr txBox="1"/>
            <p:nvPr/>
          </p:nvSpPr>
          <p:spPr>
            <a:xfrm>
              <a:off x="9896904" y="2004510"/>
              <a:ext cx="325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FF0000"/>
                  </a:solidFill>
                </a:rPr>
                <a:t>_</a:t>
              </a:r>
              <a:r>
                <a:rPr lang="en-US" sz="3510" b="1" dirty="0">
                  <a:solidFill>
                    <a:srgbClr val="FF0000"/>
                  </a:solidFill>
                </a:rPr>
                <a:t> </a:t>
              </a:r>
              <a:endParaRPr lang="en-US" sz="351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35318" y="2373529"/>
              <a:ext cx="627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0070C0"/>
                  </a:solidFill>
                </a:rPr>
                <a:t>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02004" y="2396278"/>
            <a:ext cx="359277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4449" y="3241086"/>
            <a:ext cx="359277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/>
              <a:t>+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60341" y="2871044"/>
            <a:ext cx="612099" cy="989966"/>
            <a:chOff x="9635318" y="2004510"/>
            <a:chExt cx="627794" cy="1015350"/>
          </a:xfrm>
        </p:grpSpPr>
        <p:sp>
          <p:nvSpPr>
            <p:cNvPr id="18" name="TextBox 17"/>
            <p:cNvSpPr txBox="1"/>
            <p:nvPr/>
          </p:nvSpPr>
          <p:spPr>
            <a:xfrm>
              <a:off x="9896904" y="2004510"/>
              <a:ext cx="325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FF0000"/>
                  </a:solidFill>
                </a:rPr>
                <a:t>_</a:t>
              </a:r>
              <a:r>
                <a:rPr lang="en-US" sz="3510" b="1" dirty="0">
                  <a:solidFill>
                    <a:srgbClr val="FF0000"/>
                  </a:solidFill>
                </a:rPr>
                <a:t> </a:t>
              </a:r>
              <a:endParaRPr lang="en-US" sz="351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35318" y="2373529"/>
              <a:ext cx="627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0070C0"/>
                  </a:solidFill>
                </a:rPr>
                <a:t>e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7079097" y="3510250"/>
            <a:ext cx="1503642" cy="1596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754083" y="2782634"/>
            <a:ext cx="678635" cy="1031619"/>
            <a:chOff x="8978547" y="2766060"/>
            <a:chExt cx="696036" cy="1058071"/>
          </a:xfrm>
        </p:grpSpPr>
        <p:sp>
          <p:nvSpPr>
            <p:cNvPr id="24" name="TextBox 23"/>
            <p:cNvSpPr txBox="1"/>
            <p:nvPr/>
          </p:nvSpPr>
          <p:spPr>
            <a:xfrm>
              <a:off x="8978547" y="3239356"/>
              <a:ext cx="696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 err="1">
                  <a:solidFill>
                    <a:srgbClr val="A0208E"/>
                  </a:solidFill>
                </a:rPr>
                <a:t>Cl</a:t>
              </a:r>
              <a:endParaRPr lang="en-US" sz="3120" b="1" dirty="0">
                <a:solidFill>
                  <a:srgbClr val="A0208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34530" y="2766060"/>
              <a:ext cx="3400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900" b="1" dirty="0">
                  <a:solidFill>
                    <a:srgbClr val="FF0000"/>
                  </a:solidFill>
                </a:rPr>
                <a:t>_</a:t>
              </a:r>
              <a:endParaRPr lang="en-US" sz="39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425215" y="3931275"/>
            <a:ext cx="56192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51827" y="4092386"/>
            <a:ext cx="67863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>
                <a:solidFill>
                  <a:srgbClr val="00B050"/>
                </a:solidFill>
              </a:rPr>
              <a:t>Na</a:t>
            </a:r>
            <a:endParaRPr lang="en-US" sz="312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0703" y="4025878"/>
            <a:ext cx="359277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/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25995" y="4085895"/>
            <a:ext cx="67863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 err="1">
                <a:solidFill>
                  <a:srgbClr val="A0208E"/>
                </a:solidFill>
              </a:rPr>
              <a:t>Cl</a:t>
            </a:r>
            <a:endParaRPr lang="en-US" sz="3120" b="1" dirty="0">
              <a:solidFill>
                <a:srgbClr val="A0208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7072441" y="4309888"/>
            <a:ext cx="1503642" cy="1596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699169" y="3626848"/>
            <a:ext cx="1299616" cy="1035695"/>
            <a:chOff x="8802809" y="3628682"/>
            <a:chExt cx="1332939" cy="1062251"/>
          </a:xfrm>
        </p:grpSpPr>
        <p:grpSp>
          <p:nvGrpSpPr>
            <p:cNvPr id="21" name="Group 20"/>
            <p:cNvGrpSpPr/>
            <p:nvPr/>
          </p:nvGrpSpPr>
          <p:grpSpPr>
            <a:xfrm>
              <a:off x="8802809" y="3862272"/>
              <a:ext cx="818865" cy="828661"/>
              <a:chOff x="8366077" y="2171768"/>
              <a:chExt cx="818865" cy="82866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366077" y="2415654"/>
                <a:ext cx="709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20" b="1" dirty="0">
                    <a:solidFill>
                      <a:srgbClr val="00B050"/>
                    </a:solidFill>
                  </a:rPr>
                  <a:t>Na</a:t>
                </a:r>
                <a:endParaRPr lang="en-US" sz="312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16453" y="2171768"/>
                <a:ext cx="368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10" b="1" dirty="0">
                    <a:solidFill>
                      <a:srgbClr val="FF0000"/>
                    </a:solidFill>
                  </a:rPr>
                  <a:t>+</a:t>
                </a:r>
                <a:endParaRPr lang="en-US" sz="351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9439712" y="3628682"/>
              <a:ext cx="696036" cy="1058071"/>
              <a:chOff x="8978547" y="2766060"/>
              <a:chExt cx="696036" cy="105807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8978547" y="3239356"/>
                <a:ext cx="696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20" b="1" dirty="0" err="1">
                    <a:solidFill>
                      <a:srgbClr val="A0208E"/>
                    </a:solidFill>
                  </a:rPr>
                  <a:t>Cl</a:t>
                </a:r>
                <a:endParaRPr lang="en-US" sz="3120" b="1" dirty="0">
                  <a:solidFill>
                    <a:srgbClr val="A0208E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334530" y="2766060"/>
                <a:ext cx="3400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900" b="1" dirty="0">
                    <a:solidFill>
                      <a:srgbClr val="FF0000"/>
                    </a:solidFill>
                  </a:rPr>
                  <a:t>_</a:t>
                </a:r>
                <a:endParaRPr lang="en-US" sz="39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1362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14" grpId="0"/>
      <p:bldP spid="16" grpId="0"/>
      <p:bldP spid="20" grpId="0" animBg="1"/>
      <p:bldP spid="30" grpId="0"/>
      <p:bldP spid="31" grpId="0"/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6583" y="236469"/>
            <a:ext cx="2385378" cy="630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510" dirty="0">
                <a:latin typeface="NikoshBAN" panose="02000000000000000000" pitchFamily="2" charset="0"/>
                <a:cs typeface="NikoshBAN" panose="02000000000000000000" pitchFamily="2" charset="0"/>
              </a:rPr>
              <a:t>   দলীয় কাজ 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0" y="2414961"/>
            <a:ext cx="3022307" cy="2201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9229" y="1188413"/>
            <a:ext cx="1331991" cy="630811"/>
          </a:xfrm>
          <a:prstGeom prst="wedgeRoundRectCallout">
            <a:avLst>
              <a:gd name="adj1" fmla="val -19803"/>
              <a:gd name="adj2" fmla="val 82069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ক দল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0388" y="1117191"/>
            <a:ext cx="1331991" cy="630811"/>
          </a:xfrm>
          <a:prstGeom prst="wedgeRoundRectCallout">
            <a:avLst>
              <a:gd name="adj1" fmla="val -27011"/>
              <a:gd name="adj2" fmla="val 8424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 খ দল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9168" y="5019573"/>
            <a:ext cx="8768002" cy="1170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57213" indent="-557213">
              <a:buFont typeface="Wingdings" panose="05000000000000000000" pitchFamily="2" charset="2"/>
              <a:buChar char="v"/>
            </a:pPr>
            <a:r>
              <a:rPr lang="bn-IN" sz="3510" dirty="0">
                <a:latin typeface="NikoshBAN" panose="02000000000000000000" pitchFamily="2" charset="0"/>
                <a:cs typeface="NikoshBAN" panose="02000000000000000000" pitchFamily="2" charset="0"/>
              </a:rPr>
              <a:t>দলের নামের নিচে থাকা চিত্রটি পর্যবেক্ষন করে ধনাত্বক ও  ঋনাত্বক আয়নের মাধ্যমে রাসায়নিক সংকেত প্রণয়ন কর ।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2294" r="9434" b="28092"/>
          <a:stretch/>
        </p:blipFill>
        <p:spPr>
          <a:xfrm>
            <a:off x="5423883" y="2067352"/>
            <a:ext cx="5529472" cy="25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8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2710" y="412354"/>
            <a:ext cx="1898993" cy="722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56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656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0563" y="1368983"/>
            <a:ext cx="6074033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ফ্লোরিনের ইলেকট্রন বিন্যাস কোনটি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8445" y="1845743"/>
            <a:ext cx="5187067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ক) ২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, ৪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২ , ৫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২ , ৬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২ , ৭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444" y="2390417"/>
            <a:ext cx="8308289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পদার্থের ধর্ম মূলত কিসের উপর নির্ভর করে ?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0564" y="2925076"/>
            <a:ext cx="8703303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সংখ্যা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বিন্যাস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444" y="3497883"/>
            <a:ext cx="6337108" cy="261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স্থিতিশীল বা নিষ্ক্রিয় অবস্থায় আসতে পারে - 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 পরমাণু থেকে ইলেকট্রন গ্রহণ করে  </a:t>
            </a:r>
            <a:endParaRPr lang="bn-IN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 পরমাণুকে ইলেকট্রন দিয়ে  </a:t>
            </a:r>
            <a:endParaRPr lang="bn-IN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 পরমাণুর সাথে ইলেকট্রন ভাগাভাগি করে </a:t>
            </a:r>
            <a:endParaRPr lang="bn-IN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</a:p>
          <a:p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7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 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7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7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, ii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15977" y="1721354"/>
            <a:ext cx="913964" cy="6039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9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5977" y="2862409"/>
            <a:ext cx="913963" cy="6039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9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6579" y="5454604"/>
            <a:ext cx="886531" cy="6039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9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2716628" flipH="1" flipV="1">
            <a:off x="7621271" y="2531660"/>
            <a:ext cx="448562" cy="786833"/>
          </a:xfrm>
          <a:prstGeom prst="halfFrame">
            <a:avLst>
              <a:gd name="adj1" fmla="val 21039"/>
              <a:gd name="adj2" fmla="val 2452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Half Frame 12"/>
          <p:cNvSpPr/>
          <p:nvPr/>
        </p:nvSpPr>
        <p:spPr>
          <a:xfrm rot="2716628" flipH="1" flipV="1">
            <a:off x="5070030" y="1485707"/>
            <a:ext cx="448562" cy="786833"/>
          </a:xfrm>
          <a:prstGeom prst="halfFrame">
            <a:avLst>
              <a:gd name="adj1" fmla="val 21039"/>
              <a:gd name="adj2" fmla="val 2452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Half Frame 13"/>
          <p:cNvSpPr/>
          <p:nvPr/>
        </p:nvSpPr>
        <p:spPr>
          <a:xfrm rot="2716628" flipH="1" flipV="1">
            <a:off x="5864557" y="5228898"/>
            <a:ext cx="448562" cy="786833"/>
          </a:xfrm>
          <a:prstGeom prst="halfFrame">
            <a:avLst>
              <a:gd name="adj1" fmla="val 21039"/>
              <a:gd name="adj2" fmla="val 2452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2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3" y="339529"/>
            <a:ext cx="2338101" cy="21485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53064" y="1392072"/>
            <a:ext cx="8887539" cy="5221944"/>
            <a:chOff x="4258700" y="1494039"/>
            <a:chExt cx="7109885" cy="52139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00" y="1494039"/>
              <a:ext cx="7109885" cy="52139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879208" y="2128668"/>
              <a:ext cx="5226183" cy="118392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522386" indent="-522386">
                <a:buFont typeface="Wingdings" panose="05000000000000000000" pitchFamily="2" charset="2"/>
                <a:buChar char="q"/>
              </a:pPr>
              <a:r>
                <a:rPr lang="bn-IN" sz="3291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বোর্ড</a:t>
              </a:r>
              <a:r>
                <a:rPr lang="bn-BD" sz="3291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91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বইয়ের </a:t>
              </a:r>
              <a:r>
                <a:rPr lang="bn-IN" sz="329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৬১ পৃষ্ঠার চার্টে দেয়া মৌলগুলোর চিত্রসহ ইলেকট্রন বিন্যাস করে আনবে ।</a:t>
              </a:r>
              <a:endParaRPr lang="en-US" sz="329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028817" y="488071"/>
            <a:ext cx="2315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5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408" y="498098"/>
            <a:ext cx="9486341" cy="153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পাঠে মনোযোগ দেওয়ার জন্য সবাইকে ধন্যবাদ </a:t>
            </a:r>
          </a:p>
          <a:p>
            <a:pPr algn="ctr"/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 থেকো সবাই 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4"/>
          <a:stretch/>
        </p:blipFill>
        <p:spPr>
          <a:xfrm>
            <a:off x="2929360" y="2028517"/>
            <a:ext cx="6173490" cy="42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606" y="3614472"/>
            <a:ext cx="3952227" cy="22168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রোখসানা বেগম </a:t>
            </a:r>
          </a:p>
          <a:p>
            <a:pPr algn="ctr"/>
            <a:r>
              <a:rPr lang="bn-IN" sz="26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6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আজিমউদ্দিন উচ্চ বিদ্যালয় </a:t>
            </a:r>
          </a:p>
          <a:p>
            <a:pPr algn="ctr"/>
            <a:r>
              <a:rPr lang="bn-IN" sz="26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 </a:t>
            </a:r>
          </a:p>
          <a:p>
            <a:pPr algn="ctr"/>
            <a:r>
              <a:rPr lang="bn-IN" sz="26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 </a:t>
            </a:r>
            <a:r>
              <a:rPr lang="en-US" sz="26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30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rukshanaict18</a:t>
            </a:r>
            <a:r>
              <a:rPr lang="en-US" sz="23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1" r="20591" b="19804"/>
          <a:stretch/>
        </p:blipFill>
        <p:spPr>
          <a:xfrm>
            <a:off x="2536686" y="1045556"/>
            <a:ext cx="1961576" cy="229886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264420" y="3940812"/>
            <a:ext cx="3319396" cy="18905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– ৮ম</a:t>
            </a:r>
            <a:endParaRPr lang="en-US" sz="29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9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29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 – </a:t>
            </a:r>
            <a:r>
              <a:rPr lang="en-US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r>
              <a:rPr lang="bn-IN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/০৫/২০১৮</a:t>
            </a:r>
          </a:p>
          <a:p>
            <a:pPr algn="ctr"/>
            <a:r>
              <a:rPr lang="bn-IN" sz="29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</a:t>
            </a:r>
            <a:r>
              <a:rPr lang="en-US" sz="25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9715" r="13019" b="13286"/>
          <a:stretch/>
        </p:blipFill>
        <p:spPr>
          <a:xfrm rot="5400000">
            <a:off x="7769877" y="1483346"/>
            <a:ext cx="2202846" cy="180099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6081939" y="1809445"/>
            <a:ext cx="224186" cy="4021884"/>
            <a:chOff x="5637745" y="1885779"/>
            <a:chExt cx="245263" cy="44000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48437" y="1885779"/>
              <a:ext cx="24566" cy="440001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848488" y="2229703"/>
              <a:ext cx="34520" cy="3712163"/>
            </a:xfrm>
            <a:prstGeom prst="straightConnector1">
              <a:avLst/>
            </a:prstGeom>
            <a:ln w="57150">
              <a:solidFill>
                <a:srgbClr val="CD4BB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637745" y="2229703"/>
              <a:ext cx="34520" cy="3712163"/>
            </a:xfrm>
            <a:prstGeom prst="straightConnector1">
              <a:avLst/>
            </a:prstGeom>
            <a:ln w="57150">
              <a:solidFill>
                <a:srgbClr val="CD4BB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456556" y="622129"/>
            <a:ext cx="1675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1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/>
          <a:stretch/>
        </p:blipFill>
        <p:spPr>
          <a:xfrm>
            <a:off x="7906040" y="1963466"/>
            <a:ext cx="3162294" cy="2690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8" t="5029" r="8021" b="5350"/>
          <a:stretch/>
        </p:blipFill>
        <p:spPr>
          <a:xfrm>
            <a:off x="4130263" y="1715780"/>
            <a:ext cx="3212233" cy="3084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850" r="4266" b="2250"/>
          <a:stretch/>
        </p:blipFill>
        <p:spPr>
          <a:xfrm>
            <a:off x="444820" y="1151499"/>
            <a:ext cx="3685441" cy="3502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5418" y="345885"/>
            <a:ext cx="2727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0525" y="1066996"/>
            <a:ext cx="242179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1221" y="4921383"/>
            <a:ext cx="886315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6913" y="4943485"/>
            <a:ext cx="886315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2605" y="4856775"/>
            <a:ext cx="954033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4474" y="4968986"/>
            <a:ext cx="323231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bn-IN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গঠিত ?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968" y="4955252"/>
            <a:ext cx="1871352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1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691" y="5819690"/>
            <a:ext cx="7858757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পরমাণুতে ইলেকট্রন কীভাবে বিন্যস্ত থাকে বলতে পারবে কেউ ?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3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495" y="391850"/>
            <a:ext cx="2466825" cy="630811"/>
          </a:xfrm>
          <a:prstGeom prst="wedgeRoundRectCallout">
            <a:avLst>
              <a:gd name="adj1" fmla="val -21361"/>
              <a:gd name="adj2" fmla="val 6858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7174" y="1192783"/>
            <a:ext cx="4196139" cy="12926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9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ইলেকট্রন বিন্যাস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900" dirty="0">
                <a:latin typeface="NikoshBAN" panose="02000000000000000000" pitchFamily="2" charset="0"/>
                <a:cs typeface="NikoshBAN" panose="02000000000000000000" pitchFamily="2" charset="0"/>
              </a:rPr>
              <a:t>      ও মৌলের ধর্ম   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85" y="85726"/>
            <a:ext cx="3239187" cy="2981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8"/>
          <a:stretch/>
        </p:blipFill>
        <p:spPr>
          <a:xfrm>
            <a:off x="3754816" y="2583081"/>
            <a:ext cx="4318497" cy="41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2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02" y="327078"/>
            <a:ext cx="1756295" cy="6972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1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51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965" y="1417591"/>
            <a:ext cx="3540169" cy="564410"/>
          </a:xfrm>
          <a:prstGeom prst="wedgeRoundRectCallout">
            <a:avLst>
              <a:gd name="adj1" fmla="val -21361"/>
              <a:gd name="adj2" fmla="val 791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3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273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2186" y="2268003"/>
            <a:ext cx="8370485" cy="3741673"/>
            <a:chOff x="2673443" y="2182180"/>
            <a:chExt cx="7999106" cy="3737787"/>
          </a:xfrm>
        </p:grpSpPr>
        <p:graphicFrame>
          <p:nvGraphicFramePr>
            <p:cNvPr id="4" name="Diagram 3"/>
            <p:cNvGraphicFramePr/>
            <p:nvPr>
              <p:extLst/>
            </p:nvPr>
          </p:nvGraphicFramePr>
          <p:xfrm>
            <a:off x="2673443" y="2182180"/>
            <a:ext cx="7999106" cy="37377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975212" y="2502124"/>
              <a:ext cx="600502" cy="75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9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29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5463" y="3664458"/>
              <a:ext cx="600502" cy="75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9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29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6974" y="4715678"/>
              <a:ext cx="600502" cy="81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68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68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892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27" y="415541"/>
            <a:ext cx="2164900" cy="101795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 </a:t>
            </a:r>
            <a:endParaRPr lang="en-US" sz="27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8"/>
          <a:stretch/>
        </p:blipFill>
        <p:spPr>
          <a:xfrm>
            <a:off x="1923473" y="1558096"/>
            <a:ext cx="4318497" cy="411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3131" y="609115"/>
            <a:ext cx="6464605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 ইলেকট্রন ,প্রোটন ও নিউট্রনের সমন্বয়ে গঠিত   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5983" y="1969563"/>
            <a:ext cx="3317355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 ধনাত্মক আধানযুক্ত   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280" y="2986794"/>
            <a:ext cx="3210137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আধান নিরপেক্ষ 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6230" y="3646707"/>
            <a:ext cx="3699445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ঋনাত্মক আধানযুক্ত   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70912" y="2439771"/>
            <a:ext cx="1331391" cy="7577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25585" y="2883789"/>
            <a:ext cx="1245326" cy="12614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4" name="Oval 13"/>
          <p:cNvSpPr/>
          <p:nvPr/>
        </p:nvSpPr>
        <p:spPr>
          <a:xfrm>
            <a:off x="5377543" y="3530808"/>
            <a:ext cx="864427" cy="834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04408" y="3312215"/>
            <a:ext cx="1185255" cy="600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89664" y="2996809"/>
            <a:ext cx="5516190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 ও নিউট্রনকে একত্রে নিউক্লিয়াস বলে   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89607" y="2745314"/>
            <a:ext cx="1565585" cy="15279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</p:spTree>
    <p:extLst>
      <p:ext uri="{BB962C8B-B14F-4D97-AF65-F5344CB8AC3E}">
        <p14:creationId xmlns:p14="http://schemas.microsoft.com/office/powerpoint/2010/main" val="28716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2"/>
          <p:cNvSpPr/>
          <p:nvPr/>
        </p:nvSpPr>
        <p:spPr>
          <a:xfrm>
            <a:off x="3154765" y="2281309"/>
            <a:ext cx="5135226" cy="3896606"/>
          </a:xfrm>
          <a:prstGeom prst="donut">
            <a:avLst>
              <a:gd name="adj" fmla="val 3973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91387" y="3583134"/>
            <a:ext cx="1061982" cy="104013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749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5" name="Oval 4"/>
          <p:cNvSpPr/>
          <p:nvPr/>
        </p:nvSpPr>
        <p:spPr>
          <a:xfrm>
            <a:off x="3397611" y="2728188"/>
            <a:ext cx="594360" cy="668655"/>
          </a:xfrm>
          <a:prstGeom prst="ellipse">
            <a:avLst/>
          </a:prstGeom>
          <a:solidFill>
            <a:srgbClr val="A0208E"/>
          </a:solidFill>
          <a:scene3d>
            <a:camera prst="orthographicFront"/>
            <a:lightRig rig="threePt" dir="t"/>
          </a:scene3d>
          <a:sp3d>
            <a:bevelT w="43815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7" name="Rectangle 6"/>
          <p:cNvSpPr/>
          <p:nvPr/>
        </p:nvSpPr>
        <p:spPr>
          <a:xfrm>
            <a:off x="2435102" y="726658"/>
            <a:ext cx="8023860" cy="817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1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চারপাশে গ্রহগুলো যেভাবে ঘোরে ইলেকট্রন গুলো সেভাবে মাঝখানের নিউক্লিয়াসকে কেন্দ্র করে ঘোরে ।</a:t>
            </a:r>
            <a:endParaRPr lang="en-US" sz="312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903" y="626301"/>
            <a:ext cx="2104143" cy="101795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 </a:t>
            </a:r>
            <a:endParaRPr lang="en-US" sz="27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7396 -0.11667 C 0.29101 -0.11667 0.38659 0.01042 0.38659 0.16944 C 0.38659 0.32662 0.29101 0.45625 0.17396 0.45625 C 0.05664 0.45625 -0.03789 0.32662 -0.03789 0.16944 C -0.03789 0.01042 0.05664 -0.11667 0.17396 -0.1166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7" y="1609754"/>
            <a:ext cx="3009592" cy="3009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402" y="358225"/>
            <a:ext cx="2277153" cy="101795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30" dirty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 </a:t>
            </a:r>
            <a:endParaRPr lang="en-US" sz="23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4642" y="609115"/>
            <a:ext cx="7333506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নিউক্লিয়াসকে কেন্দ্র করে সুনির্দিষ্ট কক্ষপথে ঘুরে । 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6577" y="1809917"/>
            <a:ext cx="7061473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কক্ষপথে ইলেকট্রন গুলো একটি সূত্রানুযায়ী বিন্যস্ত থাকে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5027" y="2713806"/>
            <a:ext cx="2771136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সূত্রটি হল - 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17061" y="2644368"/>
            <a:ext cx="786363" cy="685419"/>
            <a:chOff x="6091312" y="3882291"/>
            <a:chExt cx="806526" cy="702994"/>
          </a:xfrm>
        </p:grpSpPr>
        <p:sp>
          <p:nvSpPr>
            <p:cNvPr id="9" name="TextBox 8"/>
            <p:cNvSpPr txBox="1"/>
            <p:nvPr/>
          </p:nvSpPr>
          <p:spPr>
            <a:xfrm>
              <a:off x="6091312" y="3938954"/>
              <a:ext cx="74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/>
                <a:t>2n</a:t>
              </a:r>
              <a:endParaRPr lang="en-US" sz="351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36762" y="3882291"/>
              <a:ext cx="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40" b="1" dirty="0"/>
                <a:t>2</a:t>
              </a:r>
              <a:endParaRPr lang="en-US" sz="234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93445" y="3524401"/>
            <a:ext cx="6387737" cy="570157"/>
            <a:chOff x="4740489" y="4474990"/>
            <a:chExt cx="6551525" cy="584776"/>
          </a:xfrm>
        </p:grpSpPr>
        <p:sp>
          <p:nvSpPr>
            <p:cNvPr id="14" name="TextBox 13"/>
            <p:cNvSpPr txBox="1"/>
            <p:nvPr/>
          </p:nvSpPr>
          <p:spPr>
            <a:xfrm>
              <a:off x="5769255" y="4505769"/>
              <a:ext cx="280769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730" dirty="0"/>
                <a:t>n = 1 , 2 , 3 …….</a:t>
              </a:r>
              <a:endParaRPr lang="en-US" sz="273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0489" y="4474990"/>
              <a:ext cx="1028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12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1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2505" y="4474991"/>
              <a:ext cx="32195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120" dirty="0">
                  <a:latin typeface="NikoshBAN" panose="02000000000000000000" pitchFamily="2" charset="0"/>
                  <a:cs typeface="NikoshBAN" panose="02000000000000000000" pitchFamily="2" charset="0"/>
                </a:rPr>
                <a:t>কক্ষপথের ক্রমিক নম্বর</a:t>
              </a:r>
              <a:endParaRPr lang="en-US" sz="31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40849" y="4747934"/>
            <a:ext cx="4688691" cy="630811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১ নং কক্ষপথে ইলেকট্রন সংখ্যা হবে 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429540" y="4920801"/>
            <a:ext cx="572182" cy="28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grpSp>
        <p:nvGrpSpPr>
          <p:cNvPr id="18" name="Group 17"/>
          <p:cNvGrpSpPr/>
          <p:nvPr/>
        </p:nvGrpSpPr>
        <p:grpSpPr>
          <a:xfrm>
            <a:off x="7197043" y="4722979"/>
            <a:ext cx="3685912" cy="614329"/>
            <a:chOff x="6091312" y="3893648"/>
            <a:chExt cx="740887" cy="630081"/>
          </a:xfrm>
        </p:grpSpPr>
        <p:sp>
          <p:nvSpPr>
            <p:cNvPr id="19" name="TextBox 18"/>
            <p:cNvSpPr txBox="1"/>
            <p:nvPr/>
          </p:nvSpPr>
          <p:spPr>
            <a:xfrm>
              <a:off x="6091312" y="3938954"/>
              <a:ext cx="740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/>
                <a:t>2n</a:t>
              </a:r>
              <a:r>
                <a:rPr lang="bn-IN" sz="3120" b="1" dirty="0"/>
                <a:t> </a:t>
              </a:r>
              <a:r>
                <a:rPr lang="en-US" sz="3120" b="1" dirty="0"/>
                <a:t> </a:t>
              </a:r>
              <a:r>
                <a:rPr lang="bn-IN" sz="3120" b="1" dirty="0"/>
                <a:t>= </a:t>
              </a:r>
              <a:r>
                <a:rPr lang="en-US" sz="3120" b="1" dirty="0"/>
                <a:t>2 . 1   =  2</a:t>
              </a:r>
              <a:endParaRPr lang="en-US" sz="312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3017" y="3912285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</a:t>
              </a:r>
              <a:endParaRPr lang="en-US" sz="195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4591" y="3893648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  </a:t>
              </a:r>
              <a:endParaRPr lang="en-US" sz="195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29760" y="5270690"/>
            <a:ext cx="4688691" cy="630811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২ নং কক্ষপথে ইলেকট্রন সংখ্যা হবে 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381734" y="5418413"/>
            <a:ext cx="572182" cy="28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4" name="TextBox 23"/>
          <p:cNvSpPr txBox="1"/>
          <p:nvPr/>
        </p:nvSpPr>
        <p:spPr>
          <a:xfrm>
            <a:off x="1749099" y="5764036"/>
            <a:ext cx="4688691" cy="630811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নং কক্ষপথে ইলেকট্রন সংখ্যা হবে 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401073" y="5908718"/>
            <a:ext cx="572182" cy="28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grpSp>
        <p:nvGrpSpPr>
          <p:cNvPr id="26" name="Group 25"/>
          <p:cNvGrpSpPr/>
          <p:nvPr/>
        </p:nvGrpSpPr>
        <p:grpSpPr>
          <a:xfrm>
            <a:off x="7188792" y="5250413"/>
            <a:ext cx="3736060" cy="614329"/>
            <a:chOff x="6091312" y="3893648"/>
            <a:chExt cx="740887" cy="630081"/>
          </a:xfrm>
        </p:grpSpPr>
        <p:sp>
          <p:nvSpPr>
            <p:cNvPr id="27" name="TextBox 26"/>
            <p:cNvSpPr txBox="1"/>
            <p:nvPr/>
          </p:nvSpPr>
          <p:spPr>
            <a:xfrm>
              <a:off x="6091312" y="3938954"/>
              <a:ext cx="740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/>
                <a:t>2n</a:t>
              </a:r>
              <a:r>
                <a:rPr lang="bn-IN" sz="3120" b="1" dirty="0"/>
                <a:t> </a:t>
              </a:r>
              <a:r>
                <a:rPr lang="en-US" sz="3120" b="1" dirty="0"/>
                <a:t> </a:t>
              </a:r>
              <a:r>
                <a:rPr lang="bn-IN" sz="3120" b="1" dirty="0"/>
                <a:t>= </a:t>
              </a:r>
              <a:r>
                <a:rPr lang="en-US" sz="3120" b="1" dirty="0"/>
                <a:t>2 . 2   =  8</a:t>
              </a:r>
              <a:endParaRPr lang="en-US" sz="312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3017" y="3912285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</a:t>
              </a:r>
              <a:endParaRPr lang="en-US" sz="195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24591" y="3893648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  </a:t>
              </a:r>
              <a:endParaRPr lang="en-US" sz="195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88792" y="5707315"/>
            <a:ext cx="3736063" cy="614329"/>
            <a:chOff x="6091312" y="3893648"/>
            <a:chExt cx="740887" cy="630081"/>
          </a:xfrm>
        </p:grpSpPr>
        <p:sp>
          <p:nvSpPr>
            <p:cNvPr id="31" name="TextBox 30"/>
            <p:cNvSpPr txBox="1"/>
            <p:nvPr/>
          </p:nvSpPr>
          <p:spPr>
            <a:xfrm>
              <a:off x="6091312" y="3938954"/>
              <a:ext cx="740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/>
                <a:t>2n</a:t>
              </a:r>
              <a:r>
                <a:rPr lang="bn-IN" sz="3120" b="1" dirty="0"/>
                <a:t> </a:t>
              </a:r>
              <a:r>
                <a:rPr lang="en-US" sz="3120" b="1" dirty="0"/>
                <a:t> </a:t>
              </a:r>
              <a:r>
                <a:rPr lang="bn-IN" sz="3120" b="1" dirty="0"/>
                <a:t>= </a:t>
              </a:r>
              <a:r>
                <a:rPr lang="en-US" sz="3120" b="1" dirty="0"/>
                <a:t>2 . 3   =  18</a:t>
              </a:r>
              <a:endParaRPr lang="en-US" sz="312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73017" y="3912285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</a:t>
              </a:r>
              <a:endParaRPr lang="en-US" sz="195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24591" y="3893648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  </a:t>
              </a:r>
              <a:endParaRPr lang="en-US" sz="195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286493" y="4548598"/>
            <a:ext cx="793369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8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8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0892" y="5602286"/>
            <a:ext cx="793369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8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8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90892" y="5134484"/>
            <a:ext cx="793369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8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8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6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/>
      <p:bldP spid="17" grpId="0" animBg="1"/>
      <p:bldP spid="22" grpId="0"/>
      <p:bldP spid="23" grpId="0" animBg="1"/>
      <p:bldP spid="24" grpId="0"/>
      <p:bldP spid="25" grpId="0" animBg="1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ched Right Arrow 8"/>
          <p:cNvSpPr/>
          <p:nvPr/>
        </p:nvSpPr>
        <p:spPr>
          <a:xfrm>
            <a:off x="3377018" y="1930602"/>
            <a:ext cx="2977287" cy="1096496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 সংখ্যা ৬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3377017" y="3137121"/>
            <a:ext cx="2977287" cy="1030779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 সংখ্যা ৮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3335882" y="4267057"/>
            <a:ext cx="2977287" cy="1014293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 সংখ্যা ১৭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8932" y="6199463"/>
            <a:ext cx="1560195" cy="297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৩ 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7312" y="1383117"/>
            <a:ext cx="5990721" cy="630811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45770" indent="-445770">
              <a:buFont typeface="Wingdings" panose="05000000000000000000" pitchFamily="2" charset="2"/>
              <a:buChar char="Ø"/>
            </a:pP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পরমাণুগুলোর ইলেকট্রন বিন্যাস কর  </a:t>
            </a:r>
            <a:endParaRPr lang="en-US" sz="27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828" y="2181721"/>
            <a:ext cx="1422909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0828" y="3254331"/>
            <a:ext cx="1422909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0828" y="4440595"/>
            <a:ext cx="1418520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6578" y="2144611"/>
            <a:ext cx="1422909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, ৪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6577" y="3337104"/>
            <a:ext cx="1422909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, ৬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9703" y="4511751"/>
            <a:ext cx="1422909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২ , ৮ , ৭ 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0165" y="374192"/>
            <a:ext cx="3237868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3426" y="5769171"/>
            <a:ext cx="64173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নামের উপর ক্লিক করে উত্তর মিলিয়ে নিই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45" y="374192"/>
            <a:ext cx="3088769" cy="231657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20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654</Words>
  <Application>Microsoft Office PowerPoint</Application>
  <PresentationFormat>Custom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Millennium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Sazidur Rahman</dc:creator>
  <cp:lastModifiedBy>Sazidur Rahman</cp:lastModifiedBy>
  <cp:revision>65</cp:revision>
  <dcterms:created xsi:type="dcterms:W3CDTF">2018-05-22T14:47:48Z</dcterms:created>
  <dcterms:modified xsi:type="dcterms:W3CDTF">2018-05-28T05:48:09Z</dcterms:modified>
</cp:coreProperties>
</file>