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sldIdLst>
    <p:sldId id="257" r:id="rId2"/>
    <p:sldId id="258" r:id="rId3"/>
    <p:sldId id="259" r:id="rId4"/>
    <p:sldId id="267" r:id="rId5"/>
    <p:sldId id="261" r:id="rId6"/>
    <p:sldId id="268" r:id="rId7"/>
    <p:sldId id="270" r:id="rId8"/>
    <p:sldId id="262" r:id="rId9"/>
    <p:sldId id="269" r:id="rId10"/>
    <p:sldId id="272" r:id="rId11"/>
    <p:sldId id="263" r:id="rId12"/>
    <p:sldId id="271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01" autoAdjust="0"/>
  </p:normalViewPr>
  <p:slideViewPr>
    <p:cSldViewPr snapToGrid="0">
      <p:cViewPr varScale="1">
        <p:scale>
          <a:sx n="73" d="100"/>
          <a:sy n="73" d="100"/>
        </p:scale>
        <p:origin x="54" y="246"/>
      </p:cViewPr>
      <p:guideLst/>
    </p:cSldViewPr>
  </p:slideViewPr>
  <p:outlineViewPr>
    <p:cViewPr>
      <p:scale>
        <a:sx n="33" d="100"/>
        <a:sy n="33" d="100"/>
      </p:scale>
      <p:origin x="0" y="-57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3449-5CAD-4036-97C5-E9D4391F526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6A78E-98DD-4C8A-B26C-61BF6475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A78E-98DD-4C8A-B26C-61BF64759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1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7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3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5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8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5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3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1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87073E-DD9A-4F8A-91CD-50849B00E8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9C0A97-DD96-4017-BA8C-83CBB243E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952" y="619757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dirty="0" err="1" smtClean="0">
                <a:solidFill>
                  <a:srgbClr val="FFC000"/>
                </a:solidFill>
              </a:rPr>
              <a:t>স্বা</a:t>
            </a:r>
            <a:r>
              <a:rPr lang="en-US" sz="19900" dirty="0" err="1" smtClean="0">
                <a:solidFill>
                  <a:srgbClr val="00B050"/>
                </a:solidFill>
              </a:rPr>
              <a:t>গ</a:t>
            </a:r>
            <a:r>
              <a:rPr lang="bn-BD" sz="19900" dirty="0" smtClean="0">
                <a:solidFill>
                  <a:srgbClr val="0070C0"/>
                </a:solidFill>
              </a:rPr>
              <a:t>ত</a:t>
            </a:r>
            <a:r>
              <a:rPr lang="bn-BD" sz="19900" dirty="0">
                <a:solidFill>
                  <a:srgbClr val="00B0F0"/>
                </a:solidFill>
              </a:rPr>
              <a:t>ম</a:t>
            </a:r>
            <a:endParaRPr lang="en-US" sz="199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86" y="3540034"/>
            <a:ext cx="6750811" cy="22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3964"/>
          </a:xfrm>
        </p:spPr>
        <p:txBody>
          <a:bodyPr/>
          <a:lstStyle/>
          <a:p>
            <a:r>
              <a:rPr lang="bn-BD" b="1" u="sng" dirty="0" smtClean="0"/>
              <a:t>জোড়ায়  কাজ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47164"/>
            <a:ext cx="9601196" cy="3828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1" y="2047164"/>
            <a:ext cx="9601196" cy="3539430"/>
          </a:xfrm>
          <a:prstGeom prst="rect">
            <a:avLst/>
          </a:prstGeom>
          <a:solidFill>
            <a:srgbClr val="66FFCC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1,2,3,5,6,7,8,9,            A=1,3,5,7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C=3,4,7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 কর।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সেটের মধ্যে সম্পর্ক কী?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3.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কোনটি মৌলিক সংখ্যার সেট?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  <a:sym typeface="Symbo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4.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কোনটি জোড় সংখ্যার সেট?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5. A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sym typeface="Symbol"/>
              </a:rPr>
              <a:t>কে কোন সংখ্যার সেট বলা হয়?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397" y="172870"/>
            <a:ext cx="8596668" cy="1778758"/>
          </a:xfrm>
        </p:spPr>
        <p:txBody>
          <a:bodyPr>
            <a:noAutofit/>
          </a:bodyPr>
          <a:lstStyle/>
          <a:p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সমাধান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353264"/>
            <a:ext cx="11018797" cy="38623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সার্বিক সেট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   {1,2,3,4,5,6,7}</a:t>
            </a: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 {1,3,5}</a:t>
            </a:r>
          </a:p>
          <a:p>
            <a:pPr marL="0" indent="0">
              <a:buNone/>
            </a:pP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 {2,4,6}</a:t>
            </a: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হলে                   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8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u B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=-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1,3,4} </a:t>
            </a:r>
            <a:r>
              <a:rPr lang="en-US" sz="8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u { 2,4,6 }={1,2,3,4,,6}</a:t>
            </a:r>
            <a:endParaRPr lang="bn-BD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A n B</a:t>
            </a:r>
            <a:r>
              <a:rPr lang="bn-BD" sz="8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{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1,3,5}n {2,4,6}={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bn-B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97" y="2438077"/>
            <a:ext cx="11072884" cy="584775"/>
          </a:xfrm>
          <a:prstGeom prst="rect">
            <a:avLst/>
          </a:prstGeom>
          <a:solidFill>
            <a:srgbClr val="C7F1C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তালিকা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 2,3,4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815" y="3200772"/>
            <a:ext cx="11072883" cy="584775"/>
          </a:xfrm>
          <a:prstGeom prst="rect">
            <a:avLst/>
          </a:prstGeom>
          <a:solidFill>
            <a:srgbClr val="DB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স্বাভাবিক সংখ্যা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20" y="3977115"/>
            <a:ext cx="11072883" cy="584775"/>
          </a:xfrm>
          <a:prstGeom prst="rect">
            <a:avLst/>
          </a:prstGeom>
          <a:solidFill>
            <a:srgbClr val="C5FFC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=3,6,9,12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=x:x,3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গুনিতক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x12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520" y="4570751"/>
            <a:ext cx="11072883" cy="5847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=x:x,21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গুণনীয়ক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A=1,3,7,21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386" y="5456774"/>
            <a:ext cx="9403307" cy="52322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প্রদত্ত শর্ত দ্বারা উভয় পদ্ধতিতে সেট গঠন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1630" y="958375"/>
            <a:ext cx="7615451" cy="105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দলিয়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1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১। সেট কাকে বলে 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২। সেট প্রকাশের পদ্ধতি কয়টি ও কি কি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Symbol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P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2,3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4, Q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3,x,y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PQ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নির্ণয়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৪।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A= {x: x,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মৌলিক সংখ্যা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{1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≠x≤12}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তালিকা পদ্ধতিতে প্রকাশ কর।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10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4" y="4428309"/>
            <a:ext cx="10998925" cy="1789615"/>
          </a:xfrm>
        </p:spPr>
        <p:txBody>
          <a:bodyPr>
            <a:normAutofit lnSpcReduction="10000"/>
          </a:bodyPr>
          <a:lstStyle/>
          <a:p>
            <a:endParaRPr lang="bn-BD" sz="3600" dirty="0" smtClean="0"/>
          </a:p>
          <a:p>
            <a:r>
              <a:rPr lang="bn-BD" sz="3600" dirty="0" smtClean="0"/>
              <a:t>যদি </a:t>
            </a:r>
            <a:r>
              <a:rPr lang="en-US" sz="3600" dirty="0" smtClean="0">
                <a:latin typeface="Times New Roman" panose="02020603050405020304" pitchFamily="18" charset="0"/>
              </a:rPr>
              <a:t>A </a:t>
            </a:r>
            <a:r>
              <a:rPr lang="bn-BD" sz="3600" dirty="0" smtClean="0">
                <a:latin typeface="Times New Roman" panose="02020603050405020304" pitchFamily="18" charset="0"/>
              </a:rPr>
              <a:t>এবং</a:t>
            </a:r>
            <a:r>
              <a:rPr lang="en-US" sz="3600" dirty="0" smtClean="0">
                <a:latin typeface="Times New Roman" panose="02020603050405020304" pitchFamily="18" charset="0"/>
              </a:rPr>
              <a:t> B </a:t>
            </a:r>
            <a:r>
              <a:rPr lang="bn-BD" sz="3600" dirty="0" smtClean="0">
                <a:latin typeface="Times New Roman" panose="02020603050405020304" pitchFamily="18" charset="0"/>
              </a:rPr>
              <a:t>যথাক্রমে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bn-BD" sz="3600" dirty="0" smtClean="0">
                <a:latin typeface="Times New Roman" panose="02020603050405020304" pitchFamily="18" charset="0"/>
              </a:rPr>
              <a:t>  এবং </a:t>
            </a:r>
            <a:r>
              <a:rPr lang="en-US" sz="3600" dirty="0" smtClean="0">
                <a:latin typeface="Times New Roman" panose="02020603050405020304" pitchFamily="18" charset="0"/>
              </a:rPr>
              <a:t>35</a:t>
            </a:r>
            <a:r>
              <a:rPr lang="bn-BD" sz="3600" dirty="0" smtClean="0">
                <a:latin typeface="Times New Roman" panose="02020603050405020304" pitchFamily="18" charset="0"/>
              </a:rPr>
              <a:t> এর  গুননিয়কের  সেট হয় তবে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 B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 n B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নির্নিয়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8" y="600892"/>
            <a:ext cx="10875915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20973" y="559560"/>
            <a:ext cx="10959152" cy="5595582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25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5403" y="750627"/>
            <a:ext cx="8434317" cy="1528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3488"/>
            <a:ext cx="10515600" cy="1674253"/>
          </a:xfrm>
        </p:spPr>
        <p:txBody>
          <a:bodyPr>
            <a:noAutofit/>
          </a:bodyPr>
          <a:lstStyle/>
          <a:p>
            <a:pPr algn="ctr"/>
            <a:r>
              <a:rPr lang="bn-BD" sz="9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96036" y="1712697"/>
            <a:ext cx="11201718" cy="41449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মোঃ- 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রবিউল হোসেন।                   ৮ম 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</a:p>
          <a:p>
            <a:pPr marL="457200" lvl="1" indent="0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শিক্ষক(গনিত)                     বিষয়ঃ-গনিত                    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নুরপুর ল্যাবরেটরি উচ্চ বিদ্যালয়                           অধ্যায়ঃ-৭ম</a:t>
            </a:r>
          </a:p>
          <a:p>
            <a:pPr marL="457200" lvl="1" indent="0"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কচুয়া, চাঁদপুর।                                 </a:t>
            </a: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86651" y="2252457"/>
            <a:ext cx="27295" cy="2715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39051" y="2404857"/>
            <a:ext cx="27295" cy="2715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8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03" y="463826"/>
            <a:ext cx="11095146" cy="1643270"/>
          </a:xfrm>
        </p:spPr>
        <p:txBody>
          <a:bodyPr>
            <a:noAutofit/>
          </a:bodyPr>
          <a:lstStyle/>
          <a:p>
            <a:r>
              <a:rPr lang="bn-BD" sz="8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8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ছবিগুলো</a:t>
            </a:r>
            <a:r>
              <a:rPr lang="bn-BD" sz="8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 কর</a:t>
            </a:r>
            <a:endParaRPr lang="en-US" sz="8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03" y="2107096"/>
            <a:ext cx="9475305" cy="4333461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73" y="2388358"/>
            <a:ext cx="5842675" cy="3857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2538484"/>
            <a:ext cx="5034589" cy="37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130121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Nikosh BAN"/>
              </a:rPr>
              <a:t>পাঠ</a:t>
            </a:r>
            <a:r>
              <a:rPr lang="en-US" sz="9600" dirty="0" smtClean="0">
                <a:latin typeface="Nikosh BAN"/>
              </a:rPr>
              <a:t> </a:t>
            </a:r>
            <a:r>
              <a:rPr lang="en-US" sz="9600" dirty="0" err="1" smtClean="0">
                <a:latin typeface="Nikosh BAN"/>
              </a:rPr>
              <a:t>ঘো</a:t>
            </a:r>
            <a:r>
              <a:rPr lang="bn-BD" sz="9600" dirty="0" smtClean="0">
                <a:latin typeface="Nikosh BAN"/>
              </a:rPr>
              <a:t>ষনা</a:t>
            </a:r>
            <a:endParaRPr lang="en-US" sz="9600" dirty="0">
              <a:latin typeface="Nikosh 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BD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সেট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37871"/>
            <a:ext cx="12192000" cy="4040629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sz="2400" dirty="0" smtClean="0">
                <a:solidFill>
                  <a:srgbClr val="7030A0"/>
                </a:solidFill>
              </a:rPr>
              <a:t>গননা </a:t>
            </a:r>
            <a:r>
              <a:rPr lang="bn-BD" sz="2400" dirty="0" smtClean="0">
                <a:solidFill>
                  <a:srgbClr val="7030A0"/>
                </a:solidFill>
              </a:rPr>
              <a:t>করা যায় না                                                গননা করা যায়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80" y="3611428"/>
            <a:ext cx="10994656" cy="2710993"/>
          </a:xfrm>
        </p:spPr>
        <p:txBody>
          <a:bodyPr>
            <a:normAutofit fontScale="25000" lnSpcReduction="20000"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যে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উপাদান গননা করা যায় তদের সসিম সেট বলে।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যে সকল </a:t>
            </a:r>
            <a:r>
              <a:rPr lang="bn-BD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গননা করা যায় </a:t>
            </a: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তদের </a:t>
            </a:r>
            <a:r>
              <a:rPr lang="bn-BD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 </a:t>
            </a:r>
            <a:r>
              <a:rPr lang="bn-BD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 বলে</a:t>
            </a: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সেট প্রকাশের পদ্ধতি দুই প্রকার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১।সেট গঠন পদ্বতি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bn-BD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২। তালিকা পদ্বতি।</a:t>
            </a:r>
          </a:p>
          <a:p>
            <a:pPr lvl="0">
              <a:buClr>
                <a:srgbClr val="F496CB">
                  <a:lumMod val="75000"/>
                </a:srgbClr>
              </a:buClr>
            </a:pPr>
            <a:endParaRPr lang="bn-BD" sz="4000" dirty="0">
              <a:solidFill>
                <a:prstClr val="black">
                  <a:lumMod val="75000"/>
                  <a:lumOff val="2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endParaRPr lang="bn-BD" sz="4000" dirty="0" smtClean="0">
              <a:solidFill>
                <a:prstClr val="black">
                  <a:lumMod val="75000"/>
                  <a:lumOff val="2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endParaRPr lang="bn-BD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8" y="522513"/>
            <a:ext cx="5576494" cy="2612573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01" y="522512"/>
            <a:ext cx="5418161" cy="2612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0" y="3709851"/>
            <a:ext cx="4274085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18616"/>
            <a:ext cx="9601196" cy="1767384"/>
          </a:xfrm>
        </p:spPr>
        <p:txBody>
          <a:bodyPr>
            <a:normAutofit/>
          </a:bodyPr>
          <a:lstStyle/>
          <a:p>
            <a:r>
              <a:rPr lang="bn-BD" sz="2800" dirty="0" smtClean="0"/>
              <a:t>শিখন ফল</a:t>
            </a:r>
            <a:br>
              <a:rPr lang="bn-BD" sz="2800" dirty="0" smtClean="0"/>
            </a:br>
            <a:r>
              <a:rPr lang="bn-BD" sz="2800" dirty="0"/>
              <a:t>\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এই পাঠ শেষে শিক্ষার্থি......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99433"/>
            <a:ext cx="9601196" cy="3318936"/>
          </a:xfrm>
        </p:spPr>
        <p:txBody>
          <a:bodyPr/>
          <a:lstStyle/>
          <a:p>
            <a:pPr algn="ctr"/>
            <a:r>
              <a:rPr lang="bn-BD" dirty="0" smtClean="0"/>
              <a:t>১।  সেট কি বলতে পারবে;</a:t>
            </a:r>
          </a:p>
          <a:p>
            <a:pPr algn="ctr"/>
            <a:r>
              <a:rPr lang="bn-BD" dirty="0" smtClean="0"/>
              <a:t>২ । সেট প্রকাশের পদ্ধতি বনর্না করতে পারবে;</a:t>
            </a:r>
          </a:p>
          <a:p>
            <a:pPr algn="ctr"/>
            <a:r>
              <a:rPr lang="bn-BD" dirty="0" smtClean="0"/>
              <a:t>৩। সেট সংক্রান্ত গানিতিক সমস্যার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127900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2558582"/>
            <a:ext cx="10699845" cy="707886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প্রকাশের প্রতীকসমূহ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3480885"/>
            <a:ext cx="10945503" cy="27392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bn-IN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ইংরেজি বর্ণমালার বড় হাতের অক্ষর দ্বারা সেট প্রকাশ করা হয়।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উপাদানকে ছোট হাতের অক্ষর </a:t>
            </a:r>
            <a:r>
              <a:rPr lang="en-US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a,b,c..</a:t>
            </a:r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y,z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দ্বারা প্রকাশ করা হয়</a:t>
            </a:r>
            <a:r>
              <a:rPr lang="bn-IN" sz="32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en-US" sz="3200" dirty="0"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সেটের সদস্যকে{ } প্রতীকের মধ্যে</a:t>
            </a:r>
            <a:r>
              <a:rPr lang="en-US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আবদ্ধ করাহয়।</a:t>
            </a:r>
            <a:endParaRPr lang="en-US" sz="32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 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এর অর্থ</a:t>
            </a:r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bn-BD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বিদ্যমান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xA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B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এখানে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অর্থ বিদ্যমান নয় বুঝায়</a:t>
            </a:r>
            <a:endParaRPr lang="bn-IN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A={1,2,3,6},  B={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a,b,c,f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}    6A,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60" y="846161"/>
            <a:ext cx="10590663" cy="165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lkosh BAN"/>
              </a:rPr>
              <a:t>সেট </a:t>
            </a:r>
            <a:r>
              <a:rPr lang="en-US" sz="3200" dirty="0" smtClean="0">
                <a:solidFill>
                  <a:schemeClr val="tx1"/>
                </a:solidFill>
                <a:latin typeface="Nlkosh BAN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lkosh BAN"/>
              </a:rPr>
              <a:t>   বাস্তব বা বস্তু জগতের কোন সু নির্ধারিত সংগ্রহকে  সেট </a:t>
            </a:r>
            <a:r>
              <a:rPr lang="bn-BD" sz="3200" dirty="0" smtClean="0">
                <a:solidFill>
                  <a:schemeClr val="tx1"/>
                </a:solidFill>
                <a:latin typeface="Nlkosh BAN"/>
              </a:rPr>
              <a:t>বলে</a:t>
            </a:r>
            <a:endParaRPr lang="en-US" sz="3200" dirty="0">
              <a:solidFill>
                <a:schemeClr val="tx1"/>
              </a:solidFill>
              <a:latin typeface="Nlkosh 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6388" y="412162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সসিম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অসিম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6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06" y="791570"/>
            <a:ext cx="9457899" cy="2197290"/>
          </a:xfrm>
        </p:spPr>
        <p:txBody>
          <a:bodyPr>
            <a:normAutofit fontScale="90000"/>
          </a:bodyPr>
          <a:lstStyle/>
          <a:p>
            <a:r>
              <a:rPr lang="bn-BD" sz="4400" u="sng" dirty="0" smtClean="0"/>
              <a:t>তালিকা পদ্ধতি</a:t>
            </a:r>
            <a:br>
              <a:rPr lang="bn-BD" sz="4400" u="sng" dirty="0" smtClean="0"/>
            </a:br>
            <a:r>
              <a:rPr lang="bn-BD" sz="4400" u="sng" dirty="0" smtClean="0"/>
              <a:t/>
            </a:r>
            <a:br>
              <a:rPr lang="bn-BD" sz="4400" u="sng" dirty="0" smtClean="0"/>
            </a:br>
            <a:r>
              <a:rPr lang="en-US" sz="7200" b="1" dirty="0" smtClean="0"/>
              <a:t>A = { 1,3,5,7}</a:t>
            </a:r>
            <a:r>
              <a:rPr lang="bn-BD" sz="6700" b="1" dirty="0" smtClean="0"/>
              <a:t>এবং</a:t>
            </a:r>
            <a:endParaRPr lang="en-US" sz="67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4173" y="3207223"/>
            <a:ext cx="9177433" cy="28933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B={ 2,4,6</a:t>
            </a:r>
            <a:r>
              <a:rPr lang="en-US" sz="5400" b="1" dirty="0" smtClean="0"/>
              <a:t>}</a:t>
            </a:r>
            <a:r>
              <a:rPr lang="bn-BD" sz="5400" b="1" dirty="0" smtClean="0"/>
              <a:t> হলে</a:t>
            </a:r>
            <a:r>
              <a:rPr lang="bn-BD" sz="4800" b="1" dirty="0" smtClean="0"/>
              <a:t>      </a:t>
            </a:r>
          </a:p>
          <a:p>
            <a:r>
              <a:rPr lang="bn-BD" sz="4800" b="1" dirty="0" smtClean="0"/>
              <a:t> সার্বিক সেট </a:t>
            </a:r>
          </a:p>
          <a:p>
            <a:r>
              <a:rPr lang="bn-BD" sz="4800" b="1" dirty="0" smtClean="0"/>
              <a:t>  </a:t>
            </a:r>
            <a:r>
              <a:rPr lang="en-US" sz="4800" b="1" dirty="0" smtClean="0"/>
              <a:t>U={1,2,3,4,5,6,7}</a:t>
            </a:r>
            <a:r>
              <a:rPr lang="bn-BD" sz="4800" b="1" dirty="0" smtClean="0"/>
              <a:t>হবে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772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922</TotalTime>
  <Words>500</Words>
  <Application>Microsoft Office PowerPoint</Application>
  <PresentationFormat>Widescreen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Garamond</vt:lpstr>
      <vt:lpstr>Nikosh BAN</vt:lpstr>
      <vt:lpstr>NikoshBAN</vt:lpstr>
      <vt:lpstr>Nlkosh BAN</vt:lpstr>
      <vt:lpstr>Symbol</vt:lpstr>
      <vt:lpstr>Times New Roman</vt:lpstr>
      <vt:lpstr>Tw Cen MT</vt:lpstr>
      <vt:lpstr>Vrinda</vt:lpstr>
      <vt:lpstr>Organic</vt:lpstr>
      <vt:lpstr>PowerPoint Presentation</vt:lpstr>
      <vt:lpstr>পরিচিতি</vt:lpstr>
      <vt:lpstr>নিচের ছবিগুলো লক্ষ কর</vt:lpstr>
      <vt:lpstr>পাঠ ঘোষনা</vt:lpstr>
      <vt:lpstr>       গননা করা যায় না                                                গননা করা যায়</vt:lpstr>
      <vt:lpstr>শিখন ফল \ এই পাঠ শেষে শিক্ষার্থি......</vt:lpstr>
      <vt:lpstr>PowerPoint Presentation</vt:lpstr>
      <vt:lpstr>একক কাজ</vt:lpstr>
      <vt:lpstr>তালিকা পদ্ধতি  A = { 1,3,5,7}এবং</vt:lpstr>
      <vt:lpstr>জোড়ায়  কাজ</vt:lpstr>
      <vt:lpstr>সেট এর কিছু সমস্যা ও সমাধান</vt:lpstr>
      <vt:lpstr>PowerPoint Presentation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183</cp:revision>
  <dcterms:created xsi:type="dcterms:W3CDTF">2019-04-07T16:52:29Z</dcterms:created>
  <dcterms:modified xsi:type="dcterms:W3CDTF">2019-04-11T10:14:44Z</dcterms:modified>
</cp:coreProperties>
</file>