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9" r:id="rId2"/>
    <p:sldId id="291" r:id="rId3"/>
    <p:sldId id="301" r:id="rId4"/>
    <p:sldId id="302" r:id="rId5"/>
    <p:sldId id="303" r:id="rId6"/>
    <p:sldId id="304" r:id="rId7"/>
    <p:sldId id="285" r:id="rId8"/>
    <p:sldId id="280" r:id="rId9"/>
    <p:sldId id="279" r:id="rId10"/>
    <p:sldId id="308" r:id="rId11"/>
    <p:sldId id="281" r:id="rId12"/>
    <p:sldId id="309" r:id="rId13"/>
    <p:sldId id="310" r:id="rId14"/>
    <p:sldId id="275" r:id="rId15"/>
    <p:sldId id="311" r:id="rId16"/>
    <p:sldId id="28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33"/>
    <a:srgbClr val="00FFCC"/>
    <a:srgbClr val="CAFFB9"/>
    <a:srgbClr val="CCFF33"/>
    <a:srgbClr val="3333FF"/>
    <a:srgbClr val="FF0000"/>
    <a:srgbClr val="000099"/>
    <a:srgbClr val="FF373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 autoAdjust="0"/>
    <p:restoredTop sz="94660"/>
  </p:normalViewPr>
  <p:slideViewPr>
    <p:cSldViewPr>
      <p:cViewPr varScale="1">
        <p:scale>
          <a:sx n="42" d="100"/>
          <a:sy n="42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D58F-12CF-41AE-8C79-2A0740C7C86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AEBA-3B64-4272-A35E-EE881A926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টির নাম কী কী?  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টির সাধার</a:t>
            </a:r>
            <a:r>
              <a:rPr lang="en-US" baseline="0" dirty="0" smtClean="0"/>
              <a:t>ণ</a:t>
            </a:r>
            <a:r>
              <a:rPr lang="bn-IN" baseline="0" dirty="0" smtClean="0"/>
              <a:t> উপাদান কোনটি? 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টিকে কী বলে? কেন? নিচ্ছেদ সেট কাকে বলে?  শিক্ষার্থীদের দ্বারা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জ্ঞাপনের মাধ্যমে শ্রেণীর কার্যক্রম শেষ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১ম ঝুড়ির ফলগুলো কোথায় গেলো? একত্রিত হওয়াকে কী বলে? দু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টি ঝুড়ির সাধার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ফল কোথায় গেলো কোথায়? একে কী বলে? সংযোগ কাকে বলে? ছেদ কাকে বলে?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সেট</a:t>
            </a:r>
            <a:r>
              <a:rPr lang="en-US" dirty="0" smtClean="0"/>
              <a:t> </a:t>
            </a:r>
            <a:r>
              <a:rPr lang="bn-IN" dirty="0" smtClean="0"/>
              <a:t>দু</a:t>
            </a:r>
            <a:r>
              <a:rPr lang="en-US" dirty="0" smtClean="0"/>
              <a:t>’</a:t>
            </a:r>
            <a:r>
              <a:rPr lang="bn-IN" dirty="0" smtClean="0"/>
              <a:t>টির কী পরিবর্তন</a:t>
            </a:r>
            <a:r>
              <a:rPr lang="bn-IN" baseline="0" dirty="0" smtClean="0"/>
              <a:t> ঘটেছে? সং</a:t>
            </a:r>
            <a:r>
              <a:rPr lang="en-US" baseline="0" dirty="0" err="1" smtClean="0"/>
              <a:t>যো</a:t>
            </a:r>
            <a:r>
              <a:rPr lang="bn-IN" baseline="0" dirty="0" smtClean="0"/>
              <a:t>গ সেট কাকে বলে?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শিক্ষার্থীদের দ্বারা বোর্ডে সমস্যা সমাধানে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টির কোন কোন সংখ্যা সমান? সাধার</a:t>
            </a:r>
            <a:r>
              <a:rPr lang="en-US" baseline="0" dirty="0" smtClean="0"/>
              <a:t>ণ</a:t>
            </a:r>
            <a:r>
              <a:rPr lang="bn-IN" baseline="0" dirty="0" smtClean="0"/>
              <a:t> সংখ্যা দ্বারা কোন সেট গঠিত? ছেদ সেট কাকে বলে? শিক্ষার্থীদের দ্বারা বোর্ডে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টির নাম কী কী?  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টির সাধার</a:t>
            </a:r>
            <a:r>
              <a:rPr lang="en-US" baseline="0" dirty="0" smtClean="0"/>
              <a:t>ণ</a:t>
            </a:r>
            <a:r>
              <a:rPr lang="bn-IN" baseline="0" dirty="0" smtClean="0"/>
              <a:t> উপাদান কোনটি? 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টিকে কী বলে? কেন? নিচ্ছেদ সেট কাকে বলে?  শিক্ষার্থীদের দ্বারা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3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এটি কী সেট? কেন?উপসেট কাকে বলে? এটি কী সেট? কেন? সার্বিক সেট কাকে বলে? এটি কী সেট? কেন?পূরকসেট কাকে বলে?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ভেন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চিত্রের মাধ্যমে দেখানো  সেটের উপসেট কে? সেটের অ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ন্তর্গত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সেট কী কী? সেটের পূরক সেট কোনটি?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ভেনচিত্রের মাধ্যমে সেটকে সহজভাবে উপস্থাপন করে শিক্ষার্থীদের মধ্যে এর বৈশিষ্ট্য যাচাই করার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71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সময়-----৮ মিনিট।</a:t>
            </a:r>
            <a:r>
              <a:rPr lang="en-US" dirty="0" smtClean="0"/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2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প্রত্যেক শিক্ষার্থীকে</a:t>
            </a:r>
            <a:r>
              <a:rPr lang="bn-IN" baseline="0" dirty="0" smtClean="0"/>
              <a:t> </a:t>
            </a:r>
            <a:r>
              <a:rPr lang="bn-IN" dirty="0" smtClean="0"/>
              <a:t>বাড়ির কাজ নিয়মিত করে আনার সহায়তা করা </a:t>
            </a:r>
            <a:r>
              <a:rPr lang="bn-IN" smtClean="0"/>
              <a:t>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9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92072" y="1600200"/>
            <a:ext cx="3179928" cy="2971800"/>
          </a:xfrm>
          <a:prstGeom prst="ellipse">
            <a:avLst/>
          </a:prstGeom>
          <a:solidFill>
            <a:srgbClr val="F87CE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bn-BD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আপেল, কমলা, কাঁঠাল, আম</a:t>
            </a:r>
            <a:endParaRPr lang="bn-IN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51528" y="1600200"/>
            <a:ext cx="3200400" cy="304800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কলা, পেঁপে, লিচু, </a:t>
            </a:r>
            <a:r>
              <a:rPr lang="bn-BD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কাঁঠাল,</a:t>
            </a:r>
            <a:endParaRPr lang="bn-IN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8000" y="3886200"/>
            <a:ext cx="3048000" cy="2963839"/>
          </a:xfrm>
          <a:prstGeom prst="ellipse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আম, জাম, লিচু, 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কাঁঠাল,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7883" y="0"/>
            <a:ext cx="696823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2971800"/>
            <a:ext cx="3505200" cy="3487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3505200" cy="3592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92040"/>
            <a:ext cx="1447800" cy="1103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27" y="5141231"/>
            <a:ext cx="1352550" cy="114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41914"/>
            <a:ext cx="1182742" cy="1306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64" y="4876800"/>
            <a:ext cx="1388836" cy="1492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06" y="4876800"/>
            <a:ext cx="1367519" cy="1418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3328760"/>
            <a:ext cx="1432677" cy="1492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93" y="3283626"/>
            <a:ext cx="1414007" cy="1213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28" y="3328760"/>
            <a:ext cx="1203214" cy="1168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3500" y="2193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8060" y="2193000"/>
            <a:ext cx="222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600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দুটি সেট থেকে ছেদ সেট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 সেট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52400" y="228600"/>
            <a:ext cx="8991600" cy="1219200"/>
          </a:xfrm>
          <a:prstGeom prst="flowChartTerminato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200" y="182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noFill/>
              </a:rPr>
              <a:t>10/4/19</a:t>
            </a:r>
            <a:endParaRPr lang="en-US" dirty="0">
              <a:noFill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152400" y="246966"/>
            <a:ext cx="8991600" cy="1219200"/>
          </a:xfrm>
          <a:prstGeom prst="flowChartTerminato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  <p:bldP spid="14" grpId="0"/>
      <p:bldP spid="8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143000"/>
            <a:ext cx="7848599" cy="2438400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19200" y="1485900"/>
            <a:ext cx="1828800" cy="1752600"/>
          </a:xfrm>
          <a:prstGeom prst="ellipse">
            <a:avLst/>
          </a:prstGeom>
          <a:solidFill>
            <a:srgbClr val="F87CE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ধান, গম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3600" y="1428750"/>
            <a:ext cx="1981200" cy="186690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আলু,কপি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4854" y="1295400"/>
            <a:ext cx="51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77912"/>
            <a:ext cx="784859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920425"/>
            <a:ext cx="172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657600"/>
            <a:ext cx="7848598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যদি দুইটি সেটের মধ্যে কোনো সাধার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উপাদান না থাকে, তবে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টিকে পরস্পর নিচ্ছেদ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repeatCount="indefinite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4166 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/>
      <p:bldP spid="6" grpId="0" animBg="1"/>
      <p:bldP spid="7" grpId="0"/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15" y="4180582"/>
            <a:ext cx="8147957" cy="1077218"/>
          </a:xfrm>
          <a:prstGeom prst="rect">
            <a:avLst/>
          </a:prstGeom>
          <a:solidFill>
            <a:srgbClr val="FFA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a, c, e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Q =b, d, f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হলে, দেখাও যে,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সেটদ্বয় পরস্পর নিচ্ছেদ সেট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6" y="2362200"/>
            <a:ext cx="8147956" cy="1077218"/>
          </a:xfrm>
          <a:prstGeom prst="rect">
            <a:avLst/>
          </a:prstGeom>
          <a:solidFill>
            <a:srgbClr val="6FF97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যদি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4, 6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a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B=1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3, 4, c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হয়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তবে,</a:t>
            </a:r>
          </a:p>
          <a:p>
            <a:r>
              <a:rPr lang="bn-BD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B </a:t>
            </a:r>
            <a:r>
              <a:rPr lang="bn-BD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ণির্ণয় কর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46314" y="533400"/>
            <a:ext cx="8147957" cy="1219200"/>
          </a:xfrm>
          <a:prstGeom prst="flowChartTerminator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6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33400" y="398384"/>
            <a:ext cx="8077200" cy="584775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1,3,7,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9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, B =1,3,7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1066800"/>
            <a:ext cx="8077199" cy="156966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B = { 1, 2,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},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4, 5,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6 },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U=1,2,3,4,5,6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399" y="2722364"/>
            <a:ext cx="8077199" cy="1077218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1,2,3,4,5,6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2,4,6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1,3,5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1000" y="3987225"/>
            <a:ext cx="2743200" cy="2718375"/>
          </a:xfrm>
          <a:prstGeom prst="ellipse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14400" y="4825425"/>
            <a:ext cx="1219200" cy="1219200"/>
          </a:xfrm>
          <a:prstGeom prst="ellipse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00400" y="4038600"/>
            <a:ext cx="2743200" cy="2590800"/>
          </a:xfrm>
          <a:prstGeom prst="ellipse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2" name="Oval 11"/>
          <p:cNvSpPr/>
          <p:nvPr/>
        </p:nvSpPr>
        <p:spPr>
          <a:xfrm>
            <a:off x="6019800" y="4038600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5" name="Oval 14"/>
          <p:cNvSpPr/>
          <p:nvPr/>
        </p:nvSpPr>
        <p:spPr>
          <a:xfrm>
            <a:off x="3429000" y="4343400"/>
            <a:ext cx="1219200" cy="1219200"/>
          </a:xfrm>
          <a:prstGeom prst="ellipse">
            <a:avLst/>
          </a:prstGeom>
          <a:solidFill>
            <a:srgbClr val="66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572000" y="5105400"/>
            <a:ext cx="1219200" cy="121920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48400" y="4572000"/>
            <a:ext cx="1219200" cy="1219200"/>
          </a:xfrm>
          <a:prstGeom prst="ellipse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155" y="5388114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420470"/>
            <a:ext cx="242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উপসেটঃ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 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589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07029" y="1482453"/>
            <a:ext cx="1012371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1482453"/>
            <a:ext cx="914400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1487896"/>
            <a:ext cx="762000" cy="6803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886200" y="1447800"/>
            <a:ext cx="566057" cy="72045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69228" y="1505282"/>
            <a:ext cx="685800" cy="72734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12128" y="1487957"/>
            <a:ext cx="740229" cy="744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38800" y="2006025"/>
            <a:ext cx="1593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সার্বিক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19591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98109" y="3225225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পূরক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87496" y="594360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ভেনচিত্র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build="p" animBg="1"/>
      <p:bldP spid="2" grpId="0" animBg="1"/>
      <p:bldP spid="10" grpId="0" animBg="1"/>
      <p:bldP spid="11" grpId="0" animBg="1"/>
      <p:bldP spid="12" grpId="0" animBg="1"/>
      <p:bldP spid="15" grpId="0" animBg="1"/>
      <p:bldP spid="21" grpId="0" animBg="1"/>
      <p:bldP spid="24" grpId="0" animBg="1"/>
      <p:bldP spid="3" grpId="0"/>
      <p:bldP spid="4" grpId="0"/>
      <p:bldP spid="5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9995" y="304799"/>
            <a:ext cx="8701603" cy="6248401"/>
            <a:chOff x="159995" y="304799"/>
            <a:chExt cx="8701603" cy="6248401"/>
          </a:xfrm>
        </p:grpSpPr>
        <p:sp>
          <p:nvSpPr>
            <p:cNvPr id="30" name="TextBox 29"/>
            <p:cNvSpPr txBox="1"/>
            <p:nvPr/>
          </p:nvSpPr>
          <p:spPr>
            <a:xfrm>
              <a:off x="6004610" y="4429542"/>
              <a:ext cx="2819400" cy="20005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ভেনচিত্রের চিহ্নিত অংশগুলো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ব্যাখ্যা কর।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24200" y="4398453"/>
              <a:ext cx="2590800" cy="2154747"/>
              <a:chOff x="665608" y="4167342"/>
              <a:chExt cx="2597730" cy="2154747"/>
            </a:xfrm>
            <a:solidFill>
              <a:srgbClr val="66FF33"/>
            </a:solidFill>
          </p:grpSpPr>
          <p:sp>
            <p:nvSpPr>
              <p:cNvPr id="18" name="Rectangle 17"/>
              <p:cNvSpPr/>
              <p:nvPr/>
            </p:nvSpPr>
            <p:spPr>
              <a:xfrm>
                <a:off x="665608" y="4167342"/>
                <a:ext cx="2597730" cy="2154747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19178" y="4260196"/>
                <a:ext cx="481222" cy="58477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238932" y="4540169"/>
                <a:ext cx="1461660" cy="144780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0976" y="1181197"/>
              <a:ext cx="6283429" cy="3815007"/>
              <a:chOff x="599820" y="1260521"/>
              <a:chExt cx="6283429" cy="3815007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638771" y="1293634"/>
                <a:ext cx="4812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609600" y="1268809"/>
                <a:ext cx="2590800" cy="2743201"/>
                <a:chOff x="609600" y="1268809"/>
                <a:chExt cx="2590800" cy="274320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609600" y="1268809"/>
                  <a:ext cx="2590800" cy="2743201"/>
                  <a:chOff x="609600" y="1268809"/>
                  <a:chExt cx="2590800" cy="2743201"/>
                </a:xfrm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609600" y="1268809"/>
                    <a:ext cx="2590800" cy="274320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748715" y="1921952"/>
                    <a:ext cx="1575134" cy="1468638"/>
                  </a:xfrm>
                  <a:prstGeom prst="ellipse">
                    <a:avLst/>
                  </a:prstGeom>
                  <a:solidFill>
                    <a:srgbClr val="66FF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1549066" y="1933771"/>
                    <a:ext cx="1575134" cy="1468638"/>
                  </a:xfrm>
                  <a:prstGeom prst="ellipse">
                    <a:avLst/>
                  </a:prstGeom>
                  <a:solidFill>
                    <a:srgbClr val="66FF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en-US" sz="4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en-US" sz="40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5" name="Oval 34"/>
                <p:cNvSpPr/>
                <p:nvPr/>
              </p:nvSpPr>
              <p:spPr>
                <a:xfrm>
                  <a:off x="1549066" y="1933771"/>
                  <a:ext cx="1575134" cy="14686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40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sz="4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735932" y="1921952"/>
                  <a:ext cx="1575134" cy="14686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0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649344" y="1292997"/>
                <a:ext cx="4283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১।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592371" y="1278091"/>
                <a:ext cx="4379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২।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408439" y="1260521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৩।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99820" y="4477777"/>
                <a:ext cx="4283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৪।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530150" y="4490753"/>
                <a:ext cx="4379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৫।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30756" y="304799"/>
              <a:ext cx="8630842" cy="702967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bn-BD" sz="2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</a:t>
              </a:r>
              <a:r>
                <a:rPr lang="bn-BD" sz="2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24200" y="1167044"/>
              <a:ext cx="2540795" cy="2743201"/>
              <a:chOff x="3555204" y="1272957"/>
              <a:chExt cx="2540795" cy="274320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555204" y="1272957"/>
                <a:ext cx="2540795" cy="2743201"/>
                <a:chOff x="609600" y="1268809"/>
                <a:chExt cx="2590800" cy="2743201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609600" y="1268809"/>
                  <a:ext cx="2590800" cy="2743201"/>
                  <a:chOff x="609600" y="1268809"/>
                  <a:chExt cx="2590800" cy="2743201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09600" y="1268809"/>
                    <a:ext cx="2590800" cy="274320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762000" y="1921952"/>
                    <a:ext cx="1575134" cy="1468638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1549066" y="1933771"/>
                    <a:ext cx="1575134" cy="1468638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en-US" sz="4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en-US" sz="40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9" name="Oval 38"/>
                <p:cNvSpPr/>
                <p:nvPr/>
              </p:nvSpPr>
              <p:spPr>
                <a:xfrm>
                  <a:off x="1549066" y="1933771"/>
                  <a:ext cx="1575134" cy="14686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40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sz="4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735932" y="1921952"/>
                  <a:ext cx="1575134" cy="14686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0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5521332" y="1348996"/>
                <a:ext cx="4719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038600" y="1905001"/>
              <a:ext cx="754226" cy="1295400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004610" y="1143000"/>
              <a:ext cx="2819400" cy="2718376"/>
              <a:chOff x="6004610" y="1248913"/>
              <a:chExt cx="2819400" cy="271837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959615" y="1548720"/>
                <a:ext cx="518092" cy="64633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04610" y="1248913"/>
                <a:ext cx="2819400" cy="271837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179616" y="1548720"/>
                <a:ext cx="1440384" cy="1423080"/>
              </a:xfrm>
              <a:prstGeom prst="ellipse">
                <a:avLst/>
              </a:prstGeom>
              <a:solidFill>
                <a:srgbClr val="66FF3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315200" y="2469429"/>
                <a:ext cx="1432610" cy="1492971"/>
              </a:xfrm>
              <a:prstGeom prst="ellipse">
                <a:avLst/>
              </a:prstGeom>
              <a:solidFill>
                <a:srgbClr val="66FF3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  <a:p>
                <a:pPr algn="ctr"/>
                <a:endParaRPr lang="en-US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59995" y="4398453"/>
              <a:ext cx="2819400" cy="2154747"/>
              <a:chOff x="6004610" y="1248913"/>
              <a:chExt cx="2819400" cy="2718376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8191677" y="1310988"/>
                <a:ext cx="518092" cy="64633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004610" y="1248913"/>
                <a:ext cx="2819400" cy="271837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075371" y="1422460"/>
                <a:ext cx="2116306" cy="2352565"/>
              </a:xfrm>
              <a:prstGeom prst="ellipse">
                <a:avLst/>
              </a:prstGeom>
              <a:solidFill>
                <a:srgbClr val="66FF3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534003" y="2063073"/>
                <a:ext cx="1242834" cy="1482701"/>
              </a:xfrm>
              <a:prstGeom prst="ellipse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  <a:p>
                <a:pPr algn="ctr"/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037563" y="455295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4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599" cy="830997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88197"/>
            <a:ext cx="7848599" cy="50167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P = 2,3</a:t>
            </a:r>
            <a:r>
              <a:rPr lang="bn-IN" sz="3200" b="1" dirty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, Q = 3,x,y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PQ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 নির্ণয় কর।</a:t>
            </a:r>
            <a:endParaRPr lang="en-US" sz="3200" b="1" dirty="0">
              <a:solidFill>
                <a:srgbClr val="3333FF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 **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PQ =  2,</a:t>
            </a:r>
            <a:r>
              <a:rPr lang="bn-I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3,</a:t>
            </a:r>
            <a:r>
              <a:rPr lang="bn-I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 x, 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en-US" sz="1200" b="1" dirty="0" smtClean="0"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b="1" dirty="0" smtClean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A = 2,3</a:t>
            </a:r>
            <a:r>
              <a:rPr lang="bn-IN" sz="3200" b="1" dirty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4,x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, B =3,x,y,5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 </a:t>
            </a:r>
            <a:r>
              <a:rPr lang="bn-BD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AB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 নির্ণয় </a:t>
            </a:r>
            <a:r>
              <a:rPr lang="en-US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</a:p>
          <a:p>
            <a:r>
              <a:rPr lang="en-US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r>
              <a:rPr lang="en-US" sz="11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AB = </a:t>
            </a:r>
            <a:r>
              <a:rPr lang="bn-I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3, x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en-US" sz="1600" b="1" dirty="0" smtClean="0"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b="1" dirty="0" smtClean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B =  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,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 A 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  B</a:t>
            </a:r>
            <a:r>
              <a:rPr lang="bn-BD" sz="3200" b="1" dirty="0">
                <a:solidFill>
                  <a:srgbClr val="3333FF"/>
                </a:solidFill>
                <a:latin typeface="Times New Roman" pitchFamily="18" charset="0"/>
                <a:cs typeface="NikoshBAN" pitchFamily="2" charset="0"/>
                <a:sym typeface="Symbol"/>
              </a:rPr>
              <a:t> এর মধ্যে সম্পর্ক কী?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  <a:sym typeface="Symbol"/>
              </a:rPr>
              <a:t>   </a:t>
            </a:r>
            <a:r>
              <a:rPr lang="bn-BD" sz="32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  <a:sym typeface="Symbol"/>
              </a:rPr>
              <a:t>A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  <a:sym typeface="Symbol"/>
              </a:rPr>
              <a:t>  B</a:t>
            </a:r>
            <a:r>
              <a:rPr lang="bn-BD" sz="3200" b="1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  <a:sym typeface="Symbol"/>
              </a:rPr>
              <a:t> পরস্পর নিচ্ছেদ সেট।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r>
              <a:rPr lang="bn-IN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এর উপসেটগুল</a:t>
            </a:r>
            <a:r>
              <a:rPr lang="bn-IN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ো কী কী ?</a:t>
            </a:r>
            <a:endParaRPr lang="bn-BD" sz="3200" b="1" dirty="0">
              <a:solidFill>
                <a:srgbClr val="3333FF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a,b,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,</a:t>
            </a:r>
            <a:r>
              <a:rPr lang="bn-BD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</a:t>
            </a:r>
            <a:endParaRPr lang="en-US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 = 1,2,3,4,5,6, A=2,3,4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</a:t>
            </a:r>
            <a:r>
              <a:rPr lang="en-US" sz="3200" b="1" baseline="30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1,5,6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bn-BD" sz="3200" b="1" dirty="0">
              <a:solidFill>
                <a:srgbClr val="FF0000"/>
              </a:solidFill>
              <a:latin typeface="Times New Roman" pitchFamily="18" charset="0"/>
              <a:cs typeface="NikoshBAN" pitchFamily="2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7213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0222" y="609600"/>
            <a:ext cx="7620001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897082"/>
            <a:ext cx="8153399" cy="43396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bn-IN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a, b, c, d, e, f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A=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a, c, e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b, d, e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C=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b, c, d, e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হলে-</a:t>
            </a:r>
          </a:p>
          <a:p>
            <a:endParaRPr lang="bn-BD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নির্ণয়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খ.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ভেনচিত্রের মাধ্যমে প্রকাশ 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গ.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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(B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C)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 = (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এর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সত্যতা যাচাই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   </a:t>
            </a:r>
            <a:endParaRPr lang="en-US" sz="32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9785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80010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066800"/>
            <a:ext cx="7924800" cy="13716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3955"/>
              </a:avLst>
            </a:prstTxWarp>
            <a:spAutoFit/>
          </a:bodyPr>
          <a:lstStyle/>
          <a:p>
            <a:r>
              <a:rPr lang="bn-BD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ধন্যবাদ</a:t>
            </a:r>
            <a:endParaRPr lang="en-US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5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" y="304799"/>
            <a:ext cx="9117281" cy="63587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1024" y="2803133"/>
            <a:ext cx="4238576" cy="2290599"/>
            <a:chOff x="26720" y="2803133"/>
            <a:chExt cx="4238576" cy="2290599"/>
          </a:xfrm>
        </p:grpSpPr>
        <p:sp>
          <p:nvSpPr>
            <p:cNvPr id="9" name="TextBox 8"/>
            <p:cNvSpPr txBox="1"/>
            <p:nvPr/>
          </p:nvSpPr>
          <p:spPr>
            <a:xfrm>
              <a:off x="26720" y="2803133"/>
              <a:ext cx="4070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     </a:t>
              </a:r>
              <a:r>
                <a:rPr lang="bn-BD" sz="2400" b="1" dirty="0">
                  <a:solidFill>
                    <a:prstClr val="black"/>
                  </a:solidFill>
                </a:rPr>
                <a:t>আব্দুল </a:t>
              </a:r>
              <a:r>
                <a:rPr lang="bn-BD" sz="2400" b="1" dirty="0" smtClean="0">
                  <a:solidFill>
                    <a:prstClr val="black"/>
                  </a:solidFill>
                </a:rPr>
                <a:t>মোনায়েম শরীফ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940" y="3212068"/>
              <a:ext cx="4070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>
                  <a:solidFill>
                    <a:prstClr val="black"/>
                  </a:solidFill>
                </a:rPr>
                <a:t>সহকারী শিক্ষক 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1460" y="3527074"/>
              <a:ext cx="4070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solidFill>
                    <a:prstClr val="black"/>
                  </a:solidFill>
                </a:rPr>
                <a:t>ধরমপুর মাধ্যমিক বিদ্যালয়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1460" y="3962400"/>
              <a:ext cx="4070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>
                  <a:solidFill>
                    <a:prstClr val="black"/>
                  </a:solidFill>
                </a:rPr>
                <a:t>ভেড়ামারা, কুষ্টিয়া।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313" y="4410029"/>
              <a:ext cx="4070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solidFill>
                    <a:prstClr val="black"/>
                  </a:solidFill>
                </a:rPr>
                <a:t>মোবাইল </a:t>
              </a:r>
              <a:r>
                <a:rPr lang="bn-BD" dirty="0" smtClean="0">
                  <a:solidFill>
                    <a:prstClr val="black"/>
                  </a:solidFill>
                </a:rPr>
                <a:t>ফোন-০১৯২৬৪৯৬৫০৯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4313" y="4724400"/>
              <a:ext cx="4070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smabdulmonaim@gmail.com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05200" y="76200"/>
            <a:ext cx="200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00FFFF"/>
                </a:solidFill>
              </a:rPr>
              <a:t>পরিচিতি</a:t>
            </a:r>
            <a:endParaRPr lang="en-US" sz="4000" b="1" u="sng" dirty="0">
              <a:solidFill>
                <a:srgbClr val="00FFFF"/>
              </a:solidFill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2511378" y="1388503"/>
            <a:ext cx="1120974" cy="1313646"/>
          </a:xfrm>
          <a:prstGeom prst="flowChart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41498" y="2796443"/>
            <a:ext cx="3945302" cy="2360332"/>
            <a:chOff x="5333999" y="2796443"/>
            <a:chExt cx="2172750" cy="2360332"/>
          </a:xfrm>
        </p:grpSpPr>
        <p:sp>
          <p:nvSpPr>
            <p:cNvPr id="16" name="TextBox 15"/>
            <p:cNvSpPr txBox="1"/>
            <p:nvPr/>
          </p:nvSpPr>
          <p:spPr>
            <a:xfrm>
              <a:off x="5420124" y="2796443"/>
              <a:ext cx="2086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</a:t>
              </a:r>
              <a:r>
                <a:rPr lang="en-US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অষ্টম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53449" y="3227127"/>
              <a:ext cx="2153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r>
                <a:rPr lang="en-US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গণিত (বীজগণিত)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3999" y="3710843"/>
              <a:ext cx="21727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</a:t>
              </a:r>
              <a:r>
                <a:rPr lang="en-US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সপ্তম 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20124" y="4139625"/>
              <a:ext cx="2086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৪৫ মিনিট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20123" y="4572000"/>
              <a:ext cx="20866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১১-০৪-১৯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95400" y="784086"/>
            <a:ext cx="2803207" cy="5113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</a:rPr>
              <a:t>শিক্ষক পরিচিতি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784086"/>
            <a:ext cx="2803207" cy="5113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</a:rPr>
              <a:t>পাঠ পরিচিতি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2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05800" cy="4983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819400" y="5783759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ডিনার সেট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7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6" y="1219200"/>
            <a:ext cx="3389984" cy="362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82" y="1196368"/>
            <a:ext cx="4383897" cy="364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5257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গ্লাস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সেট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257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কাপ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সেট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7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05000" y="2667000"/>
            <a:ext cx="5181600" cy="2971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সেট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905000" y="1066800"/>
            <a:ext cx="5181600" cy="12954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আলোচ্য বিষয়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153400" cy="762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2408237"/>
            <a:ext cx="8610600" cy="422116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কি বলতে পারবে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8872" indent="0">
              <a:buNone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 সেট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নিচ্ছেদ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উপসেট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8872" indent="0">
              <a:buNone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8872" indent="0">
              <a:buNone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য্যে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 সেট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নিচ্ছেদ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8872" indent="0">
              <a:buNone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উপসেট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118872" indent="0">
              <a:buNone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 সেট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নিচ্ছেদ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উপসেট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8872" indent="0">
              <a:buNone/>
            </a:pP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ম্পর্কিত গাণিতিক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 সমাধান করতে পারবে।</a:t>
            </a:r>
          </a:p>
          <a:p>
            <a:pPr marL="118872" indent="0">
              <a:buNone/>
            </a:pP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152400" y="76200"/>
            <a:ext cx="8839200" cy="1219200"/>
          </a:xfrm>
          <a:prstGeom prst="ellipse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1075"/>
            <a:ext cx="4114800" cy="2524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4114800" cy="2502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4" y="1405950"/>
            <a:ext cx="853362" cy="10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2" y="1350380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66" y="1731380"/>
            <a:ext cx="761998" cy="7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39" y="1274180"/>
            <a:ext cx="771525" cy="8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64" y="1350380"/>
            <a:ext cx="948358" cy="104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19" y="1405950"/>
            <a:ext cx="1134328" cy="1134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2" y="1447800"/>
            <a:ext cx="1134328" cy="1134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3505200"/>
            <a:ext cx="3571875" cy="2524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14725"/>
            <a:ext cx="3495675" cy="2502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64" y="3930075"/>
            <a:ext cx="853362" cy="10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12" y="3874505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6" y="4255505"/>
            <a:ext cx="761998" cy="7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39" y="3798305"/>
            <a:ext cx="771525" cy="8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4" y="3874505"/>
            <a:ext cx="948358" cy="104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r="6428"/>
          <a:stretch/>
        </p:blipFill>
        <p:spPr>
          <a:xfrm>
            <a:off x="3810000" y="3505200"/>
            <a:ext cx="1524000" cy="2511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19" y="3930075"/>
            <a:ext cx="1134328" cy="1134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7" y="3971925"/>
            <a:ext cx="1134328" cy="1134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482025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)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1764" y="5909745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)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11007 -0.14791 C 0.13316 -0.18078 0.16771 -0.19838 0.20365 -0.19838 C 0.2448 -0.19838 0.27778 -0.18078 0.30087 -0.14791 L 0.41129 -4.07407E-6 " pathEditMode="relative" rAng="0" ptsTypes="FffFF">
                                      <p:cBhvr>
                                        <p:cTn id="5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11007 -0.14791 C 0.13316 -0.18078 0.16771 -0.19838 0.20365 -0.19838 C 0.24479 -0.19838 0.27778 -0.18078 0.30087 -0.14791 L 0.41129 -4.07407E-6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1007 -0.14792 C 0.13316 -0.18079 0.16771 -0.19838 0.20364 -0.19838 C 0.24479 -0.19838 0.27777 -0.18079 0.30086 -0.14792 L 0.41128 4.44444E-6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1007 -0.14792 C 0.13316 -0.18079 0.1677 -0.19838 0.20364 -0.19838 C 0.24479 -0.19838 0.27777 -0.18079 0.30086 -0.14792 L 0.41128 -1.48148E-6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11007 -0.14792 C 0.13316 -0.18079 0.16771 -0.19838 0.20365 -0.19838 C 0.24479 -0.19838 0.27778 -0.18079 0.30087 -0.14792 L 0.41128 1.85185E-6 " pathEditMode="relative" rAng="0" ptsTypes="FffFF">
                                      <p:cBhvr>
                                        <p:cTn id="6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11545 -0.08958 C 0.13993 -0.10972 0.17621 -0.12014 0.21354 -0.1206 C 0.25694 -0.12037 0.29149 -0.10972 0.31562 -0.09051 L 0.43212 0.0044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486 L 0.08438 -0.0537 C 0.10295 -0.06667 0.12882 -0.07106 0.15486 -0.06643 C 0.18455 -0.06157 0.20764 -0.04838 0.22275 -0.02917 L 0.29566 0.05694 " pathEditMode="relative" rAng="453059" ptsTypes="FffFF"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226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7222 -0.06158 C -0.08767 -0.07662 -0.10868 -0.08125 -0.12917 -0.07662 C -0.15313 -0.07176 -0.17066 -0.05857 -0.18194 -0.03866 L -0.23594 0.05046 " pathEditMode="relative" rAng="-546443" ptsTypes="FffFF">
                                      <p:cBhvr>
                                        <p:cTn id="1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1076980"/>
            <a:ext cx="2743200" cy="2615625"/>
          </a:xfrm>
          <a:prstGeom prst="ellipse">
            <a:avLst/>
          </a:prstGeom>
          <a:solidFill>
            <a:srgbClr val="66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3           4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1101805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2          9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4          7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6          8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1089392"/>
            <a:ext cx="2743200" cy="2590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10893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820180"/>
            <a:ext cx="8077200" cy="52322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B = { 1,2,3,4,5,6,7,8,9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1213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সংযোগ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4495800"/>
            <a:ext cx="8077200" cy="1077218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বা ততোধিক সেটের সকল উপাদান নিয়ে গঠিত সেটকে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সংযোগ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3333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3333 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1667 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1667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16" grpId="0" animBg="1"/>
      <p:bldP spid="21" grpId="0" animBg="1"/>
      <p:bldP spid="3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solidFill>
            <a:srgbClr val="FFB7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9086" y="1143000"/>
            <a:ext cx="2743200" cy="2615625"/>
          </a:xfrm>
          <a:prstGeom prst="ellipse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39884" y="1335790"/>
            <a:ext cx="2133601" cy="2230046"/>
            <a:chOff x="5257800" y="1066800"/>
            <a:chExt cx="1730828" cy="2057400"/>
          </a:xfrm>
        </p:grpSpPr>
        <p:sp>
          <p:nvSpPr>
            <p:cNvPr id="5" name="Arc 4"/>
            <p:cNvSpPr/>
            <p:nvPr/>
          </p:nvSpPr>
          <p:spPr>
            <a:xfrm flipH="1">
              <a:off x="5638801" y="1066800"/>
              <a:ext cx="1349827" cy="2057400"/>
            </a:xfrm>
            <a:prstGeom prst="arc">
              <a:avLst>
                <a:gd name="adj1" fmla="val 16891677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5257800" y="1066800"/>
              <a:ext cx="1349827" cy="2057400"/>
            </a:xfrm>
            <a:prstGeom prst="arc">
              <a:avLst>
                <a:gd name="adj1" fmla="val 16936144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849086" y="1149206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86200"/>
            <a:ext cx="8077200" cy="523220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B = { 2,4,6,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7912"/>
            <a:ext cx="8077200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561582"/>
            <a:ext cx="8077200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বা ততোধিক সেটের সাধারন উপাদান নিয়ে গঠিত সেটকে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2592</TotalTime>
  <Words>1015</Words>
  <Application>Microsoft Office PowerPoint</Application>
  <PresentationFormat>On-screen Show (4:3)</PresentationFormat>
  <Paragraphs>173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Corbel</vt:lpstr>
      <vt:lpstr>NikoshBAN</vt:lpstr>
      <vt:lpstr>Symbol</vt:lpstr>
      <vt:lpstr>Times New Roman</vt:lpstr>
      <vt:lpstr>Vrinda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এই পাঠ শেষে শিক্ষার্থীরা ….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314</cp:revision>
  <dcterms:created xsi:type="dcterms:W3CDTF">2006-08-16T00:00:00Z</dcterms:created>
  <dcterms:modified xsi:type="dcterms:W3CDTF">2019-04-11T06:39:01Z</dcterms:modified>
</cp:coreProperties>
</file>