
<file path=[Content_Types].xml><?xml version="1.0" encoding="utf-8"?>
<Types xmlns="http://schemas.openxmlformats.org/package/2006/content-types">
  <Default Extension="tmp" ContentType="image/png"/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3"/>
  </p:notesMasterIdLst>
  <p:handoutMasterIdLst>
    <p:handoutMasterId r:id="rId24"/>
  </p:handoutMasterIdLst>
  <p:sldIdLst>
    <p:sldId id="315" r:id="rId2"/>
    <p:sldId id="259" r:id="rId3"/>
    <p:sldId id="257" r:id="rId4"/>
    <p:sldId id="258" r:id="rId5"/>
    <p:sldId id="261" r:id="rId6"/>
    <p:sldId id="307" r:id="rId7"/>
    <p:sldId id="313" r:id="rId8"/>
    <p:sldId id="316" r:id="rId9"/>
    <p:sldId id="309" r:id="rId10"/>
    <p:sldId id="310" r:id="rId11"/>
    <p:sldId id="311" r:id="rId12"/>
    <p:sldId id="312" r:id="rId13"/>
    <p:sldId id="300" r:id="rId14"/>
    <p:sldId id="302" r:id="rId15"/>
    <p:sldId id="303" r:id="rId16"/>
    <p:sldId id="304" r:id="rId17"/>
    <p:sldId id="305" r:id="rId18"/>
    <p:sldId id="267" r:id="rId19"/>
    <p:sldId id="317" r:id="rId20"/>
    <p:sldId id="270" r:id="rId21"/>
    <p:sldId id="295" r:id="rId22"/>
  </p:sldIdLst>
  <p:sldSz cx="9144000" cy="6858000" type="screen4x3"/>
  <p:notesSz cx="9144000" cy="6858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00" autoAdjust="0"/>
    <p:restoredTop sz="88689" autoAdjust="0"/>
  </p:normalViewPr>
  <p:slideViewPr>
    <p:cSldViewPr snapToGrid="0">
      <p:cViewPr varScale="1">
        <p:scale>
          <a:sx n="66" d="100"/>
          <a:sy n="66" d="100"/>
        </p:scale>
        <p:origin x="1530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8" d="100"/>
        <a:sy n="68" d="100"/>
      </p:scale>
      <p:origin x="0" y="0"/>
    </p:cViewPr>
  </p:sorterViewPr>
  <p:notesViewPr>
    <p:cSldViewPr snapToGrid="0">
      <p:cViewPr varScale="1">
        <p:scale>
          <a:sx n="75" d="100"/>
          <a:sy n="75" d="100"/>
        </p:scale>
        <p:origin x="1890" y="6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diagrams/_rels/data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image" Target="../media/image17.jpg"/></Relationships>
</file>

<file path=ppt/diagrams/_rels/drawing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image" Target="../media/image17.jp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0FD99F6-B71D-4908-AEA0-96783FE6DD1F}" type="doc">
      <dgm:prSet loTypeId="urn:microsoft.com/office/officeart/2005/8/layout/orgChart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5E0EA1D6-5B93-4440-BE12-2C4FB563A084}">
      <dgm:prSet phldrT="[Text]"/>
      <dgm:spPr>
        <a:solidFill>
          <a:schemeClr val="accent2">
            <a:lumMod val="40000"/>
            <a:lumOff val="60000"/>
          </a:schemeClr>
        </a:solidFill>
      </dgm:spPr>
      <dgm:t>
        <a:bodyPr/>
        <a:lstStyle/>
        <a:p>
          <a:r>
            <a:rPr lang="bn-BD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আখলাক দুই প্রকার </a:t>
          </a:r>
          <a:endParaRPr lang="en-US" dirty="0">
            <a:solidFill>
              <a:schemeClr val="tx1"/>
            </a:solidFill>
          </a:endParaRPr>
        </a:p>
      </dgm:t>
    </dgm:pt>
    <dgm:pt modelId="{62246944-9141-4EB6-B0B6-6FDB2908FFCD}" type="parTrans" cxnId="{CCB39851-F163-4E5B-913A-B04B68F79F6E}">
      <dgm:prSet/>
      <dgm:spPr/>
      <dgm:t>
        <a:bodyPr/>
        <a:lstStyle/>
        <a:p>
          <a:endParaRPr lang="en-US"/>
        </a:p>
      </dgm:t>
    </dgm:pt>
    <dgm:pt modelId="{72C0791C-2442-4345-8673-1879B05E95D0}" type="sibTrans" cxnId="{CCB39851-F163-4E5B-913A-B04B68F79F6E}">
      <dgm:prSet/>
      <dgm:spPr/>
      <dgm:t>
        <a:bodyPr/>
        <a:lstStyle/>
        <a:p>
          <a:endParaRPr lang="en-US"/>
        </a:p>
      </dgm:t>
    </dgm:pt>
    <dgm:pt modelId="{4FBA5BFF-81F5-4A9D-8EF4-076473AE7BD9}">
      <dgm:prSet phldrT="[Text]"/>
      <dgm:spPr>
        <a:blipFill rotWithShape="0">
          <a:blip xmlns:r="http://schemas.openxmlformats.org/officeDocument/2006/relationships" r:embed="rId1"/>
          <a:stretch>
            <a:fillRect/>
          </a:stretch>
        </a:blipFill>
        <a:ln>
          <a:solidFill>
            <a:schemeClr val="lt1">
              <a:hueOff val="0"/>
              <a:satOff val="0"/>
              <a:lumOff val="0"/>
            </a:schemeClr>
          </a:solidFill>
        </a:ln>
      </dgm:spPr>
      <dgm:t>
        <a:bodyPr/>
        <a:lstStyle/>
        <a:p>
          <a:r>
            <a:rPr lang="en-US" dirty="0" smtClean="0"/>
            <a:t>.</a:t>
          </a:r>
          <a:endParaRPr lang="en-US" dirty="0"/>
        </a:p>
      </dgm:t>
    </dgm:pt>
    <dgm:pt modelId="{E1690122-D2A1-40E3-94A1-D3292841D627}" type="parTrans" cxnId="{85B013D3-2701-4C7C-93D2-05858895162B}">
      <dgm:prSet/>
      <dgm:spPr/>
      <dgm:t>
        <a:bodyPr/>
        <a:lstStyle/>
        <a:p>
          <a:endParaRPr lang="en-US"/>
        </a:p>
      </dgm:t>
    </dgm:pt>
    <dgm:pt modelId="{046D15A7-75C1-44AA-AD87-97EAE4C06BED}" type="sibTrans" cxnId="{85B013D3-2701-4C7C-93D2-05858895162B}">
      <dgm:prSet/>
      <dgm:spPr/>
      <dgm:t>
        <a:bodyPr/>
        <a:lstStyle/>
        <a:p>
          <a:endParaRPr lang="en-US"/>
        </a:p>
      </dgm:t>
    </dgm:pt>
    <dgm:pt modelId="{C596E438-B47B-49F1-A919-B3E308294025}">
      <dgm:prSet phldrT="[Text]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r>
            <a:rPr lang="en-US" dirty="0" smtClean="0"/>
            <a:t>.</a:t>
          </a:r>
          <a:endParaRPr lang="en-US" dirty="0"/>
        </a:p>
      </dgm:t>
    </dgm:pt>
    <dgm:pt modelId="{885943FA-C980-4FCF-9C71-6BBE04DFD799}" type="sibTrans" cxnId="{28C0897F-633F-4C35-B072-589D862224CE}">
      <dgm:prSet/>
      <dgm:spPr/>
      <dgm:t>
        <a:bodyPr/>
        <a:lstStyle/>
        <a:p>
          <a:endParaRPr lang="en-US"/>
        </a:p>
      </dgm:t>
    </dgm:pt>
    <dgm:pt modelId="{7C32A458-4C45-4118-A283-06408D265300}" type="parTrans" cxnId="{28C0897F-633F-4C35-B072-589D862224CE}">
      <dgm:prSet/>
      <dgm:spPr/>
      <dgm:t>
        <a:bodyPr/>
        <a:lstStyle/>
        <a:p>
          <a:endParaRPr lang="en-US"/>
        </a:p>
      </dgm:t>
    </dgm:pt>
    <dgm:pt modelId="{16BFD268-F569-43C7-9D6F-A4742252576C}" type="pres">
      <dgm:prSet presAssocID="{00FD99F6-B71D-4908-AEA0-96783FE6DD1F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1145E2F8-F414-43F6-AF6F-287466033A45}" type="pres">
      <dgm:prSet presAssocID="{5E0EA1D6-5B93-4440-BE12-2C4FB563A084}" presName="hierRoot1" presStyleCnt="0">
        <dgm:presLayoutVars>
          <dgm:hierBranch val="init"/>
        </dgm:presLayoutVars>
      </dgm:prSet>
      <dgm:spPr/>
    </dgm:pt>
    <dgm:pt modelId="{A9DD28CD-2AF8-4239-B49D-56B07EACA229}" type="pres">
      <dgm:prSet presAssocID="{5E0EA1D6-5B93-4440-BE12-2C4FB563A084}" presName="rootComposite1" presStyleCnt="0"/>
      <dgm:spPr/>
    </dgm:pt>
    <dgm:pt modelId="{8DC200FD-199C-4E87-9B6B-C7378AF6ECA2}" type="pres">
      <dgm:prSet presAssocID="{5E0EA1D6-5B93-4440-BE12-2C4FB563A084}" presName="rootText1" presStyleLbl="node0" presStyleIdx="0" presStyleCnt="1" custScaleX="168305" custScaleY="4510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B387C546-EAF4-482A-92F0-B8AAF7AA7536}" type="pres">
      <dgm:prSet presAssocID="{5E0EA1D6-5B93-4440-BE12-2C4FB563A084}" presName="rootConnector1" presStyleLbl="node1" presStyleIdx="0" presStyleCnt="0"/>
      <dgm:spPr/>
      <dgm:t>
        <a:bodyPr/>
        <a:lstStyle/>
        <a:p>
          <a:endParaRPr lang="en-US"/>
        </a:p>
      </dgm:t>
    </dgm:pt>
    <dgm:pt modelId="{B45FBB26-FBA4-442B-8F4F-A8B9547343E0}" type="pres">
      <dgm:prSet presAssocID="{5E0EA1D6-5B93-4440-BE12-2C4FB563A084}" presName="hierChild2" presStyleCnt="0"/>
      <dgm:spPr/>
    </dgm:pt>
    <dgm:pt modelId="{51A23523-17D2-4C1F-95E9-40C0ECDBB471}" type="pres">
      <dgm:prSet presAssocID="{E1690122-D2A1-40E3-94A1-D3292841D627}" presName="Name37" presStyleLbl="parChTrans1D2" presStyleIdx="0" presStyleCnt="2"/>
      <dgm:spPr/>
      <dgm:t>
        <a:bodyPr/>
        <a:lstStyle/>
        <a:p>
          <a:endParaRPr lang="en-US"/>
        </a:p>
      </dgm:t>
    </dgm:pt>
    <dgm:pt modelId="{6CE58AEB-444E-4D51-8C39-9E5C131339A9}" type="pres">
      <dgm:prSet presAssocID="{4FBA5BFF-81F5-4A9D-8EF4-076473AE7BD9}" presName="hierRoot2" presStyleCnt="0">
        <dgm:presLayoutVars>
          <dgm:hierBranch val="init"/>
        </dgm:presLayoutVars>
      </dgm:prSet>
      <dgm:spPr/>
    </dgm:pt>
    <dgm:pt modelId="{CBE43041-22C9-4667-B363-3A729C01564E}" type="pres">
      <dgm:prSet presAssocID="{4FBA5BFF-81F5-4A9D-8EF4-076473AE7BD9}" presName="rootComposite" presStyleCnt="0"/>
      <dgm:spPr/>
    </dgm:pt>
    <dgm:pt modelId="{88687255-CEB6-478B-8C3D-38A7D8A54F94}" type="pres">
      <dgm:prSet presAssocID="{4FBA5BFF-81F5-4A9D-8EF4-076473AE7BD9}" presName="rootText" presStyleLbl="node2" presStyleIdx="0" presStyleCnt="2" custScaleY="188312">
        <dgm:presLayoutVars>
          <dgm:chPref val="3"/>
        </dgm:presLayoutVars>
      </dgm:prSet>
      <dgm:spPr>
        <a:prstGeom prst="ellipse">
          <a:avLst/>
        </a:prstGeom>
      </dgm:spPr>
      <dgm:t>
        <a:bodyPr/>
        <a:lstStyle/>
        <a:p>
          <a:endParaRPr lang="en-US"/>
        </a:p>
      </dgm:t>
    </dgm:pt>
    <dgm:pt modelId="{3DA67080-525E-409E-8C41-915958BB6A76}" type="pres">
      <dgm:prSet presAssocID="{4FBA5BFF-81F5-4A9D-8EF4-076473AE7BD9}" presName="rootConnector" presStyleLbl="node2" presStyleIdx="0" presStyleCnt="2"/>
      <dgm:spPr/>
      <dgm:t>
        <a:bodyPr/>
        <a:lstStyle/>
        <a:p>
          <a:endParaRPr lang="en-US"/>
        </a:p>
      </dgm:t>
    </dgm:pt>
    <dgm:pt modelId="{34C5B279-6CC7-422A-9EFD-205D75A23B1F}" type="pres">
      <dgm:prSet presAssocID="{4FBA5BFF-81F5-4A9D-8EF4-076473AE7BD9}" presName="hierChild4" presStyleCnt="0"/>
      <dgm:spPr/>
    </dgm:pt>
    <dgm:pt modelId="{FF3E5868-9012-4B44-8A9E-4A6CDE9CF971}" type="pres">
      <dgm:prSet presAssocID="{4FBA5BFF-81F5-4A9D-8EF4-076473AE7BD9}" presName="hierChild5" presStyleCnt="0"/>
      <dgm:spPr/>
    </dgm:pt>
    <dgm:pt modelId="{6BB7D65F-2036-45BC-A353-CFC048ADF1DA}" type="pres">
      <dgm:prSet presAssocID="{7C32A458-4C45-4118-A283-06408D265300}" presName="Name37" presStyleLbl="parChTrans1D2" presStyleIdx="1" presStyleCnt="2"/>
      <dgm:spPr/>
      <dgm:t>
        <a:bodyPr/>
        <a:lstStyle/>
        <a:p>
          <a:endParaRPr lang="en-US"/>
        </a:p>
      </dgm:t>
    </dgm:pt>
    <dgm:pt modelId="{B296722D-E906-41AD-BD31-36D06F320F40}" type="pres">
      <dgm:prSet presAssocID="{C596E438-B47B-49F1-A919-B3E308294025}" presName="hierRoot2" presStyleCnt="0">
        <dgm:presLayoutVars>
          <dgm:hierBranch val="init"/>
        </dgm:presLayoutVars>
      </dgm:prSet>
      <dgm:spPr/>
    </dgm:pt>
    <dgm:pt modelId="{D56F7491-FC37-48DA-85D4-640BFE2D53FC}" type="pres">
      <dgm:prSet presAssocID="{C596E438-B47B-49F1-A919-B3E308294025}" presName="rootComposite" presStyleCnt="0"/>
      <dgm:spPr/>
    </dgm:pt>
    <dgm:pt modelId="{A673DA3A-FB7F-419C-8FE8-89FF11050F95}" type="pres">
      <dgm:prSet presAssocID="{C596E438-B47B-49F1-A919-B3E308294025}" presName="rootText" presStyleLbl="node2" presStyleIdx="1" presStyleCnt="2" custScaleY="180392">
        <dgm:presLayoutVars>
          <dgm:chPref val="3"/>
        </dgm:presLayoutVars>
      </dgm:prSet>
      <dgm:spPr>
        <a:prstGeom prst="ellipse">
          <a:avLst/>
        </a:prstGeom>
      </dgm:spPr>
      <dgm:t>
        <a:bodyPr/>
        <a:lstStyle/>
        <a:p>
          <a:endParaRPr lang="en-US"/>
        </a:p>
      </dgm:t>
    </dgm:pt>
    <dgm:pt modelId="{2D4CB448-0C20-465E-947C-4F74206E1C66}" type="pres">
      <dgm:prSet presAssocID="{C596E438-B47B-49F1-A919-B3E308294025}" presName="rootConnector" presStyleLbl="node2" presStyleIdx="1" presStyleCnt="2"/>
      <dgm:spPr/>
      <dgm:t>
        <a:bodyPr/>
        <a:lstStyle/>
        <a:p>
          <a:endParaRPr lang="en-US"/>
        </a:p>
      </dgm:t>
    </dgm:pt>
    <dgm:pt modelId="{7795386F-1D68-4EF0-BDB5-E30519C84415}" type="pres">
      <dgm:prSet presAssocID="{C596E438-B47B-49F1-A919-B3E308294025}" presName="hierChild4" presStyleCnt="0"/>
      <dgm:spPr/>
    </dgm:pt>
    <dgm:pt modelId="{9DF08825-81D3-40CA-BF24-1AB85B76627E}" type="pres">
      <dgm:prSet presAssocID="{C596E438-B47B-49F1-A919-B3E308294025}" presName="hierChild5" presStyleCnt="0"/>
      <dgm:spPr/>
    </dgm:pt>
    <dgm:pt modelId="{408A5B79-9A15-4679-90FE-1AF12855CAF2}" type="pres">
      <dgm:prSet presAssocID="{5E0EA1D6-5B93-4440-BE12-2C4FB563A084}" presName="hierChild3" presStyleCnt="0"/>
      <dgm:spPr/>
    </dgm:pt>
  </dgm:ptLst>
  <dgm:cxnLst>
    <dgm:cxn modelId="{026727F1-9893-4E08-8409-BE0B99843097}" type="presOf" srcId="{C596E438-B47B-49F1-A919-B3E308294025}" destId="{2D4CB448-0C20-465E-947C-4F74206E1C66}" srcOrd="1" destOrd="0" presId="urn:microsoft.com/office/officeart/2005/8/layout/orgChart1"/>
    <dgm:cxn modelId="{28C0897F-633F-4C35-B072-589D862224CE}" srcId="{5E0EA1D6-5B93-4440-BE12-2C4FB563A084}" destId="{C596E438-B47B-49F1-A919-B3E308294025}" srcOrd="1" destOrd="0" parTransId="{7C32A458-4C45-4118-A283-06408D265300}" sibTransId="{885943FA-C980-4FCF-9C71-6BBE04DFD799}"/>
    <dgm:cxn modelId="{8F462DE0-0383-4538-825F-3E6C9EA6D04E}" type="presOf" srcId="{7C32A458-4C45-4118-A283-06408D265300}" destId="{6BB7D65F-2036-45BC-A353-CFC048ADF1DA}" srcOrd="0" destOrd="0" presId="urn:microsoft.com/office/officeart/2005/8/layout/orgChart1"/>
    <dgm:cxn modelId="{6FA662CF-2720-4420-A5EB-7C53FFC76A97}" type="presOf" srcId="{4FBA5BFF-81F5-4A9D-8EF4-076473AE7BD9}" destId="{3DA67080-525E-409E-8C41-915958BB6A76}" srcOrd="1" destOrd="0" presId="urn:microsoft.com/office/officeart/2005/8/layout/orgChart1"/>
    <dgm:cxn modelId="{A9DDA46F-D440-4CB2-849E-D5CB69E79CF7}" type="presOf" srcId="{E1690122-D2A1-40E3-94A1-D3292841D627}" destId="{51A23523-17D2-4C1F-95E9-40C0ECDBB471}" srcOrd="0" destOrd="0" presId="urn:microsoft.com/office/officeart/2005/8/layout/orgChart1"/>
    <dgm:cxn modelId="{9B804DC9-464F-419D-92A4-8A2321C3DDFC}" type="presOf" srcId="{C596E438-B47B-49F1-A919-B3E308294025}" destId="{A673DA3A-FB7F-419C-8FE8-89FF11050F95}" srcOrd="0" destOrd="0" presId="urn:microsoft.com/office/officeart/2005/8/layout/orgChart1"/>
    <dgm:cxn modelId="{72AC2D41-1831-483C-85F0-3619A8952C1C}" type="presOf" srcId="{5E0EA1D6-5B93-4440-BE12-2C4FB563A084}" destId="{B387C546-EAF4-482A-92F0-B8AAF7AA7536}" srcOrd="1" destOrd="0" presId="urn:microsoft.com/office/officeart/2005/8/layout/orgChart1"/>
    <dgm:cxn modelId="{0CDB65D1-17CA-4240-92B6-4D6BECB8FF68}" type="presOf" srcId="{4FBA5BFF-81F5-4A9D-8EF4-076473AE7BD9}" destId="{88687255-CEB6-478B-8C3D-38A7D8A54F94}" srcOrd="0" destOrd="0" presId="urn:microsoft.com/office/officeart/2005/8/layout/orgChart1"/>
    <dgm:cxn modelId="{CCB39851-F163-4E5B-913A-B04B68F79F6E}" srcId="{00FD99F6-B71D-4908-AEA0-96783FE6DD1F}" destId="{5E0EA1D6-5B93-4440-BE12-2C4FB563A084}" srcOrd="0" destOrd="0" parTransId="{62246944-9141-4EB6-B0B6-6FDB2908FFCD}" sibTransId="{72C0791C-2442-4345-8673-1879B05E95D0}"/>
    <dgm:cxn modelId="{5E69C46B-9A32-4D69-9A53-C0F6A7E8AC09}" type="presOf" srcId="{5E0EA1D6-5B93-4440-BE12-2C4FB563A084}" destId="{8DC200FD-199C-4E87-9B6B-C7378AF6ECA2}" srcOrd="0" destOrd="0" presId="urn:microsoft.com/office/officeart/2005/8/layout/orgChart1"/>
    <dgm:cxn modelId="{85B013D3-2701-4C7C-93D2-05858895162B}" srcId="{5E0EA1D6-5B93-4440-BE12-2C4FB563A084}" destId="{4FBA5BFF-81F5-4A9D-8EF4-076473AE7BD9}" srcOrd="0" destOrd="0" parTransId="{E1690122-D2A1-40E3-94A1-D3292841D627}" sibTransId="{046D15A7-75C1-44AA-AD87-97EAE4C06BED}"/>
    <dgm:cxn modelId="{F67AB956-AE54-4609-84A3-3C0B79ED8D43}" type="presOf" srcId="{00FD99F6-B71D-4908-AEA0-96783FE6DD1F}" destId="{16BFD268-F569-43C7-9D6F-A4742252576C}" srcOrd="0" destOrd="0" presId="urn:microsoft.com/office/officeart/2005/8/layout/orgChart1"/>
    <dgm:cxn modelId="{3989320F-AF9C-4142-B574-E37EFCB3BC03}" type="presParOf" srcId="{16BFD268-F569-43C7-9D6F-A4742252576C}" destId="{1145E2F8-F414-43F6-AF6F-287466033A45}" srcOrd="0" destOrd="0" presId="urn:microsoft.com/office/officeart/2005/8/layout/orgChart1"/>
    <dgm:cxn modelId="{2EEA11F1-27F5-428D-B033-B5DED588843C}" type="presParOf" srcId="{1145E2F8-F414-43F6-AF6F-287466033A45}" destId="{A9DD28CD-2AF8-4239-B49D-56B07EACA229}" srcOrd="0" destOrd="0" presId="urn:microsoft.com/office/officeart/2005/8/layout/orgChart1"/>
    <dgm:cxn modelId="{225F4703-B6D6-4EC4-9801-A246CE817D07}" type="presParOf" srcId="{A9DD28CD-2AF8-4239-B49D-56B07EACA229}" destId="{8DC200FD-199C-4E87-9B6B-C7378AF6ECA2}" srcOrd="0" destOrd="0" presId="urn:microsoft.com/office/officeart/2005/8/layout/orgChart1"/>
    <dgm:cxn modelId="{3B3427A0-3D25-460C-8067-2848A34BE812}" type="presParOf" srcId="{A9DD28CD-2AF8-4239-B49D-56B07EACA229}" destId="{B387C546-EAF4-482A-92F0-B8AAF7AA7536}" srcOrd="1" destOrd="0" presId="urn:microsoft.com/office/officeart/2005/8/layout/orgChart1"/>
    <dgm:cxn modelId="{3EC079A0-F431-4388-8E9C-FBE68F183CB1}" type="presParOf" srcId="{1145E2F8-F414-43F6-AF6F-287466033A45}" destId="{B45FBB26-FBA4-442B-8F4F-A8B9547343E0}" srcOrd="1" destOrd="0" presId="urn:microsoft.com/office/officeart/2005/8/layout/orgChart1"/>
    <dgm:cxn modelId="{949AAB8F-89CD-43DC-921F-9CFCC0DACCD3}" type="presParOf" srcId="{B45FBB26-FBA4-442B-8F4F-A8B9547343E0}" destId="{51A23523-17D2-4C1F-95E9-40C0ECDBB471}" srcOrd="0" destOrd="0" presId="urn:microsoft.com/office/officeart/2005/8/layout/orgChart1"/>
    <dgm:cxn modelId="{29BDC206-11DF-4320-BA3E-06E1BAAEED29}" type="presParOf" srcId="{B45FBB26-FBA4-442B-8F4F-A8B9547343E0}" destId="{6CE58AEB-444E-4D51-8C39-9E5C131339A9}" srcOrd="1" destOrd="0" presId="urn:microsoft.com/office/officeart/2005/8/layout/orgChart1"/>
    <dgm:cxn modelId="{99606091-D8CA-4346-B109-CFFC642ABEEE}" type="presParOf" srcId="{6CE58AEB-444E-4D51-8C39-9E5C131339A9}" destId="{CBE43041-22C9-4667-B363-3A729C01564E}" srcOrd="0" destOrd="0" presId="urn:microsoft.com/office/officeart/2005/8/layout/orgChart1"/>
    <dgm:cxn modelId="{3F56DE20-BB2C-4555-86C5-E1FE674325AF}" type="presParOf" srcId="{CBE43041-22C9-4667-B363-3A729C01564E}" destId="{88687255-CEB6-478B-8C3D-38A7D8A54F94}" srcOrd="0" destOrd="0" presId="urn:microsoft.com/office/officeart/2005/8/layout/orgChart1"/>
    <dgm:cxn modelId="{91382C8E-1C38-46B1-8CBD-A141080C5112}" type="presParOf" srcId="{CBE43041-22C9-4667-B363-3A729C01564E}" destId="{3DA67080-525E-409E-8C41-915958BB6A76}" srcOrd="1" destOrd="0" presId="urn:microsoft.com/office/officeart/2005/8/layout/orgChart1"/>
    <dgm:cxn modelId="{01CFE985-CC45-4F1B-B5DF-DB0AD107C95A}" type="presParOf" srcId="{6CE58AEB-444E-4D51-8C39-9E5C131339A9}" destId="{34C5B279-6CC7-422A-9EFD-205D75A23B1F}" srcOrd="1" destOrd="0" presId="urn:microsoft.com/office/officeart/2005/8/layout/orgChart1"/>
    <dgm:cxn modelId="{B1C36A97-1FEE-4BD8-B23F-9E2541CB9E72}" type="presParOf" srcId="{6CE58AEB-444E-4D51-8C39-9E5C131339A9}" destId="{FF3E5868-9012-4B44-8A9E-4A6CDE9CF971}" srcOrd="2" destOrd="0" presId="urn:microsoft.com/office/officeart/2005/8/layout/orgChart1"/>
    <dgm:cxn modelId="{76E1BCC2-7241-41A5-BCA9-7F0668D7B9F8}" type="presParOf" srcId="{B45FBB26-FBA4-442B-8F4F-A8B9547343E0}" destId="{6BB7D65F-2036-45BC-A353-CFC048ADF1DA}" srcOrd="2" destOrd="0" presId="urn:microsoft.com/office/officeart/2005/8/layout/orgChart1"/>
    <dgm:cxn modelId="{97FCC196-656D-40D1-9CA1-1CF8B33E33E0}" type="presParOf" srcId="{B45FBB26-FBA4-442B-8F4F-A8B9547343E0}" destId="{B296722D-E906-41AD-BD31-36D06F320F40}" srcOrd="3" destOrd="0" presId="urn:microsoft.com/office/officeart/2005/8/layout/orgChart1"/>
    <dgm:cxn modelId="{54558645-FB95-4737-929D-66FAE7766C73}" type="presParOf" srcId="{B296722D-E906-41AD-BD31-36D06F320F40}" destId="{D56F7491-FC37-48DA-85D4-640BFE2D53FC}" srcOrd="0" destOrd="0" presId="urn:microsoft.com/office/officeart/2005/8/layout/orgChart1"/>
    <dgm:cxn modelId="{7409CAC0-E146-4FCA-9302-B13A7EC35AD2}" type="presParOf" srcId="{D56F7491-FC37-48DA-85D4-640BFE2D53FC}" destId="{A673DA3A-FB7F-419C-8FE8-89FF11050F95}" srcOrd="0" destOrd="0" presId="urn:microsoft.com/office/officeart/2005/8/layout/orgChart1"/>
    <dgm:cxn modelId="{6BDDE311-4B82-45D6-B0C9-587A86C81AD4}" type="presParOf" srcId="{D56F7491-FC37-48DA-85D4-640BFE2D53FC}" destId="{2D4CB448-0C20-465E-947C-4F74206E1C66}" srcOrd="1" destOrd="0" presId="urn:microsoft.com/office/officeart/2005/8/layout/orgChart1"/>
    <dgm:cxn modelId="{503AED9E-AA6F-4EAA-87C7-DD4F6CF10DA2}" type="presParOf" srcId="{B296722D-E906-41AD-BD31-36D06F320F40}" destId="{7795386F-1D68-4EF0-BDB5-E30519C84415}" srcOrd="1" destOrd="0" presId="urn:microsoft.com/office/officeart/2005/8/layout/orgChart1"/>
    <dgm:cxn modelId="{AF7CAF72-2C82-42B9-A438-02EA47ECB9DB}" type="presParOf" srcId="{B296722D-E906-41AD-BD31-36D06F320F40}" destId="{9DF08825-81D3-40CA-BF24-1AB85B76627E}" srcOrd="2" destOrd="0" presId="urn:microsoft.com/office/officeart/2005/8/layout/orgChart1"/>
    <dgm:cxn modelId="{9879DDD1-6E30-46F1-B22F-3D26E77B3878}" type="presParOf" srcId="{1145E2F8-F414-43F6-AF6F-287466033A45}" destId="{408A5B79-9A15-4679-90FE-1AF12855CAF2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BB7D65F-2036-45BC-A353-CFC048ADF1DA}">
      <dsp:nvSpPr>
        <dsp:cNvPr id="0" name=""/>
        <dsp:cNvSpPr/>
      </dsp:nvSpPr>
      <dsp:spPr>
        <a:xfrm>
          <a:off x="3739485" y="633410"/>
          <a:ext cx="1695687" cy="58858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94292"/>
              </a:lnTo>
              <a:lnTo>
                <a:pt x="1695687" y="294292"/>
              </a:lnTo>
              <a:lnTo>
                <a:pt x="1695687" y="588585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1A23523-17D2-4C1F-95E9-40C0ECDBB471}">
      <dsp:nvSpPr>
        <dsp:cNvPr id="0" name=""/>
        <dsp:cNvSpPr/>
      </dsp:nvSpPr>
      <dsp:spPr>
        <a:xfrm>
          <a:off x="2043798" y="633410"/>
          <a:ext cx="1695687" cy="588585"/>
        </a:xfrm>
        <a:custGeom>
          <a:avLst/>
          <a:gdLst/>
          <a:ahLst/>
          <a:cxnLst/>
          <a:rect l="0" t="0" r="0" b="0"/>
          <a:pathLst>
            <a:path>
              <a:moveTo>
                <a:pt x="1695687" y="0"/>
              </a:moveTo>
              <a:lnTo>
                <a:pt x="1695687" y="294292"/>
              </a:lnTo>
              <a:lnTo>
                <a:pt x="0" y="294292"/>
              </a:lnTo>
              <a:lnTo>
                <a:pt x="0" y="588585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DC200FD-199C-4E87-9B6B-C7378AF6ECA2}">
      <dsp:nvSpPr>
        <dsp:cNvPr id="0" name=""/>
        <dsp:cNvSpPr/>
      </dsp:nvSpPr>
      <dsp:spPr>
        <a:xfrm>
          <a:off x="1380869" y="1325"/>
          <a:ext cx="4717233" cy="632084"/>
        </a:xfrm>
        <a:prstGeom prst="rect">
          <a:avLst/>
        </a:prstGeom>
        <a:solidFill>
          <a:schemeClr val="accent2">
            <a:lumMod val="40000"/>
            <a:lumOff val="6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lvl="0" algn="ctr" defTabSz="1866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4200" kern="1200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আখলাক দুই প্রকার </a:t>
          </a:r>
          <a:endParaRPr lang="en-US" sz="4200" kern="1200" dirty="0">
            <a:solidFill>
              <a:schemeClr val="tx1"/>
            </a:solidFill>
          </a:endParaRPr>
        </a:p>
      </dsp:txBody>
      <dsp:txXfrm>
        <a:off x="1380869" y="1325"/>
        <a:ext cx="4717233" cy="632084"/>
      </dsp:txXfrm>
    </dsp:sp>
    <dsp:sp modelId="{88687255-CEB6-478B-8C3D-38A7D8A54F94}">
      <dsp:nvSpPr>
        <dsp:cNvPr id="0" name=""/>
        <dsp:cNvSpPr/>
      </dsp:nvSpPr>
      <dsp:spPr>
        <a:xfrm>
          <a:off x="642404" y="1221996"/>
          <a:ext cx="2802788" cy="2638993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lvl="0" algn="ctr" defTabSz="1866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200" kern="1200" dirty="0" smtClean="0"/>
            <a:t>.</a:t>
          </a:r>
          <a:endParaRPr lang="en-US" sz="4200" kern="1200" dirty="0"/>
        </a:p>
      </dsp:txBody>
      <dsp:txXfrm>
        <a:off x="1052863" y="1608468"/>
        <a:ext cx="1981870" cy="1866049"/>
      </dsp:txXfrm>
    </dsp:sp>
    <dsp:sp modelId="{A673DA3A-FB7F-419C-8FE8-89FF11050F95}">
      <dsp:nvSpPr>
        <dsp:cNvPr id="0" name=""/>
        <dsp:cNvSpPr/>
      </dsp:nvSpPr>
      <dsp:spPr>
        <a:xfrm>
          <a:off x="4033778" y="1221996"/>
          <a:ext cx="2802788" cy="2528003"/>
        </a:xfrm>
        <a:prstGeom prst="ellipse">
          <a:avLst/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lvl="0" algn="ctr" defTabSz="1866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200" kern="1200" dirty="0" smtClean="0"/>
            <a:t>.</a:t>
          </a:r>
          <a:endParaRPr lang="en-US" sz="4200" kern="1200" dirty="0"/>
        </a:p>
      </dsp:txBody>
      <dsp:txXfrm>
        <a:off x="4444237" y="1592213"/>
        <a:ext cx="1981870" cy="178756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0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180013" y="0"/>
            <a:ext cx="39624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5F01EFB-A51C-4B70-8B74-2F29CCBDEEEA}" type="datetimeFigureOut">
              <a:rPr lang="en-US" smtClean="0"/>
              <a:t>4/11/2019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6513513"/>
            <a:ext cx="39624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180013" y="6513513"/>
            <a:ext cx="39624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FA068B6-E6F4-4C9A-B6DA-95DAAD8715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0455406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79484" y="0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3EE4CEE-984D-4FE0-B15A-C2D32801A78C}" type="datetimeFigureOut">
              <a:rPr lang="en-US" smtClean="0"/>
              <a:t>4/11/2019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028950" y="857250"/>
            <a:ext cx="3086100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300412"/>
            <a:ext cx="7315200" cy="2700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79484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CE273AC-4A2B-4E93-9569-33D24EA9FC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970706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E273AC-4A2B-4E93-9569-33D24EA9FC7E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327792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E273AC-4A2B-4E93-9569-33D24EA9FC7E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734821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E273AC-4A2B-4E93-9569-33D24EA9FC7E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468359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E273AC-4A2B-4E93-9569-33D24EA9FC7E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034573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E273AC-4A2B-4E93-9569-33D24EA9FC7E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482007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E273AC-4A2B-4E93-9569-33D24EA9FC7E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984402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E273AC-4A2B-4E93-9569-33D24EA9FC7E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166753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E273AC-4A2B-4E93-9569-33D24EA9FC7E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474451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E273AC-4A2B-4E93-9569-33D24EA9FC7E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449485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E273AC-4A2B-4E93-9569-33D24EA9FC7E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597814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E273AC-4A2B-4E93-9569-33D24EA9FC7E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622007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E273AC-4A2B-4E93-9569-33D24EA9FC7E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705259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E273AC-4A2B-4E93-9569-33D24EA9FC7E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346595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E273AC-4A2B-4E93-9569-33D24EA9FC7E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422236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E273AC-4A2B-4E93-9569-33D24EA9FC7E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578199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E273AC-4A2B-4E93-9569-33D24EA9FC7E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31785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031FA3-FF7B-4E58-AD11-9CCE86F20D84}" type="datetime10">
              <a:rPr lang="bn-BD" smtClean="0"/>
              <a:t>বৃহস্পতিবার, 11 এপ্রিল 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C7F854-B571-47C3-B81D-C3C225D692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12757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A87B9B-6543-42AB-BE9F-0AEE4A5B1980}" type="datetime10">
              <a:rPr lang="bn-BD" smtClean="0"/>
              <a:t>বৃহস্পতিবার, 11 এপ্রিল 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C7F854-B571-47C3-B81D-C3C225D692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33567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F53335-FC5E-4A2A-B73E-17EA6B213B9C}" type="datetime10">
              <a:rPr lang="bn-BD" smtClean="0"/>
              <a:t>বৃহস্পতিবার, 11 এপ্রিল 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C7F854-B571-47C3-B81D-C3C225D692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78278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474351-FD51-4E67-8C85-8ECE1CFCA79F}" type="datetime10">
              <a:rPr lang="bn-BD" smtClean="0"/>
              <a:t>বৃহস্পতিবার, 11 এপ্রিল 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C7F854-B571-47C3-B81D-C3C225D692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6866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BA7FE5-16A3-451D-AE47-C63F7E80568D}" type="datetime10">
              <a:rPr lang="bn-BD" smtClean="0"/>
              <a:t>বৃহস্পতিবার, 11 এপ্রিল 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C7F854-B571-47C3-B81D-C3C225D692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10696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FBD6C7-B7CB-4646-9418-56F6CA52D9C5}" type="datetime10">
              <a:rPr lang="bn-BD" smtClean="0"/>
              <a:t>বৃহস্পতিবার, 11 এপ্রিল 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C7F854-B571-47C3-B81D-C3C225D692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0889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05D952-69A0-428B-8C07-43B2066FAD3C}" type="datetime10">
              <a:rPr lang="bn-BD" smtClean="0"/>
              <a:t>বৃহস্পতিবার, 11 এপ্রিল 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C7F854-B571-47C3-B81D-C3C225D692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84396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0F5A68-1570-4377-9828-7229E21FE602}" type="datetime10">
              <a:rPr lang="bn-BD" smtClean="0"/>
              <a:t>বৃহস্পতিবার, 11 এপ্রিল 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C7F854-B571-47C3-B81D-C3C225D692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53613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220980" y="6394080"/>
            <a:ext cx="2548723" cy="372161"/>
          </a:xfrm>
          <a:ln w="28575">
            <a:solidFill>
              <a:srgbClr val="00B050"/>
            </a:solidFill>
          </a:ln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+mj-lt"/>
                <a:cs typeface="NikoshBAN" panose="02000000000000000000" pitchFamily="2" charset="0"/>
              </a:defRPr>
            </a:lvl1pPr>
          </a:lstStyle>
          <a:p>
            <a:fld id="{E54FFD7B-8825-402A-BBD0-D3C94D1B8D5F}" type="datetime10">
              <a:rPr lang="bn-BD" smtClean="0"/>
              <a:t>বৃহস্পতিবার, 11 এপ্রিল 2019</a:t>
            </a:fld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45576" y="6386731"/>
            <a:ext cx="422030" cy="386861"/>
          </a:xfrm>
          <a:ln w="38100">
            <a:solidFill>
              <a:srgbClr val="00B050"/>
            </a:solidFill>
          </a:ln>
        </p:spPr>
        <p:txBody>
          <a:bodyPr/>
          <a:lstStyle>
            <a:lvl1pPr algn="ctr">
              <a:defRPr sz="1600">
                <a:solidFill>
                  <a:schemeClr val="tx1"/>
                </a:solidFill>
              </a:defRPr>
            </a:lvl1pPr>
          </a:lstStyle>
          <a:p>
            <a:fld id="{B6C7F854-B571-47C3-B81D-C3C225D692F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Action Button: Back or Previous 4">
            <a:hlinkClick r:id="" action="ppaction://hlinkshowjump?jump=previousslide" highlightClick="1"/>
          </p:cNvPr>
          <p:cNvSpPr/>
          <p:nvPr userDrawn="1"/>
        </p:nvSpPr>
        <p:spPr>
          <a:xfrm>
            <a:off x="3066760" y="6358595"/>
            <a:ext cx="576775" cy="429066"/>
          </a:xfrm>
          <a:prstGeom prst="actionButtonBackPrevious">
            <a:avLst/>
          </a:prstGeom>
          <a:solidFill>
            <a:srgbClr val="00B05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800"/>
          </a:p>
        </p:txBody>
      </p:sp>
      <p:sp>
        <p:nvSpPr>
          <p:cNvPr id="6" name="Action Button: Home 5">
            <a:hlinkClick r:id="" action="ppaction://hlinkshowjump?jump=firstslide" highlightClick="1"/>
          </p:cNvPr>
          <p:cNvSpPr/>
          <p:nvPr userDrawn="1"/>
        </p:nvSpPr>
        <p:spPr>
          <a:xfrm>
            <a:off x="3713872" y="6358596"/>
            <a:ext cx="506437" cy="443132"/>
          </a:xfrm>
          <a:prstGeom prst="actionButtonHome">
            <a:avLst/>
          </a:prstGeom>
          <a:solidFill>
            <a:srgbClr val="00B05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800"/>
          </a:p>
        </p:txBody>
      </p:sp>
      <p:sp>
        <p:nvSpPr>
          <p:cNvPr id="7" name="Action Button: Information 6">
            <a:hlinkClick r:id="" action="ppaction://hlinkshowjump?jump=endshow" highlightClick="1"/>
          </p:cNvPr>
          <p:cNvSpPr/>
          <p:nvPr userDrawn="1"/>
        </p:nvSpPr>
        <p:spPr>
          <a:xfrm>
            <a:off x="4318777" y="6358596"/>
            <a:ext cx="506437" cy="457200"/>
          </a:xfrm>
          <a:prstGeom prst="actionButtonInformation">
            <a:avLst/>
          </a:prstGeom>
          <a:solidFill>
            <a:srgbClr val="00B05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800"/>
          </a:p>
        </p:txBody>
      </p:sp>
      <p:sp>
        <p:nvSpPr>
          <p:cNvPr id="8" name="Action Button: Forward or Next 7">
            <a:hlinkClick r:id="" action="ppaction://hlinkshowjump?jump=nextslide" highlightClick="1"/>
          </p:cNvPr>
          <p:cNvSpPr/>
          <p:nvPr userDrawn="1"/>
        </p:nvSpPr>
        <p:spPr>
          <a:xfrm>
            <a:off x="4895564" y="6344530"/>
            <a:ext cx="548640" cy="485334"/>
          </a:xfrm>
          <a:prstGeom prst="actionButtonForwardNext">
            <a:avLst/>
          </a:prstGeom>
          <a:solidFill>
            <a:srgbClr val="00B05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800"/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7354" y="-1554"/>
            <a:ext cx="74246" cy="6317181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3" name="Group 22"/>
          <p:cNvGrpSpPr/>
          <p:nvPr userDrawn="1"/>
        </p:nvGrpSpPr>
        <p:grpSpPr>
          <a:xfrm>
            <a:off x="0" y="44323"/>
            <a:ext cx="9137357" cy="6271304"/>
            <a:chOff x="-556065" y="703385"/>
            <a:chExt cx="9137357" cy="5609688"/>
          </a:xfrm>
        </p:grpSpPr>
        <p:cxnSp>
          <p:nvCxnSpPr>
            <p:cNvPr id="11" name="Straight Connector 10"/>
            <p:cNvCxnSpPr/>
            <p:nvPr userDrawn="1"/>
          </p:nvCxnSpPr>
          <p:spPr>
            <a:xfrm flipH="1">
              <a:off x="8525022" y="703385"/>
              <a:ext cx="28136" cy="5598941"/>
            </a:xfrm>
            <a:prstGeom prst="line">
              <a:avLst/>
            </a:prstGeom>
            <a:ln w="7620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 userDrawn="1"/>
          </p:nvCxnSpPr>
          <p:spPr>
            <a:xfrm>
              <a:off x="-556065" y="703385"/>
              <a:ext cx="9137357" cy="0"/>
            </a:xfrm>
            <a:prstGeom prst="line">
              <a:avLst/>
            </a:prstGeom>
            <a:ln w="76200">
              <a:solidFill>
                <a:srgbClr val="00B050"/>
              </a:solidFill>
            </a:ln>
            <a:scene3d>
              <a:camera prst="orthographicFront">
                <a:rot lat="0" lon="0" rev="0"/>
              </a:camera>
              <a:lightRig rig="threePt" dir="t"/>
            </a:scene3d>
            <a:sp3d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 userDrawn="1"/>
          </p:nvCxnSpPr>
          <p:spPr>
            <a:xfrm flipV="1">
              <a:off x="-481819" y="6302326"/>
              <a:ext cx="9034976" cy="10747"/>
            </a:xfrm>
            <a:prstGeom prst="line">
              <a:avLst/>
            </a:prstGeom>
            <a:ln w="7620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6" name="Rectangle 15"/>
          <p:cNvSpPr/>
          <p:nvPr userDrawn="1"/>
        </p:nvSpPr>
        <p:spPr>
          <a:xfrm>
            <a:off x="5514554" y="6404316"/>
            <a:ext cx="2994446" cy="365760"/>
          </a:xfrm>
          <a:prstGeom prst="rect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মোঃ সাইফুল ইসলাম, </a:t>
            </a:r>
            <a:r>
              <a:rPr lang="bn-BD" sz="1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সহকারী</a:t>
            </a:r>
            <a:r>
              <a:rPr lang="bn-BD" sz="1600" baseline="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শিক্ষক </a:t>
            </a:r>
            <a:endParaRPr lang="en-US" sz="20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8" name="Picture 1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954" y="123096"/>
            <a:ext cx="1481728" cy="1508426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79612" y="4729763"/>
            <a:ext cx="1481728" cy="1508426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7516843" y="4729763"/>
            <a:ext cx="1481728" cy="1508426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7514047" y="120498"/>
            <a:ext cx="1481728" cy="15084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80538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1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20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uiExpand="1" build="allAtOnce" animBg="1"/>
      <p:bldP spid="16" grpId="1" uiExpand="1" build="allAtOnce" animBg="1"/>
    </p:bldLst>
  </p:timing>
  <p:hf hdr="0" ftr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F28DC8-AAB4-49C2-9DBD-8A68BA9DAD14}" type="datetime10">
              <a:rPr lang="bn-BD" smtClean="0"/>
              <a:t>বৃহস্পতিবার, 11 এপ্রিল 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C7F854-B571-47C3-B81D-C3C225D692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83018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4BD6C7-43CC-41C8-BAA3-51C11047C9E7}" type="datetime10">
              <a:rPr lang="bn-BD" smtClean="0"/>
              <a:t>বৃহস্পতিবার, 11 এপ্রিল 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C7F854-B571-47C3-B81D-C3C225D692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66779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7C8ED4-7BD2-4EC7-81A4-C5066E6F75C1}" type="datetime10">
              <a:rPr lang="bn-BD" smtClean="0"/>
              <a:t>বৃহস্পতিবার, 11 এপ্রিল 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C7F854-B571-47C3-B81D-C3C225D692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80765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7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5" Type="http://schemas.openxmlformats.org/officeDocument/2006/relationships/slide" Target="slide5.xml"/><Relationship Id="rId4" Type="http://schemas.openxmlformats.org/officeDocument/2006/relationships/image" Target="../media/image29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1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4.jpg"/><Relationship Id="rId5" Type="http://schemas.openxmlformats.org/officeDocument/2006/relationships/image" Target="../media/image33.jpg"/><Relationship Id="rId4" Type="http://schemas.microsoft.com/office/2007/relationships/hdphoto" Target="../media/hdphoto1.wdp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6.jp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8.jp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40.w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mailto:saifulpcakkelpur@gmail.com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jpeg"/><Relationship Id="rId4" Type="http://schemas.openxmlformats.org/officeDocument/2006/relationships/image" Target="../media/image4.tmp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2.jp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tmp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tmp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jpg"/><Relationship Id="rId4" Type="http://schemas.openxmlformats.org/officeDocument/2006/relationships/image" Target="../media/image11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jpg"/><Relationship Id="rId4" Type="http://schemas.openxmlformats.org/officeDocument/2006/relationships/image" Target="../media/image15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19.gif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tmp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2.jpg"/><Relationship Id="rId4" Type="http://schemas.openxmlformats.org/officeDocument/2006/relationships/image" Target="../media/image21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30480"/>
            <a:ext cx="8117076" cy="96402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76200"/>
            <a:ext cx="9220200" cy="6934200"/>
          </a:xfrm>
          <a:prstGeom prst="rect">
            <a:avLst/>
          </a:prstGeom>
        </p:spPr>
      </p:pic>
      <p:sp>
        <p:nvSpPr>
          <p:cNvPr id="19" name="Rectangle 18"/>
          <p:cNvSpPr/>
          <p:nvPr/>
        </p:nvSpPr>
        <p:spPr>
          <a:xfrm>
            <a:off x="491998" y="4068246"/>
            <a:ext cx="1398036" cy="26468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sz="16600" dirty="0" err="1">
                <a:solidFill>
                  <a:srgbClr val="FF0000"/>
                </a:solidFill>
              </a:rPr>
              <a:t>স্বা</a:t>
            </a:r>
            <a:endParaRPr lang="en-US" sz="2800" dirty="0"/>
          </a:p>
        </p:txBody>
      </p:sp>
      <p:sp>
        <p:nvSpPr>
          <p:cNvPr id="20" name="Rectangle 19"/>
          <p:cNvSpPr/>
          <p:nvPr/>
        </p:nvSpPr>
        <p:spPr>
          <a:xfrm>
            <a:off x="2993321" y="4070697"/>
            <a:ext cx="1164101" cy="264687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16600" dirty="0">
                <a:solidFill>
                  <a:srgbClr val="92D050"/>
                </a:solidFill>
              </a:rPr>
              <a:t>গ</a:t>
            </a:r>
            <a:endParaRPr lang="en-US" sz="2800" dirty="0">
              <a:solidFill>
                <a:srgbClr val="92D050"/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4763702" y="4211122"/>
            <a:ext cx="1382110" cy="264687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16600" dirty="0">
                <a:solidFill>
                  <a:schemeClr val="accent2"/>
                </a:solidFill>
              </a:rPr>
              <a:t>ত</a:t>
            </a:r>
            <a:endParaRPr lang="en-US" sz="2800" dirty="0"/>
          </a:p>
        </p:txBody>
      </p:sp>
      <p:sp>
        <p:nvSpPr>
          <p:cNvPr id="22" name="Rectangle 21"/>
          <p:cNvSpPr/>
          <p:nvPr/>
        </p:nvSpPr>
        <p:spPr>
          <a:xfrm>
            <a:off x="7019334" y="4207449"/>
            <a:ext cx="1276311" cy="264687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16600" dirty="0">
                <a:solidFill>
                  <a:srgbClr val="7030A0"/>
                </a:solidFill>
              </a:rPr>
              <a:t>ম</a:t>
            </a:r>
            <a:endParaRPr lang="en-US" sz="2800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46651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3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2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23" presetClass="entr" presetSubtype="16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3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3" presetClass="entr" presetSubtype="16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3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3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3" presetClass="entr" presetSubtype="16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3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3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3" presetClass="entr" presetSubtype="16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3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3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3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hsl" dir="cw">
                                      <p:cBhvr override="childStyle">
                                        <p:cTn id="32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3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4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35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23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hsl" dir="cw">
                                      <p:cBhvr override="childStyle">
                                        <p:cTn id="37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8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9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40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23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hsl" dir="cw">
                                      <p:cBhvr override="childStyle">
                                        <p:cTn id="42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3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4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45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23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hsl" dir="cw">
                                      <p:cBhvr override="childStyle">
                                        <p:cTn id="47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8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9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50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19" grpId="1"/>
      <p:bldP spid="20" grpId="0"/>
      <p:bldP spid="20" grpId="1"/>
      <p:bldP spid="21" grpId="0"/>
      <p:bldP spid="21" grpId="1"/>
      <p:bldP spid="22" grpId="0"/>
      <p:bldP spid="22" grpId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4FFD7B-8825-402A-BBD0-D3C94D1B8D5F}" type="datetime10">
              <a:rPr lang="bn-BD" smtClean="0"/>
              <a:t>বৃহস্পতিবার, 11 এপ্রিল 2019</a:t>
            </a:fld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C7F854-B571-47C3-B81D-C3C225D692F2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7" name="Slide Number Placeholder 2"/>
          <p:cNvSpPr txBox="1">
            <a:spLocks/>
          </p:cNvSpPr>
          <p:nvPr/>
        </p:nvSpPr>
        <p:spPr>
          <a:xfrm>
            <a:off x="8645576" y="6386731"/>
            <a:ext cx="422030" cy="386861"/>
          </a:xfrm>
          <a:prstGeom prst="rect">
            <a:avLst/>
          </a:prstGeom>
          <a:ln w="38100">
            <a:solidFill>
              <a:srgbClr val="00B050"/>
            </a:solidFill>
          </a:ln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6C7F854-B571-47C3-B81D-C3C225D692F2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9" name="Slide Number Placeholder 2"/>
          <p:cNvSpPr txBox="1">
            <a:spLocks/>
          </p:cNvSpPr>
          <p:nvPr/>
        </p:nvSpPr>
        <p:spPr>
          <a:xfrm>
            <a:off x="8645576" y="6386731"/>
            <a:ext cx="422030" cy="386861"/>
          </a:xfrm>
          <a:prstGeom prst="rect">
            <a:avLst/>
          </a:prstGeom>
          <a:ln w="38100">
            <a:solidFill>
              <a:srgbClr val="00B050"/>
            </a:solidFill>
          </a:ln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6C7F854-B571-47C3-B81D-C3C225D692F2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12" name="Rounded Rectangle 11"/>
          <p:cNvSpPr/>
          <p:nvPr/>
        </p:nvSpPr>
        <p:spPr>
          <a:xfrm>
            <a:off x="2769703" y="232737"/>
            <a:ext cx="3200400" cy="68580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bn-BD" sz="5400" dirty="0" smtClean="0">
                <a:solidFill>
                  <a:schemeClr val="tx1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</a:rPr>
              <a:t>একক কাজ</a:t>
            </a:r>
            <a:endParaRPr lang="en-US" sz="5400" dirty="0">
              <a:solidFill>
                <a:schemeClr val="tx1"/>
              </a:solidFill>
              <a:effectLst>
                <a:glow rad="228600">
                  <a:schemeClr val="accent5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13" name="Rounded Rectangle 12">
            <a:hlinkClick r:id="rId3" action="ppaction://hlinksldjump"/>
          </p:cNvPr>
          <p:cNvSpPr/>
          <p:nvPr/>
        </p:nvSpPr>
        <p:spPr>
          <a:xfrm>
            <a:off x="442914" y="5227594"/>
            <a:ext cx="8443912" cy="640080"/>
          </a:xfrm>
          <a:prstGeom prst="roundRect">
            <a:avLst/>
          </a:prstGeom>
          <a:noFill/>
          <a:ln>
            <a:solidFill>
              <a:srgbClr val="00B050"/>
            </a:solidFill>
          </a:ln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marL="571500" indent="-571500">
              <a:buFont typeface="Wingdings" panose="05000000000000000000" pitchFamily="2" charset="2"/>
              <a:buChar char="v"/>
              <a:defRPr/>
            </a:pPr>
            <a:r>
              <a:rPr lang="bn-BD" sz="3600" dirty="0" smtClean="0">
                <a:solidFill>
                  <a:schemeClr val="tx1"/>
                </a:solidFill>
              </a:rPr>
              <a:t>আখালাকে হামিদার অন্তর্ভুক্ত ৫টি কাজের নাম লিখ।</a:t>
            </a:r>
            <a:endParaRPr lang="en-US" sz="3600" dirty="0">
              <a:solidFill>
                <a:schemeClr val="tx1"/>
              </a:solidFill>
            </a:endParaRPr>
          </a:p>
        </p:txBody>
      </p:sp>
      <p:sp>
        <p:nvSpPr>
          <p:cNvPr id="14" name="24-Point Star 13"/>
          <p:cNvSpPr/>
          <p:nvPr/>
        </p:nvSpPr>
        <p:spPr>
          <a:xfrm>
            <a:off x="6241852" y="1874489"/>
            <a:ext cx="2376488" cy="2245270"/>
          </a:xfrm>
          <a:prstGeom prst="star24">
            <a:avLst/>
          </a:prstGeom>
          <a:solidFill>
            <a:schemeClr val="accent6">
              <a:lumMod val="40000"/>
              <a:lumOff val="60000"/>
            </a:schemeClr>
          </a:solidFill>
          <a:ln w="57150">
            <a:solidFill>
              <a:schemeClr val="tx2">
                <a:lumMod val="60000"/>
                <a:lumOff val="40000"/>
              </a:schemeClr>
            </a:solidFill>
          </a:ln>
          <a:effectLst>
            <a:glow rad="228600">
              <a:schemeClr val="accent6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dirty="0" smtClean="0">
                <a:solidFill>
                  <a:schemeClr val="tx1"/>
                </a:solidFill>
              </a:rPr>
              <a:t>৫ মিনিট </a:t>
            </a:r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15" name="Down Arrow 14"/>
          <p:cNvSpPr/>
          <p:nvPr/>
        </p:nvSpPr>
        <p:spPr>
          <a:xfrm>
            <a:off x="6381631" y="419100"/>
            <a:ext cx="2096930" cy="1214438"/>
          </a:xfrm>
          <a:prstGeom prst="downArrow">
            <a:avLst/>
          </a:prstGeom>
          <a:solidFill>
            <a:schemeClr val="accent6">
              <a:lumMod val="40000"/>
              <a:lumOff val="60000"/>
            </a:schemeClr>
          </a:solidFill>
          <a:ln w="57150">
            <a:solidFill>
              <a:srgbClr val="00B0F0"/>
            </a:solidFill>
          </a:ln>
          <a:effectLst>
            <a:glow rad="228600">
              <a:schemeClr val="accent1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dirty="0" smtClean="0">
                <a:solidFill>
                  <a:schemeClr val="tx1"/>
                </a:solidFill>
              </a:rPr>
              <a:t>সময়</a:t>
            </a:r>
            <a:endParaRPr lang="en-US" sz="36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8203" y="1058965"/>
            <a:ext cx="4191649" cy="364957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1436656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1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4FFD7B-8825-402A-BBD0-D3C94D1B8D5F}" type="datetime10">
              <a:rPr lang="bn-BD" smtClean="0"/>
              <a:t>বৃহস্পতিবার, 11 এপ্রিল 2019</a:t>
            </a:fld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C7F854-B571-47C3-B81D-C3C225D692F2}" type="slidenum">
              <a:rPr lang="en-US" smtClean="0"/>
              <a:pPr/>
              <a:t>11</a:t>
            </a:fld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2194740" y="314326"/>
            <a:ext cx="4733988" cy="83099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>
            <a:spAutoFit/>
          </a:bodyPr>
          <a:lstStyle/>
          <a:p>
            <a:pPr lvl="0"/>
            <a:r>
              <a:rPr lang="bn-BD" sz="4800" dirty="0"/>
              <a:t>আখলাকে </a:t>
            </a:r>
            <a:r>
              <a:rPr lang="bn-BD" sz="4800" dirty="0" smtClean="0"/>
              <a:t>হামিদার গুরুত্ব</a:t>
            </a:r>
            <a:endParaRPr lang="en-US" sz="4800" dirty="0"/>
          </a:p>
        </p:txBody>
      </p:sp>
      <p:sp>
        <p:nvSpPr>
          <p:cNvPr id="7" name="Rectangle 6"/>
          <p:cNvSpPr/>
          <p:nvPr/>
        </p:nvSpPr>
        <p:spPr>
          <a:xfrm>
            <a:off x="191135" y="4534972"/>
            <a:ext cx="906850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bn-BD" sz="3600" dirty="0" smtClean="0"/>
              <a:t>আখলাকে হামিদাহ এর ওপর আখিরাতের সুখ-দুঃখ নির্ভর করে</a:t>
            </a:r>
            <a:r>
              <a:rPr lang="bn-IN" sz="3600" dirty="0" smtClean="0"/>
              <a:t>। </a:t>
            </a:r>
            <a:endParaRPr lang="en-US" sz="3600" dirty="0"/>
          </a:p>
        </p:txBody>
      </p:sp>
      <p:sp>
        <p:nvSpPr>
          <p:cNvPr id="8" name="Rectangle 7"/>
          <p:cNvSpPr/>
          <p:nvPr/>
        </p:nvSpPr>
        <p:spPr>
          <a:xfrm>
            <a:off x="201706" y="4474424"/>
            <a:ext cx="879774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bn-BD" sz="3600" dirty="0" smtClean="0"/>
              <a:t>আখলাকে হামিদাহ এর মাধ্যমে সৎকর্মশীল ও আল্লাহর কাছে প্রিয় হওয়া যায়</a:t>
            </a:r>
            <a:r>
              <a:rPr lang="bn-IN" sz="3600" dirty="0"/>
              <a:t>।</a:t>
            </a:r>
            <a:endParaRPr lang="en-US" sz="3600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0576" y="1485899"/>
            <a:ext cx="4314824" cy="264794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763" y="1485899"/>
            <a:ext cx="4105274" cy="26479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57796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 tmFilter="0,0; .5, 1; 1, 1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 tmFilter="0,0; .5, 1; 1, 1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/>
      <p:bldP spid="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4FFD7B-8825-402A-BBD0-D3C94D1B8D5F}" type="datetime10">
              <a:rPr lang="bn-BD" smtClean="0"/>
              <a:t>বৃহস্পতিবার, 11 এপ্রিল 2019</a:t>
            </a:fld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C7F854-B571-47C3-B81D-C3C225D692F2}" type="slidenum">
              <a:rPr lang="en-US" smtClean="0"/>
              <a:pPr/>
              <a:t>12</a:t>
            </a:fld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0" y="4535924"/>
            <a:ext cx="943239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bn-BD" sz="3600" dirty="0" smtClean="0"/>
              <a:t>মানব জীবনের সুখ-শান্তি আখলাকে হামিদাহ এর ওপর নির্ভরশীল</a:t>
            </a:r>
            <a:r>
              <a:rPr lang="bn-IN" sz="3600" dirty="0" smtClean="0"/>
              <a:t>।</a:t>
            </a:r>
            <a:r>
              <a:rPr lang="bn-BD" sz="3600" dirty="0" smtClean="0"/>
              <a:t>  </a:t>
            </a:r>
            <a:endParaRPr lang="en-US" sz="3600" dirty="0"/>
          </a:p>
        </p:txBody>
      </p:sp>
      <p:sp>
        <p:nvSpPr>
          <p:cNvPr id="5" name="Rectangle 4"/>
          <p:cNvSpPr/>
          <p:nvPr/>
        </p:nvSpPr>
        <p:spPr>
          <a:xfrm>
            <a:off x="875239" y="4565321"/>
            <a:ext cx="768191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bn-BD" sz="3600" dirty="0" smtClean="0"/>
              <a:t>আখলাকে হামিদাহ এর মাধ্যমে উত্তম চরিত্র গড়ে ওঠে।</a:t>
            </a:r>
            <a:endParaRPr lang="en-US" sz="3600" dirty="0"/>
          </a:p>
        </p:txBody>
      </p:sp>
      <p:sp>
        <p:nvSpPr>
          <p:cNvPr id="6" name="Rectangle 5"/>
          <p:cNvSpPr/>
          <p:nvPr/>
        </p:nvSpPr>
        <p:spPr>
          <a:xfrm>
            <a:off x="2466203" y="242888"/>
            <a:ext cx="4733988" cy="830997"/>
          </a:xfrm>
          <a:prstGeom prst="rect">
            <a:avLst/>
          </a:prstGeom>
          <a:solidFill>
            <a:schemeClr val="accent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>
            <a:spAutoFit/>
          </a:bodyPr>
          <a:lstStyle/>
          <a:p>
            <a:pPr lvl="0"/>
            <a:r>
              <a:rPr lang="bn-BD" sz="4800" dirty="0"/>
              <a:t>আখলাকে </a:t>
            </a:r>
            <a:r>
              <a:rPr lang="bn-BD" sz="4800" dirty="0" smtClean="0"/>
              <a:t>হামিদার গুরুত্ব</a:t>
            </a:r>
            <a:endParaRPr lang="en-US" sz="48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149" y="1295399"/>
            <a:ext cx="4239826" cy="2976563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8332" y="1295399"/>
            <a:ext cx="4348259" cy="29765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59591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 tmFilter="0,0; .5, 1; 1, 1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4448" y="1998983"/>
            <a:ext cx="4000500" cy="311004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4FFD7B-8825-402A-BBD0-D3C94D1B8D5F}" type="datetime10">
              <a:rPr lang="bn-BD" smtClean="0"/>
              <a:t>বৃহস্পতিবার, 11 এপ্রিল 2019</a:t>
            </a:fld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C7F854-B571-47C3-B81D-C3C225D692F2}" type="slidenum">
              <a:rPr lang="en-US" smtClean="0"/>
              <a:pPr/>
              <a:t>13</a:t>
            </a:fld>
            <a:endParaRPr lang="en-US" dirty="0"/>
          </a:p>
        </p:txBody>
      </p:sp>
      <p:sp>
        <p:nvSpPr>
          <p:cNvPr id="5" name="Rounded Rectangle 4"/>
          <p:cNvSpPr/>
          <p:nvPr/>
        </p:nvSpPr>
        <p:spPr>
          <a:xfrm>
            <a:off x="3186112" y="224421"/>
            <a:ext cx="3228975" cy="6858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54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জোড়ায় কাজ </a:t>
            </a:r>
            <a:endParaRPr lang="en-US" sz="54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Cloud Callout 5"/>
          <p:cNvSpPr/>
          <p:nvPr/>
        </p:nvSpPr>
        <p:spPr>
          <a:xfrm>
            <a:off x="6261029" y="1270300"/>
            <a:ext cx="2667000" cy="2443518"/>
          </a:xfrm>
          <a:prstGeom prst="cloudCallout">
            <a:avLst>
              <a:gd name="adj1" fmla="val -61068"/>
              <a:gd name="adj2" fmla="val 36739"/>
            </a:avLst>
          </a:prstGeom>
          <a:blipFill>
            <a:blip r:embed="rId4"/>
            <a:tile tx="0" ty="0" sx="100000" sy="100000" flip="none" algn="tl"/>
          </a:blipFill>
          <a:ln w="57150">
            <a:noFill/>
          </a:ln>
          <a:effectLst>
            <a:glow rad="228600">
              <a:schemeClr val="accent6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যেকো</a:t>
            </a:r>
            <a:r>
              <a:rPr lang="bn-IN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নো</a:t>
            </a:r>
            <a:r>
              <a:rPr lang="bn-BD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একজন লিখ </a:t>
            </a:r>
            <a:endParaRPr lang="en-US" sz="40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24-Point Star 10"/>
          <p:cNvSpPr/>
          <p:nvPr/>
        </p:nvSpPr>
        <p:spPr>
          <a:xfrm>
            <a:off x="424340" y="546400"/>
            <a:ext cx="2376488" cy="2133600"/>
          </a:xfrm>
          <a:prstGeom prst="star24">
            <a:avLst/>
          </a:prstGeom>
          <a:solidFill>
            <a:schemeClr val="accent6">
              <a:lumMod val="40000"/>
              <a:lumOff val="60000"/>
            </a:schemeClr>
          </a:solidFill>
          <a:ln w="57150">
            <a:solidFill>
              <a:srgbClr val="00B0F0"/>
            </a:solidFill>
          </a:ln>
          <a:effectLst>
            <a:glow rad="228600">
              <a:schemeClr val="accent6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 prst="hardEdg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৫ মিনিট </a:t>
            </a:r>
            <a:endParaRPr lang="en-US" sz="3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Rectangle 6">
            <a:hlinkClick r:id="rId5" action="ppaction://hlinksldjump"/>
          </p:cNvPr>
          <p:cNvSpPr/>
          <p:nvPr/>
        </p:nvSpPr>
        <p:spPr>
          <a:xfrm>
            <a:off x="43542" y="5262146"/>
            <a:ext cx="9067606" cy="646331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marL="457200" indent="-457200" algn="just">
              <a:buFont typeface="Wingdings" panose="05000000000000000000" pitchFamily="2" charset="2"/>
              <a:buChar char="Ø"/>
              <a:defRPr/>
            </a:pPr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আখলাকে হামিদার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প্রভা</a:t>
            </a:r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বে ব্যক্তি জীবনে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পরিবর্তন </a:t>
            </a:r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ঘটে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লিখ</a:t>
            </a:r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116765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 tmFilter="0,0; .5, 1; 1, 1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11" grpId="0" animBg="1"/>
      <p:bldP spid="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4FFD7B-8825-402A-BBD0-D3C94D1B8D5F}" type="datetime10">
              <a:rPr lang="bn-BD" smtClean="0"/>
              <a:t>বৃহস্পতিবার, 11 এপ্রিল 2019</a:t>
            </a:fld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C7F854-B571-47C3-B81D-C3C225D692F2}" type="slidenum">
              <a:rPr lang="en-US" smtClean="0"/>
              <a:pPr/>
              <a:t>14</a:t>
            </a:fld>
            <a:endParaRPr lang="en-US" dirty="0"/>
          </a:p>
        </p:txBody>
      </p:sp>
      <p:sp>
        <p:nvSpPr>
          <p:cNvPr id="4" name="Flowchart: Alternate Process 3"/>
          <p:cNvSpPr/>
          <p:nvPr/>
        </p:nvSpPr>
        <p:spPr>
          <a:xfrm>
            <a:off x="2032000" y="228600"/>
            <a:ext cx="5181600" cy="685800"/>
          </a:xfrm>
          <a:prstGeom prst="flowChartAlternateProcess">
            <a:avLst/>
          </a:prstGeom>
          <a:solidFill>
            <a:srgbClr val="CCECFF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আখলাকে হামিদার সুফল</a:t>
            </a:r>
            <a:endParaRPr lang="en-US" sz="48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63161" y="239821"/>
            <a:ext cx="8267007" cy="830997"/>
          </a:xfrm>
          <a:prstGeom prst="rect">
            <a:avLst/>
          </a:prstGeom>
          <a:ln w="38100">
            <a:solidFill>
              <a:srgbClr val="008000"/>
            </a:solidFill>
            <a:prstDash val="sysDash"/>
          </a:ln>
        </p:spPr>
        <p:txBody>
          <a:bodyPr wrap="none" anchor="ctr">
            <a:spAutoFit/>
          </a:bodyPr>
          <a:lstStyle/>
          <a:p>
            <a:pPr algn="ctr">
              <a:defRPr/>
            </a:pPr>
            <a:r>
              <a:rPr lang="bn-BD" sz="48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১</a:t>
            </a:r>
            <a:r>
              <a:rPr lang="bn-BD" sz="48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 আল্লাহর ও তাঁর রাসূলের ভালোবাসা লাভ</a:t>
            </a:r>
            <a:endParaRPr lang="en-US" b="1" spc="51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2952" y="1481328"/>
            <a:ext cx="4267200" cy="2218944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374015" y="4195128"/>
            <a:ext cx="8512542" cy="1200329"/>
          </a:xfrm>
          <a:prstGeom prst="rect">
            <a:avLst/>
          </a:prstGeom>
          <a:ln w="38100">
            <a:solidFill>
              <a:srgbClr val="008000"/>
            </a:solidFill>
            <a:prstDash val="sysDash"/>
          </a:ln>
        </p:spPr>
        <p:txBody>
          <a:bodyPr wrap="square">
            <a:spAutoFit/>
          </a:bodyPr>
          <a:lstStyle/>
          <a:p>
            <a:pPr algn="just"/>
            <a:r>
              <a:rPr lang="bn-BD" sz="36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উত্তম চরিত্রে অধিকারী হলে মহান আল্লাহ ও তাঁর রাসূল (স)-এর সন্তুষ্টি অর্জন করা যায়।  </a:t>
            </a:r>
            <a:endParaRPr lang="en-GB" sz="3600" dirty="0"/>
          </a:p>
        </p:txBody>
      </p:sp>
      <p:sp>
        <p:nvSpPr>
          <p:cNvPr id="9" name="Rectangle 8"/>
          <p:cNvSpPr/>
          <p:nvPr/>
        </p:nvSpPr>
        <p:spPr>
          <a:xfrm>
            <a:off x="242887" y="4219575"/>
            <a:ext cx="8686800" cy="1200329"/>
          </a:xfrm>
          <a:prstGeom prst="rect">
            <a:avLst/>
          </a:prstGeom>
          <a:noFill/>
          <a:ln w="28575">
            <a:solidFill>
              <a:srgbClr val="92D050"/>
            </a:solidFill>
          </a:ln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bn-BD" sz="36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অর্থ: ‘তোমাদের মধ্যে সে ব্যক্তি আমার নিকট অধিক প্রিয়, যার চরিত্র সর্বোত্তম।’</a:t>
            </a:r>
            <a:r>
              <a:rPr lang="bn-BD" sz="3600" b="1" spc="51" dirty="0" smtClean="0">
                <a:ln w="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(বুখারি )</a:t>
            </a:r>
            <a:endParaRPr lang="en-US" sz="1200" b="1" spc="51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600200" y="4267200"/>
            <a:ext cx="6400800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bn-BD" sz="44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 সম্পর্কে মহানবী (সঃ) বলেন-</a:t>
            </a:r>
            <a:endParaRPr lang="en-GB" sz="4400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275"/>
          <a:stretch/>
        </p:blipFill>
        <p:spPr>
          <a:xfrm>
            <a:off x="242887" y="1371600"/>
            <a:ext cx="4186237" cy="2438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14721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 tmFilter="0,0; .5, 1; 1, 1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 tmFilter="0,0; .5, 1; 1, 1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8" grpId="0" animBg="1"/>
      <p:bldP spid="9" grpId="0" animBg="1"/>
      <p:bldP spid="10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4FFD7B-8825-402A-BBD0-D3C94D1B8D5F}" type="datetime10">
              <a:rPr lang="bn-BD" smtClean="0"/>
              <a:t>বৃহস্পতিবার, 11 এপ্রিল 2019</a:t>
            </a:fld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C7F854-B571-47C3-B81D-C3C225D692F2}" type="slidenum">
              <a:rPr lang="en-US" smtClean="0"/>
              <a:pPr/>
              <a:t>15</a:t>
            </a:fld>
            <a:endParaRPr lang="en-US" dirty="0"/>
          </a:p>
        </p:txBody>
      </p:sp>
      <p:sp>
        <p:nvSpPr>
          <p:cNvPr id="4" name="Flowchart: Alternate Process 3"/>
          <p:cNvSpPr/>
          <p:nvPr/>
        </p:nvSpPr>
        <p:spPr>
          <a:xfrm>
            <a:off x="2032000" y="228600"/>
            <a:ext cx="5181600" cy="685800"/>
          </a:xfrm>
          <a:prstGeom prst="flowChartAlternateProcess">
            <a:avLst/>
          </a:prstGeom>
          <a:solidFill>
            <a:srgbClr val="CCECFF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আখলাকে হামিদার সুফল</a:t>
            </a:r>
            <a:endParaRPr lang="en-US" sz="48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271034" y="198828"/>
            <a:ext cx="4703532" cy="830997"/>
          </a:xfrm>
          <a:prstGeom prst="rect">
            <a:avLst/>
          </a:prstGeom>
          <a:ln w="38100">
            <a:solidFill>
              <a:srgbClr val="008000"/>
            </a:solidFill>
            <a:prstDash val="sysDash"/>
          </a:ln>
        </p:spPr>
        <p:txBody>
          <a:bodyPr wrap="none" anchor="ctr">
            <a:spAutoFit/>
          </a:bodyPr>
          <a:lstStyle/>
          <a:p>
            <a:pPr algn="ctr">
              <a:defRPr/>
            </a:pPr>
            <a:r>
              <a:rPr lang="bn-BD" sz="48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২</a:t>
            </a:r>
            <a:r>
              <a:rPr lang="bn-BD" sz="48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bn-IN" sz="48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ঈ</a:t>
            </a:r>
            <a:r>
              <a:rPr lang="bn-BD" sz="48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মানের পূর্ণতা অর্জন</a:t>
            </a:r>
            <a:endParaRPr lang="en-US" b="1" spc="51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43841" y="4369256"/>
            <a:ext cx="8512542" cy="769441"/>
          </a:xfrm>
          <a:prstGeom prst="rect">
            <a:avLst/>
          </a:prstGeom>
          <a:ln w="38100">
            <a:solidFill>
              <a:srgbClr val="008000"/>
            </a:solidFill>
            <a:prstDash val="sysDash"/>
          </a:ln>
        </p:spPr>
        <p:txBody>
          <a:bodyPr wrap="square">
            <a:spAutoFit/>
          </a:bodyPr>
          <a:lstStyle/>
          <a:p>
            <a:pPr algn="just"/>
            <a:r>
              <a:rPr lang="bn-BD" sz="44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উত্তম চরিত্র মানুষের ইমানকে পূর্ণতা দান করে।  </a:t>
            </a:r>
            <a:endParaRPr lang="en-GB" sz="4400" dirty="0"/>
          </a:p>
        </p:txBody>
      </p:sp>
      <p:sp>
        <p:nvSpPr>
          <p:cNvPr id="9" name="Rectangle 8"/>
          <p:cNvSpPr/>
          <p:nvPr/>
        </p:nvSpPr>
        <p:spPr>
          <a:xfrm>
            <a:off x="128592" y="4456748"/>
            <a:ext cx="8929688" cy="584775"/>
          </a:xfrm>
          <a:prstGeom prst="rect">
            <a:avLst/>
          </a:prstGeom>
          <a:noFill/>
          <a:ln w="28575">
            <a:solidFill>
              <a:srgbClr val="92D050"/>
            </a:solidFill>
          </a:ln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bn-BD" sz="32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অর্থ: ‘পূর্ণ মুমিন তাঁরাই, যাদের চরিত্র মহান ও সুন্দরতম।’</a:t>
            </a:r>
            <a:r>
              <a:rPr lang="bn-BD" sz="3200" b="1" spc="51" dirty="0" smtClean="0">
                <a:ln w="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(আবু দাউদ)</a:t>
            </a:r>
            <a:endParaRPr lang="en-US" sz="1100" b="1" spc="51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783080" y="4450080"/>
            <a:ext cx="6400800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bn-BD" sz="44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 সম্পর্কে মহানবী (সঃ) বলেন-</a:t>
            </a:r>
            <a:endParaRPr lang="en-GB" sz="4400" dirty="0"/>
          </a:p>
        </p:txBody>
      </p:sp>
      <p:pic>
        <p:nvPicPr>
          <p:cNvPr id="11" name="Picture 10" descr="Screen Clipping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7092" y="4269712"/>
            <a:ext cx="7355840" cy="1003682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075" y="1185862"/>
            <a:ext cx="3900488" cy="272891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381"/>
          <a:stretch/>
        </p:blipFill>
        <p:spPr>
          <a:xfrm>
            <a:off x="4648157" y="1214438"/>
            <a:ext cx="4181517" cy="274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67991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 tmFilter="0,0; .5, 1; 1, 1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 tmFilter="0,0; .5, 1; 1, 1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8" grpId="0" animBg="1"/>
      <p:bldP spid="9" grpId="0" animBg="1"/>
      <p:bldP spid="10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4FFD7B-8825-402A-BBD0-D3C94D1B8D5F}" type="datetime10">
              <a:rPr lang="bn-BD" smtClean="0"/>
              <a:t>বৃহস্পতিবার, 11 এপ্রিল 2019</a:t>
            </a:fld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C7F854-B571-47C3-B81D-C3C225D692F2}" type="slidenum">
              <a:rPr lang="en-US" smtClean="0"/>
              <a:pPr/>
              <a:t>16</a:t>
            </a:fld>
            <a:endParaRPr lang="en-US" dirty="0"/>
          </a:p>
        </p:txBody>
      </p:sp>
      <p:sp>
        <p:nvSpPr>
          <p:cNvPr id="4" name="Flowchart: Alternate Process 3"/>
          <p:cNvSpPr/>
          <p:nvPr/>
        </p:nvSpPr>
        <p:spPr>
          <a:xfrm>
            <a:off x="2032000" y="228600"/>
            <a:ext cx="5181600" cy="685800"/>
          </a:xfrm>
          <a:prstGeom prst="flowChartAlternateProcess">
            <a:avLst/>
          </a:prstGeom>
          <a:solidFill>
            <a:srgbClr val="CCECFF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আখলাকে হামিদার সুফল</a:t>
            </a:r>
            <a:endParaRPr lang="en-US" sz="48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167393" y="260141"/>
            <a:ext cx="4777270" cy="830997"/>
          </a:xfrm>
          <a:prstGeom prst="rect">
            <a:avLst/>
          </a:prstGeom>
          <a:ln w="38100">
            <a:solidFill>
              <a:srgbClr val="008000"/>
            </a:solidFill>
            <a:prstDash val="sysDash"/>
          </a:ln>
        </p:spPr>
        <p:txBody>
          <a:bodyPr wrap="none" anchor="ctr">
            <a:spAutoFit/>
          </a:bodyPr>
          <a:lstStyle/>
          <a:p>
            <a:pPr algn="ctr">
              <a:defRPr/>
            </a:pPr>
            <a:r>
              <a:rPr lang="bn-BD" sz="48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৩। সর্বোত্তম মর্যাদা লাভ </a:t>
            </a:r>
            <a:endParaRPr lang="en-US" b="1" spc="51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84480" y="4099560"/>
            <a:ext cx="8512542" cy="1323439"/>
          </a:xfrm>
          <a:prstGeom prst="rect">
            <a:avLst/>
          </a:prstGeom>
          <a:ln w="38100">
            <a:solidFill>
              <a:srgbClr val="008000"/>
            </a:solidFill>
            <a:prstDash val="sysDash"/>
          </a:ln>
        </p:spPr>
        <p:txBody>
          <a:bodyPr wrap="square">
            <a:spAutoFit/>
          </a:bodyPr>
          <a:lstStyle/>
          <a:p>
            <a:pPr algn="just"/>
            <a:r>
              <a:rPr lang="bn-BD" sz="40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উত্তম চরিত্রে অধিকারী ব্যক্তি মহান আল্লাহ ও তাঁর রাসূল (স।)-এর নিকট উঁচু মর্যাদা লাভ করে ।  </a:t>
            </a:r>
            <a:endParaRPr lang="en-GB" sz="4000" dirty="0"/>
          </a:p>
        </p:txBody>
      </p:sp>
      <p:sp>
        <p:nvSpPr>
          <p:cNvPr id="9" name="Rectangle 8"/>
          <p:cNvSpPr/>
          <p:nvPr/>
        </p:nvSpPr>
        <p:spPr>
          <a:xfrm>
            <a:off x="304800" y="3992880"/>
            <a:ext cx="8686800" cy="1569660"/>
          </a:xfrm>
          <a:prstGeom prst="rect">
            <a:avLst/>
          </a:prstGeom>
          <a:noFill/>
          <a:ln w="28575">
            <a:solidFill>
              <a:srgbClr val="92D050"/>
            </a:solidFill>
          </a:ln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bn-BD" sz="48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অর্থ: ‘তোমাদের মধ্যে সেই ব্যক্তিই শ্রেষ্ঠ, যার চরিত্র সর্বোত্তম।’</a:t>
            </a:r>
            <a:r>
              <a:rPr lang="bn-BD" sz="4800" b="1" spc="51" dirty="0" smtClean="0">
                <a:ln w="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(বুখারি  )</a:t>
            </a:r>
            <a:endParaRPr lang="en-US" b="1" spc="51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600200" y="4267200"/>
            <a:ext cx="6400800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bn-BD" sz="44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 সম্পর্কে মহানবী (সঃ) বলেন-</a:t>
            </a:r>
            <a:endParaRPr lang="en-GB" sz="4400"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300" y="1323975"/>
            <a:ext cx="3810000" cy="2381250"/>
          </a:xfrm>
          <a:prstGeom prst="rect">
            <a:avLst/>
          </a:prstGeom>
        </p:spPr>
      </p:pic>
      <p:grpSp>
        <p:nvGrpSpPr>
          <p:cNvPr id="7" name="Group 6"/>
          <p:cNvGrpSpPr/>
          <p:nvPr/>
        </p:nvGrpSpPr>
        <p:grpSpPr>
          <a:xfrm>
            <a:off x="4657725" y="1323976"/>
            <a:ext cx="4047843" cy="2389226"/>
            <a:chOff x="4657725" y="1323976"/>
            <a:chExt cx="4047843" cy="2389226"/>
          </a:xfrm>
        </p:grpSpPr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57725" y="1323976"/>
              <a:ext cx="4047843" cy="2389226"/>
            </a:xfrm>
            <a:prstGeom prst="rect">
              <a:avLst/>
            </a:prstGeom>
          </p:spPr>
        </p:pic>
        <p:sp>
          <p:nvSpPr>
            <p:cNvPr id="6" name="TextBox 5"/>
            <p:cNvSpPr txBox="1"/>
            <p:nvPr/>
          </p:nvSpPr>
          <p:spPr>
            <a:xfrm>
              <a:off x="5030857" y="3083302"/>
              <a:ext cx="3301577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IN" sz="2800" dirty="0" smtClean="0"/>
                <a:t>পৃথিবী শ্রেষ্ঠ হাফেজে কুরআন </a:t>
              </a:r>
              <a:endParaRPr lang="en-US" sz="2800" dirty="0"/>
            </a:p>
          </p:txBody>
        </p:sp>
      </p:grpSp>
    </p:spTree>
    <p:extLst>
      <p:ext uri="{BB962C8B-B14F-4D97-AF65-F5344CB8AC3E}">
        <p14:creationId xmlns:p14="http://schemas.microsoft.com/office/powerpoint/2010/main" val="36799126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 tmFilter="0,0; .5, 1; 1, 1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 tmFilter="0,0; .5, 1; 1, 1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8" grpId="0" animBg="1"/>
      <p:bldP spid="9" grpId="0" animBg="1"/>
      <p:bldP spid="10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4FFD7B-8825-402A-BBD0-D3C94D1B8D5F}" type="datetime10">
              <a:rPr lang="bn-BD" smtClean="0"/>
              <a:t>বৃহস্পতিবার, 11 এপ্রিল 2019</a:t>
            </a:fld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C7F854-B571-47C3-B81D-C3C225D692F2}" type="slidenum">
              <a:rPr lang="en-US" smtClean="0"/>
              <a:pPr/>
              <a:t>17</a:t>
            </a:fld>
            <a:endParaRPr lang="en-US" dirty="0"/>
          </a:p>
        </p:txBody>
      </p:sp>
      <p:sp>
        <p:nvSpPr>
          <p:cNvPr id="4" name="Flowchart: Alternate Process 3"/>
          <p:cNvSpPr/>
          <p:nvPr/>
        </p:nvSpPr>
        <p:spPr>
          <a:xfrm>
            <a:off x="2032000" y="228600"/>
            <a:ext cx="5181600" cy="685800"/>
          </a:xfrm>
          <a:prstGeom prst="flowChartAlternateProcess">
            <a:avLst/>
          </a:prstGeom>
          <a:solidFill>
            <a:srgbClr val="CCECFF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আখলাকে হামিদার সুফল</a:t>
            </a:r>
            <a:endParaRPr lang="en-US" sz="48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557460" y="182780"/>
            <a:ext cx="6094938" cy="830997"/>
          </a:xfrm>
          <a:prstGeom prst="rect">
            <a:avLst/>
          </a:prstGeom>
          <a:ln w="38100">
            <a:solidFill>
              <a:srgbClr val="008000"/>
            </a:solidFill>
            <a:prstDash val="sysDash"/>
          </a:ln>
        </p:spPr>
        <p:txBody>
          <a:bodyPr wrap="none" anchor="ctr">
            <a:spAutoFit/>
          </a:bodyPr>
          <a:lstStyle/>
          <a:p>
            <a:pPr algn="ctr">
              <a:defRPr/>
            </a:pPr>
            <a:r>
              <a:rPr lang="bn-BD" sz="48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৪। </a:t>
            </a:r>
            <a:r>
              <a:rPr lang="bn-BD" sz="4800" b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জাহান্নাম</a:t>
            </a:r>
            <a:r>
              <a:rPr lang="bn-BD" sz="48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থেকে পরিত্রাণ লাভ</a:t>
            </a:r>
            <a:endParaRPr lang="en-US" b="1" spc="51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23520" y="4013200"/>
            <a:ext cx="8512542" cy="1446550"/>
          </a:xfrm>
          <a:prstGeom prst="rect">
            <a:avLst/>
          </a:prstGeom>
          <a:ln w="38100">
            <a:solidFill>
              <a:srgbClr val="008000"/>
            </a:solidFill>
            <a:prstDash val="sysDash"/>
          </a:ln>
        </p:spPr>
        <p:txBody>
          <a:bodyPr wrap="square">
            <a:spAutoFit/>
          </a:bodyPr>
          <a:lstStyle/>
          <a:p>
            <a:pPr algn="just"/>
            <a:r>
              <a:rPr lang="bn-BD" sz="44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মহান আল্লাহ উত্তম </a:t>
            </a:r>
            <a:r>
              <a:rPr lang="bn-BD" sz="44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চরিত্রবান ব্যক্তিকে জাহান্নামের আগুন থেকে রেহাই </a:t>
            </a:r>
            <a:r>
              <a:rPr lang="bn-IN" sz="44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দি</a:t>
            </a:r>
            <a:r>
              <a:rPr lang="bn-BD" sz="44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বেন।  </a:t>
            </a:r>
            <a:endParaRPr lang="en-GB" sz="4400" dirty="0"/>
          </a:p>
        </p:txBody>
      </p:sp>
      <p:sp>
        <p:nvSpPr>
          <p:cNvPr id="9" name="Rectangle 8"/>
          <p:cNvSpPr/>
          <p:nvPr/>
        </p:nvSpPr>
        <p:spPr>
          <a:xfrm>
            <a:off x="-27916" y="4051755"/>
            <a:ext cx="9015413" cy="1200329"/>
          </a:xfrm>
          <a:prstGeom prst="rect">
            <a:avLst/>
          </a:prstGeom>
          <a:noFill/>
          <a:ln w="28575">
            <a:solidFill>
              <a:srgbClr val="92D050"/>
            </a:solidFill>
          </a:ln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bn-BD" sz="36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অর্থ: ‘আল্লাহ তাআলা যার গঠন ও স্বভাব সুন্দর করেছেন, দোযখের অগ্নি তাকে ভক্ষণ করবে না ।’</a:t>
            </a:r>
            <a:r>
              <a:rPr lang="bn-BD" sz="3600" b="1" spc="51" dirty="0" smtClean="0">
                <a:ln w="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(তাবারানি ও বায়হাকি)</a:t>
            </a:r>
            <a:endParaRPr lang="en-US" sz="1200" b="1" spc="51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600200" y="4267200"/>
            <a:ext cx="6400800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bn-BD" sz="44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 সম্পর্কে মহানবী (সঃ) বলেন-</a:t>
            </a:r>
            <a:endParaRPr lang="en-GB" sz="4400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710" y="1300161"/>
            <a:ext cx="3753218" cy="2497596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5825" y="1300161"/>
            <a:ext cx="3962400" cy="25472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3166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 tmFilter="0,0; .5, 1; 1, 1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 tmFilter="0,0; .5, 1; 1, 1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8" grpId="0" animBg="1"/>
      <p:bldP spid="9" grpId="0" animBg="1"/>
      <p:bldP spid="10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4FFD7B-8825-402A-BBD0-D3C94D1B8D5F}" type="datetime10">
              <a:rPr lang="bn-BD" smtClean="0"/>
              <a:t>বৃহস্পতিবার, 11 এপ্রিল 2019</a:t>
            </a:fld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C7F854-B571-47C3-B81D-C3C225D692F2}" type="slidenum">
              <a:rPr lang="en-US" smtClean="0"/>
              <a:pPr/>
              <a:t>18</a:t>
            </a:fld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1157289" y="591197"/>
            <a:ext cx="6668900" cy="609600"/>
          </a:xfrm>
          <a:prstGeom prst="rect">
            <a:avLst/>
          </a:prstGeom>
          <a:noFill/>
          <a:ln/>
          <a:effectLst>
            <a:innerShdw blurRad="114300">
              <a:prstClr val="black"/>
            </a:innerShd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bn-BD" sz="4400" b="1" dirty="0">
                <a:solidFill>
                  <a:schemeClr val="tx1"/>
                </a:solidFill>
              </a:rPr>
              <a:t>প্রতিটি </a:t>
            </a:r>
            <a:r>
              <a:rPr lang="bn-BD" sz="4400" b="1" dirty="0" smtClean="0">
                <a:solidFill>
                  <a:schemeClr val="tx1"/>
                </a:solidFill>
              </a:rPr>
              <a:t>দলে </a:t>
            </a:r>
            <a:r>
              <a:rPr lang="en-US" sz="4400" b="1" dirty="0" err="1" smtClean="0">
                <a:solidFill>
                  <a:schemeClr val="tx1"/>
                </a:solidFill>
              </a:rPr>
              <a:t>যেকো</a:t>
            </a:r>
            <a:r>
              <a:rPr lang="bn-IN" sz="4400" b="1" dirty="0" smtClean="0">
                <a:solidFill>
                  <a:schemeClr val="tx1"/>
                </a:solidFill>
              </a:rPr>
              <a:t>নো</a:t>
            </a:r>
            <a:r>
              <a:rPr lang="en-US" sz="4400" b="1" dirty="0" smtClean="0">
                <a:solidFill>
                  <a:schemeClr val="tx1"/>
                </a:solidFill>
              </a:rPr>
              <a:t> </a:t>
            </a:r>
            <a:r>
              <a:rPr lang="en-US" sz="4400" b="1" dirty="0" err="1" smtClean="0">
                <a:solidFill>
                  <a:schemeClr val="tx1"/>
                </a:solidFill>
              </a:rPr>
              <a:t>একজন</a:t>
            </a:r>
            <a:r>
              <a:rPr lang="en-US" sz="4400" b="1" dirty="0" smtClean="0">
                <a:solidFill>
                  <a:schemeClr val="tx1"/>
                </a:solidFill>
              </a:rPr>
              <a:t> </a:t>
            </a:r>
            <a:r>
              <a:rPr lang="bn-BD" sz="4400" b="1" dirty="0" smtClean="0">
                <a:solidFill>
                  <a:schemeClr val="tx1"/>
                </a:solidFill>
              </a:rPr>
              <a:t>লিখবে </a:t>
            </a:r>
            <a:endParaRPr lang="en-US" sz="4400" b="1" dirty="0">
              <a:solidFill>
                <a:schemeClr val="tx1"/>
              </a:solidFill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6763566" y="1658860"/>
            <a:ext cx="2125246" cy="794110"/>
          </a:xfrm>
          <a:prstGeom prst="roundRect">
            <a:avLst/>
          </a:prstGeom>
          <a:noFill/>
          <a:ln>
            <a:solidFill>
              <a:schemeClr val="accent1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4400" dirty="0" smtClean="0">
                <a:solidFill>
                  <a:schemeClr val="tx1"/>
                </a:solidFill>
              </a:rPr>
              <a:t>দলীয় কাজ </a:t>
            </a:r>
            <a:endParaRPr lang="en-US" sz="4400" dirty="0">
              <a:solidFill>
                <a:schemeClr val="tx1"/>
              </a:solidFill>
            </a:endParaRPr>
          </a:p>
        </p:txBody>
      </p:sp>
      <p:sp>
        <p:nvSpPr>
          <p:cNvPr id="11" name="24-Point Star 10"/>
          <p:cNvSpPr/>
          <p:nvPr/>
        </p:nvSpPr>
        <p:spPr>
          <a:xfrm>
            <a:off x="6918512" y="2984721"/>
            <a:ext cx="1815353" cy="1378857"/>
          </a:xfrm>
          <a:prstGeom prst="star24">
            <a:avLst/>
          </a:prstGeom>
          <a:solidFill>
            <a:schemeClr val="accent6">
              <a:lumMod val="40000"/>
              <a:lumOff val="60000"/>
            </a:schemeClr>
          </a:solidFill>
          <a:ln w="57150">
            <a:solidFill>
              <a:srgbClr val="00B0F0"/>
            </a:solidFill>
          </a:ln>
          <a:effectLst>
            <a:glow rad="228600">
              <a:schemeClr val="accent6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 prst="hardEdg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dirty="0" smtClean="0">
                <a:solidFill>
                  <a:schemeClr val="tx1"/>
                </a:solidFill>
              </a:rPr>
              <a:t>৭+৫ মিনিট </a:t>
            </a:r>
            <a:endParaRPr lang="en-US" sz="3200" dirty="0">
              <a:solidFill>
                <a:schemeClr val="tx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7289" y="1646432"/>
            <a:ext cx="5013198" cy="3342132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742952" y="5117448"/>
            <a:ext cx="7718877" cy="830997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marL="571500" indent="-571500" algn="just">
              <a:buFont typeface="Wingdings" panose="05000000000000000000" pitchFamily="2" charset="2"/>
              <a:buChar char="Ø"/>
            </a:pPr>
            <a:r>
              <a:rPr lang="bn-BD" sz="4800" dirty="0" err="1" smtClean="0"/>
              <a:t>সদাচরণের</a:t>
            </a:r>
            <a:r>
              <a:rPr lang="bn-BD" sz="4800" dirty="0" smtClean="0"/>
              <a:t> একটি তালিকা তৈরি কর। </a:t>
            </a:r>
            <a:r>
              <a:rPr lang="en-US" sz="4800" dirty="0" smtClean="0"/>
              <a:t> </a:t>
            </a:r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2646435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4FFD7B-8825-402A-BBD0-D3C94D1B8D5F}" type="datetime10">
              <a:rPr lang="bn-BD" smtClean="0"/>
              <a:t>বৃহস্পতিবার, 11 এপ্রিল 2019</a:t>
            </a:fld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C7F854-B571-47C3-B81D-C3C225D692F2}" type="slidenum">
              <a:rPr lang="en-US" smtClean="0"/>
              <a:pPr/>
              <a:t>19</a:t>
            </a:fld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045028" y="551543"/>
            <a:ext cx="7406195" cy="64633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bn-IN" sz="3600" dirty="0" smtClean="0"/>
              <a:t>বহুনির্বাচনী প্রশ্নের  জন্য নিচের আইকনে ক্লিক করুণ </a:t>
            </a:r>
            <a:endParaRPr lang="en-US" sz="3600" dirty="0"/>
          </a:p>
        </p:txBody>
      </p:sp>
      <p:graphicFrame>
        <p:nvGraphicFramePr>
          <p:cNvPr id="4" name="Object 3">
            <a:hlinkClick r:id="" action="ppaction://ole?verb=0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73640173"/>
              </p:ext>
            </p:extLst>
          </p:nvPr>
        </p:nvGraphicFramePr>
        <p:xfrm>
          <a:off x="3142342" y="1574955"/>
          <a:ext cx="2445657" cy="206352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1" name="Packager Shell Object" showAsIcon="1" r:id="rId3" imgW="914400" imgH="771480" progId="Package">
                  <p:embed/>
                </p:oleObj>
              </mc:Choice>
              <mc:Fallback>
                <p:oleObj name="Packager Shell Object" showAsIcon="1" r:id="rId3" imgW="914400" imgH="771480" progId="Package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142342" y="1574955"/>
                        <a:ext cx="2445657" cy="206352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1219201" y="4015559"/>
            <a:ext cx="6766596" cy="707886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bn-IN" sz="4000" dirty="0" smtClean="0"/>
              <a:t>ব্রাউজারের ফন্ট সাইজ বড় করে নিতে হবে 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31959678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7D2911-63BC-467B-8DD0-B8385E4B0D1D}" type="datetime10">
              <a:rPr lang="bn-BD" smtClean="0"/>
              <a:t>বৃহস্পতিবার, 11 এপ্রিল 2019</a:t>
            </a:fld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C7F854-B571-47C3-B81D-C3C225D692F2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10" name="Rounded Rectangle 9"/>
          <p:cNvSpPr/>
          <p:nvPr/>
        </p:nvSpPr>
        <p:spPr>
          <a:xfrm>
            <a:off x="2988860" y="204716"/>
            <a:ext cx="2776345" cy="709684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IN" sz="5400" b="1" dirty="0">
                <a:ln w="11430"/>
                <a:solidFill>
                  <a:sysClr val="windowText" lastClr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endParaRPr lang="en-US" sz="7200" b="1" dirty="0">
              <a:ln w="11430"/>
              <a:solidFill>
                <a:sysClr val="windowText" lastClr="0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cxnSp>
        <p:nvCxnSpPr>
          <p:cNvPr id="11" name="Straight Connector 10"/>
          <p:cNvCxnSpPr/>
          <p:nvPr/>
        </p:nvCxnSpPr>
        <p:spPr>
          <a:xfrm>
            <a:off x="4648200" y="1371600"/>
            <a:ext cx="22977" cy="4316156"/>
          </a:xfrm>
          <a:prstGeom prst="line">
            <a:avLst/>
          </a:prstGeom>
          <a:ln w="38100">
            <a:solidFill>
              <a:srgbClr val="008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2" name="Rectangle 11"/>
          <p:cNvSpPr/>
          <p:nvPr/>
        </p:nvSpPr>
        <p:spPr>
          <a:xfrm>
            <a:off x="381001" y="1143000"/>
            <a:ext cx="4038600" cy="4967514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381000" y="3276600"/>
            <a:ext cx="408482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BD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মোঃ সাইফুল ইসলাম</a:t>
            </a:r>
          </a:p>
          <a:p>
            <a:pPr algn="ctr"/>
            <a:r>
              <a:rPr lang="bn-BD" sz="2000" b="1" dirty="0">
                <a:solidFill>
                  <a:srgbClr val="33CC3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সহকারী </a:t>
            </a:r>
            <a:r>
              <a:rPr lang="bn-BD" sz="2000" b="1" dirty="0" smtClean="0">
                <a:solidFill>
                  <a:srgbClr val="33CC3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endParaRPr lang="bn-BD" sz="2000" b="1" dirty="0">
              <a:solidFill>
                <a:srgbClr val="33CC33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BD" sz="2800" b="1" dirty="0">
                <a:solidFill>
                  <a:srgbClr val="33CC3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সোনামুখী উচ্চ বিদ্যালয়</a:t>
            </a:r>
          </a:p>
          <a:p>
            <a:pPr algn="ctr"/>
            <a:r>
              <a:rPr lang="bn-BD" sz="28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আক্কেলপুর,জয়পুরহাট।</a:t>
            </a:r>
          </a:p>
          <a:p>
            <a:pPr algn="ctr"/>
            <a:r>
              <a:rPr lang="bn-BD" sz="2800" b="1" dirty="0" smtClean="0">
                <a:solidFill>
                  <a:srgbClr val="33CC3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মোবাইল-০১</a:t>
            </a:r>
            <a:r>
              <a:rPr lang="bn-IN" sz="2800" b="1" dirty="0" smtClean="0">
                <a:solidFill>
                  <a:srgbClr val="33CC3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722606613</a:t>
            </a:r>
            <a:endParaRPr lang="en-US" sz="2800" b="1" dirty="0" smtClean="0">
              <a:solidFill>
                <a:srgbClr val="33CC33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BD" b="1" dirty="0" smtClean="0">
                <a:latin typeface="NikoshBAN" panose="02000000000000000000" pitchFamily="2" charset="0"/>
                <a:cs typeface="NikoshBAN" panose="02000000000000000000" pitchFamily="2" charset="0"/>
                <a:hlinkClick r:id="rId3"/>
              </a:rPr>
              <a:t>saifulpcakkelpur@gmail.com</a:t>
            </a:r>
            <a:endParaRPr lang="en-US" b="1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B_8_ID_212</a:t>
            </a:r>
            <a:endParaRPr lang="bn-BD" b="1" dirty="0">
              <a:latin typeface="Times New Roman" panose="02020603050405020304" pitchFamily="18" charset="0"/>
              <a:cs typeface="NikoshBAN" panose="02000000000000000000" pitchFamily="2" charset="0"/>
            </a:endParaRPr>
          </a:p>
        </p:txBody>
      </p:sp>
      <p:grpSp>
        <p:nvGrpSpPr>
          <p:cNvPr id="17" name="Group 16"/>
          <p:cNvGrpSpPr/>
          <p:nvPr/>
        </p:nvGrpSpPr>
        <p:grpSpPr>
          <a:xfrm>
            <a:off x="4953000" y="1143000"/>
            <a:ext cx="3792537" cy="4995922"/>
            <a:chOff x="4632120" y="957969"/>
            <a:chExt cx="3792537" cy="4883326"/>
          </a:xfrm>
        </p:grpSpPr>
        <p:pic>
          <p:nvPicPr>
            <p:cNvPr id="18" name="Picture 17" descr="7_BV_Islam.pdf - Adobe Reader"/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0542" t="24327" r="30377" b="3625"/>
            <a:stretch/>
          </p:blipFill>
          <p:spPr>
            <a:xfrm>
              <a:off x="4632120" y="957969"/>
              <a:ext cx="3792537" cy="4883326"/>
            </a:xfrm>
            <a:prstGeom prst="rect">
              <a:avLst/>
            </a:prstGeom>
            <a:ln w="38100">
              <a:solidFill>
                <a:srgbClr val="FF0000"/>
              </a:solidFill>
            </a:ln>
          </p:spPr>
        </p:pic>
        <p:sp>
          <p:nvSpPr>
            <p:cNvPr id="19" name="Rectangle 18"/>
            <p:cNvSpPr/>
            <p:nvPr/>
          </p:nvSpPr>
          <p:spPr>
            <a:xfrm>
              <a:off x="4967988" y="2824163"/>
              <a:ext cx="3282510" cy="1530808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 w="38100">
              <a:solidFill>
                <a:schemeClr val="tx1"/>
              </a:solidFill>
            </a:ln>
          </p:spPr>
          <p:txBody>
            <a:bodyPr wrap="square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bn-BD" sz="2800" dirty="0">
                  <a:ln w="11430"/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অধ্যায়ঃ </a:t>
              </a:r>
              <a:r>
                <a:rPr lang="en-US" sz="2800" dirty="0">
                  <a:ln w="11430"/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</a:rPr>
                <a:t> </a:t>
              </a:r>
              <a:r>
                <a:rPr lang="bn-BD" sz="2800" dirty="0" smtClean="0">
                  <a:ln w="11430"/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</a:rPr>
                <a:t>৪র্থ</a:t>
              </a:r>
              <a:r>
                <a:rPr lang="en-US" sz="2800" dirty="0" smtClean="0">
                  <a:ln w="11430"/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</a:rPr>
                <a:t> </a:t>
              </a:r>
              <a:r>
                <a:rPr lang="bn-BD" sz="2800" dirty="0" smtClean="0">
                  <a:ln w="11430"/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(আখলাক) </a:t>
              </a:r>
              <a:endParaRPr lang="bn-BD" sz="2800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  <a:p>
              <a:pPr algn="ctr"/>
              <a:r>
                <a:rPr lang="bn-BD" sz="3200" dirty="0" smtClean="0">
                  <a:ln w="11430"/>
                  <a:solidFill>
                    <a:srgbClr val="FF0000"/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পাঠঃ </a:t>
              </a:r>
              <a:r>
                <a:rPr lang="en-US" sz="3200" dirty="0" smtClean="0">
                  <a:ln w="11430"/>
                  <a:solidFill>
                    <a:srgbClr val="FF0000"/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01</a:t>
              </a:r>
              <a:r>
                <a:rPr lang="bn-BD" sz="3200" dirty="0" smtClean="0">
                  <a:ln w="11430"/>
                  <a:solidFill>
                    <a:srgbClr val="FF0000"/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endParaRPr lang="bn-IN" sz="3200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  <a:p>
              <a:pPr algn="ctr"/>
              <a:r>
                <a:rPr lang="bn-IN" sz="3200" b="1" dirty="0">
                  <a:ln w="11430"/>
                  <a:solidFill>
                    <a:schemeClr val="bg2">
                      <a:lumMod val="10000"/>
                    </a:schemeClr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সময়ঃ ৫০ মিনিট</a:t>
              </a:r>
              <a:r>
                <a:rPr lang="bn-BD" sz="3200" b="1" dirty="0">
                  <a:ln w="11430"/>
                  <a:solidFill>
                    <a:schemeClr val="bg2">
                      <a:lumMod val="10000"/>
                    </a:schemeClr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endParaRPr lang="bn-IN" sz="3200" b="1" dirty="0">
                <a:ln w="11430"/>
                <a:solidFill>
                  <a:schemeClr val="bg2">
                    <a:lumMod val="1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pic>
        <p:nvPicPr>
          <p:cNvPr id="20" name="Picture 1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0858" y="1543132"/>
            <a:ext cx="3080935" cy="173895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36024392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 tmFilter="0,0; .5, 1; 1, 1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2" grpId="0" animBg="1"/>
      <p:bldP spid="13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4FFD7B-8825-402A-BBD0-D3C94D1B8D5F}" type="datetime10">
              <a:rPr lang="bn-BD" smtClean="0"/>
              <a:t>বৃহস্পতিবার, 11 এপ্রিল 2019</a:t>
            </a:fld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C7F854-B571-47C3-B81D-C3C225D692F2}" type="slidenum">
              <a:rPr lang="en-US" smtClean="0"/>
              <a:pPr/>
              <a:t>20</a:t>
            </a:fld>
            <a:endParaRPr lang="en-US" dirty="0"/>
          </a:p>
        </p:txBody>
      </p:sp>
      <p:sp>
        <p:nvSpPr>
          <p:cNvPr id="8" name="Rounded Rectangle 7"/>
          <p:cNvSpPr/>
          <p:nvPr/>
        </p:nvSpPr>
        <p:spPr>
          <a:xfrm>
            <a:off x="762000" y="620524"/>
            <a:ext cx="7620000" cy="533400"/>
          </a:xfrm>
          <a:prstGeom prst="round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bn-BD" sz="4000" dirty="0" smtClean="0">
                <a:solidFill>
                  <a:schemeClr val="tx1"/>
                </a:solidFill>
              </a:rPr>
              <a:t>আগামীকাল এই প্রশ্নের উত্তর লিখে নিয়ে আসবে</a:t>
            </a:r>
            <a:endParaRPr lang="en-US" sz="4000" dirty="0">
              <a:solidFill>
                <a:schemeClr val="tx1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01600" y="4914901"/>
            <a:ext cx="8737600" cy="1005840"/>
          </a:xfrm>
          <a:prstGeom prst="rect">
            <a:avLst/>
          </a:prstGeom>
          <a:noFill/>
          <a:ln>
            <a:solidFill>
              <a:srgbClr val="00B050"/>
            </a:solidFill>
          </a:ln>
          <a:effectLst>
            <a:innerShdw blurRad="114300">
              <a:prstClr val="black"/>
            </a:innerShdw>
          </a:effectLst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marL="457200" indent="-365760" algn="just">
              <a:buFont typeface="Wingdings" pitchFamily="2" charset="2"/>
              <a:buChar char="v"/>
              <a:defRPr/>
            </a:pPr>
            <a:r>
              <a:rPr lang="bn-IN" sz="3600" b="1" spc="-100" dirty="0" smtClean="0">
                <a:solidFill>
                  <a:schemeClr val="tx1"/>
                </a:solidFill>
              </a:rPr>
              <a:t>পারিবারিক জীবনে </a:t>
            </a:r>
            <a:r>
              <a:rPr lang="bn-BD" sz="3600" b="1" spc="-100" dirty="0" smtClean="0">
                <a:solidFill>
                  <a:schemeClr val="tx1"/>
                </a:solidFill>
              </a:rPr>
              <a:t>আখলাকের পাঁচটি ভাল ও মন্দ দিক </a:t>
            </a:r>
            <a:r>
              <a:rPr lang="bn-IN" sz="3600" b="1" spc="-100" dirty="0" smtClean="0">
                <a:solidFill>
                  <a:schemeClr val="tx1"/>
                </a:solidFill>
              </a:rPr>
              <a:t>লিখ</a:t>
            </a:r>
            <a:r>
              <a:rPr lang="bn-BD" sz="3600" b="1" spc="-100" dirty="0" smtClean="0">
                <a:solidFill>
                  <a:schemeClr val="tx1"/>
                </a:solidFill>
              </a:rPr>
              <a:t>।</a:t>
            </a:r>
            <a:endParaRPr lang="en-US" sz="3600" b="1" spc="-100" dirty="0" smtClean="0">
              <a:solidFill>
                <a:schemeClr val="tx1"/>
              </a:solidFill>
              <a:effectLst/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302098" y="1873624"/>
            <a:ext cx="8646128" cy="3041277"/>
            <a:chOff x="302098" y="1873624"/>
            <a:chExt cx="8646128" cy="3041277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211"/>
            <a:stretch/>
          </p:blipFill>
          <p:spPr>
            <a:xfrm>
              <a:off x="302098" y="1873624"/>
              <a:ext cx="4018569" cy="3041277"/>
            </a:xfrm>
            <a:prstGeom prst="rect">
              <a:avLst/>
            </a:prstGeom>
          </p:spPr>
        </p:pic>
        <p:pic>
          <p:nvPicPr>
            <p:cNvPr id="9" name="Picture 8"/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715" r="10635"/>
            <a:stretch/>
          </p:blipFill>
          <p:spPr>
            <a:xfrm>
              <a:off x="4320667" y="1873624"/>
              <a:ext cx="4627559" cy="304127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8209487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 tmFilter="0,0; .5, 1; 1, 1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1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2300547"/>
            <a:ext cx="9015412" cy="2514600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BD" dirty="0" smtClean="0">
                <a:solidFill>
                  <a:srgbClr val="CCFF99"/>
                </a:solidFill>
              </a:rPr>
              <a:t>আল্লাহ হাফেজ </a:t>
            </a:r>
            <a:endParaRPr lang="en-US" dirty="0">
              <a:solidFill>
                <a:srgbClr val="CCFF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12475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mph" presetSubtype="2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E91111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8EA3EE-D2B2-464B-BEE7-483FE63297FC}" type="datetime10">
              <a:rPr lang="bn-BD" smtClean="0"/>
              <a:t>বৃহস্পতিবার, 11 এপ্রিল 2019</a:t>
            </a:fld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C7F854-B571-47C3-B81D-C3C225D692F2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528639" y="374270"/>
            <a:ext cx="8315324" cy="769441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4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নিচের</a:t>
            </a:r>
            <a:r>
              <a:rPr lang="en-US" sz="4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ছবি</a:t>
            </a:r>
            <a:r>
              <a:rPr lang="bn-IN" sz="4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দু’টি</a:t>
            </a:r>
            <a:r>
              <a:rPr lang="en-US" sz="4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লক্ষ কর...</a:t>
            </a:r>
            <a:endParaRPr lang="en-US" sz="44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541267" y="4658115"/>
            <a:ext cx="831532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sz="36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চিত্র</a:t>
            </a:r>
            <a:r>
              <a:rPr lang="en-US" sz="36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3600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দু’টি</a:t>
            </a:r>
            <a:r>
              <a:rPr lang="bn-BD" sz="36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তে</a:t>
            </a:r>
            <a:r>
              <a:rPr lang="en-US" sz="36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bn-IN" sz="36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কোন </a:t>
            </a:r>
            <a:r>
              <a:rPr lang="bn-IN" sz="3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ধরণের </a:t>
            </a:r>
            <a:r>
              <a:rPr lang="bn-BD" sz="36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আখলা</a:t>
            </a:r>
            <a:r>
              <a:rPr lang="bn-IN" sz="36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কের</a:t>
            </a:r>
            <a:r>
              <a:rPr lang="bn-BD" sz="36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বহিঃপ্রকাশ ঘটেছে </a:t>
            </a:r>
            <a:endParaRPr lang="en-US" sz="11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124" y="1328739"/>
            <a:ext cx="4178490" cy="288607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4887" y="1313736"/>
            <a:ext cx="4143375" cy="28820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52796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300039" y="6394399"/>
            <a:ext cx="2658574" cy="372161"/>
          </a:xfrm>
        </p:spPr>
        <p:txBody>
          <a:bodyPr/>
          <a:lstStyle/>
          <a:p>
            <a:fld id="{BD5D4128-3DA5-4423-81B9-A539F43574E4}" type="datetime10">
              <a:rPr lang="bn-BD" smtClean="0"/>
              <a:t>বৃহস্পতিবার, 11 এপ্রিল 2019</a:t>
            </a:fld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C7F854-B571-47C3-B81D-C3C225D692F2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6" name="Rounded Rectangle 5"/>
          <p:cNvSpPr/>
          <p:nvPr/>
        </p:nvSpPr>
        <p:spPr>
          <a:xfrm>
            <a:off x="1600804" y="319123"/>
            <a:ext cx="5463384" cy="637489"/>
          </a:xfrm>
          <a:prstGeom prst="round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>
              <a:defRPr/>
            </a:pPr>
            <a:r>
              <a:rPr lang="bn-BD" sz="6600" dirty="0">
                <a:solidFill>
                  <a:schemeClr val="tx1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</a:t>
            </a:r>
            <a:r>
              <a:rPr lang="bn-BD" sz="5400" dirty="0">
                <a:solidFill>
                  <a:schemeClr val="tx1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জকের পাঠের বিষয়  </a:t>
            </a:r>
            <a:endParaRPr lang="en-US" sz="5400" dirty="0">
              <a:solidFill>
                <a:schemeClr val="tx1"/>
              </a:solidFill>
              <a:effectLst>
                <a:glow rad="139700">
                  <a:schemeClr val="accent5">
                    <a:satMod val="175000"/>
                    <a:alpha val="40000"/>
                  </a:schemeClr>
                </a:glo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8" name="Picture 7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7117" y="4686300"/>
            <a:ext cx="6989768" cy="105727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4059" y="1394523"/>
            <a:ext cx="4772966" cy="2983103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9236678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4FFD7B-8825-402A-BBD0-D3C94D1B8D5F}" type="datetime10">
              <a:rPr lang="bn-BD" smtClean="0"/>
              <a:t>বৃহস্পতিবার, 11 এপ্রিল 2019</a:t>
            </a:fld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C7F854-B571-47C3-B81D-C3C225D692F2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278129" y="1460148"/>
            <a:ext cx="6248400" cy="830997"/>
          </a:xfrm>
          <a:prstGeom prst="rect">
            <a:avLst/>
          </a:prstGeom>
          <a:noFill/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txBody>
          <a:bodyPr vert="horz" wrap="square" rtlCol="0" anchor="ctr" anchorCtr="0">
            <a:noAutofit/>
          </a:bodyPr>
          <a:lstStyle/>
          <a:p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 পাঠ শেষে শিক্ষার্থীরা</a:t>
            </a:r>
            <a:r>
              <a:rPr lang="bn-IN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.........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27413" y="2021615"/>
            <a:ext cx="8673714" cy="3416320"/>
          </a:xfrm>
          <a:prstGeom prst="rect">
            <a:avLst/>
          </a:prstGeom>
          <a:noFill/>
          <a:ln>
            <a:noFill/>
          </a:ln>
          <a:effectLst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lang="bn-BD" sz="1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১। আখলাক </a:t>
            </a:r>
            <a:r>
              <a:rPr lang="bn-IN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কী তা লিখতে</a:t>
            </a:r>
            <a:r>
              <a:rPr lang="bn-BD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পারবে।</a:t>
            </a:r>
          </a:p>
          <a:p>
            <a:pPr>
              <a:lnSpc>
                <a:spcPct val="150000"/>
              </a:lnSpc>
            </a:pPr>
            <a:r>
              <a:rPr lang="bn-BD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২। আখলাক এর প্রকারভেদ উল্লেখ করতে পারবে।</a:t>
            </a:r>
            <a:endParaRPr lang="bn-IN" sz="36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>
              <a:lnSpc>
                <a:spcPct val="150000"/>
              </a:lnSpc>
            </a:pPr>
            <a:r>
              <a:rPr lang="bn-IN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৩। </a:t>
            </a:r>
            <a:r>
              <a:rPr lang="bn-BD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আখলাকে হামিদা</a:t>
            </a:r>
            <a:r>
              <a:rPr lang="bn-IN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bn-BD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গুরুত্ব বর্ণনা করতে পারবে। </a:t>
            </a:r>
            <a:endParaRPr lang="bn-BD" sz="36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>
              <a:lnSpc>
                <a:spcPct val="150000"/>
              </a:lnSpc>
            </a:pPr>
            <a:r>
              <a:rPr lang="bn-IN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৪</a:t>
            </a:r>
            <a:r>
              <a:rPr lang="bn-BD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আখলাকে হামিদা</a:t>
            </a:r>
            <a:r>
              <a:rPr lang="bn-IN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 সুফল</a:t>
            </a:r>
            <a:r>
              <a:rPr lang="bn-BD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বিশ্লেষণ </a:t>
            </a:r>
            <a:r>
              <a:rPr lang="bn-BD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করতে পারবে। </a:t>
            </a:r>
            <a:endParaRPr lang="en-US" sz="36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2869759" y="173107"/>
            <a:ext cx="2851737" cy="781078"/>
          </a:xfrm>
          <a:prstGeom prst="round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bn-BD" sz="6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</a:t>
            </a:r>
            <a:r>
              <a:rPr lang="bn-BD" sz="5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খনফল</a:t>
            </a:r>
            <a:r>
              <a:rPr lang="bn-BD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660646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 tmFilter="0,0; .5, 1; 1, 1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4FFD7B-8825-402A-BBD0-D3C94D1B8D5F}" type="datetime10">
              <a:rPr lang="bn-BD" smtClean="0"/>
              <a:t>বৃহস্পতিবার, 11 এপ্রিল 2019</a:t>
            </a:fld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C7F854-B571-47C3-B81D-C3C225D692F2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3251519" y="4099159"/>
            <a:ext cx="1119217" cy="4572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none" anchor="ctr">
            <a:spAutoFit/>
          </a:bodyPr>
          <a:lstStyle/>
          <a:p>
            <a:r>
              <a:rPr lang="bn-BD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চরিত্র </a:t>
            </a:r>
            <a:endParaRPr lang="bn-BD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99426" y="4076360"/>
            <a:ext cx="1204176" cy="4572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none" anchor="ctr">
            <a:spAutoFit/>
          </a:bodyPr>
          <a:lstStyle/>
          <a:p>
            <a:r>
              <a:rPr lang="bn-BD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স্বভাব 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06678" y="4892774"/>
            <a:ext cx="8980170" cy="1200329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 anchor="ctr">
            <a:spAutoFit/>
            <a:sp3d extrusionH="57150">
              <a:bevelT w="38100" h="38100"/>
            </a:sp3d>
          </a:bodyPr>
          <a:lstStyle/>
          <a:p>
            <a:pPr marL="457200" indent="-457200" algn="just">
              <a:buFont typeface="Wingdings" panose="05000000000000000000" pitchFamily="2" charset="2"/>
              <a:buChar char="q"/>
            </a:pPr>
            <a:r>
              <a:rPr lang="bn-BD" sz="3600" dirty="0" smtClean="0">
                <a:latin typeface="Saroda" pitchFamily="2" charset="0"/>
              </a:rPr>
              <a:t>মানুষের কাজকর্মে যেসব আচার আচরণ, ব্যবহার, চালচলন এবং স্বভাবের প্রকাশ পায়, সেসবের সমষ্টিকে আখলাক বলে।  </a:t>
            </a:r>
            <a:endParaRPr lang="en-US" sz="3600" dirty="0" err="1" smtClean="0">
              <a:latin typeface="Saroda" pitchFamily="2" charset="0"/>
            </a:endParaRPr>
          </a:p>
        </p:txBody>
      </p:sp>
      <p:grpSp>
        <p:nvGrpSpPr>
          <p:cNvPr id="13" name="Group 12"/>
          <p:cNvGrpSpPr/>
          <p:nvPr/>
        </p:nvGrpSpPr>
        <p:grpSpPr>
          <a:xfrm>
            <a:off x="2514601" y="0"/>
            <a:ext cx="4979493" cy="1015663"/>
            <a:chOff x="2514601" y="0"/>
            <a:chExt cx="4979493" cy="1015663"/>
          </a:xfrm>
        </p:grpSpPr>
        <p:sp>
          <p:nvSpPr>
            <p:cNvPr id="10" name="Rectangle 9"/>
            <p:cNvSpPr/>
            <p:nvPr/>
          </p:nvSpPr>
          <p:spPr>
            <a:xfrm>
              <a:off x="5927640" y="0"/>
              <a:ext cx="1566454" cy="1015663"/>
            </a:xfrm>
            <a:prstGeom prst="rect">
              <a:avLst/>
            </a:prstGeom>
            <a:ln>
              <a:noFill/>
            </a:ln>
          </p:spPr>
          <p:txBody>
            <a:bodyPr wrap="none">
              <a:spAutoFit/>
            </a:bodyPr>
            <a:lstStyle/>
            <a:p>
              <a:r>
                <a:rPr lang="bn-BD" sz="48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bn-BD" sz="6000" dirty="0">
                  <a:latin typeface="NikoshBAN" panose="02000000000000000000" pitchFamily="2" charset="0"/>
                  <a:cs typeface="NikoshBAN" panose="02000000000000000000" pitchFamily="2" charset="0"/>
                </a:rPr>
                <a:t>অর্থ-</a:t>
              </a:r>
              <a:r>
                <a:rPr lang="bn-BD" sz="4800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endParaRPr lang="en-US" sz="4800" dirty="0"/>
            </a:p>
          </p:txBody>
        </p:sp>
        <p:pic>
          <p:nvPicPr>
            <p:cNvPr id="12" name="Picture 11" descr="Screen Clippin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14601" y="128588"/>
              <a:ext cx="3643312" cy="844222"/>
            </a:xfrm>
            <a:prstGeom prst="rect">
              <a:avLst/>
            </a:prstGeom>
          </p:spPr>
        </p:pic>
      </p:grpSp>
      <p:sp>
        <p:nvSpPr>
          <p:cNvPr id="14" name="Rectangle 13"/>
          <p:cNvSpPr/>
          <p:nvPr/>
        </p:nvSpPr>
        <p:spPr>
          <a:xfrm>
            <a:off x="5608956" y="4127733"/>
            <a:ext cx="2480166" cy="4572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none" anchor="ctr">
            <a:spAutoFit/>
          </a:bodyPr>
          <a:lstStyle/>
          <a:p>
            <a:r>
              <a:rPr lang="bn-BD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আচার-আচরণ </a:t>
            </a:r>
            <a:endParaRPr lang="bn-BD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617" y="1328738"/>
            <a:ext cx="4318557" cy="260032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9674" y="1374877"/>
            <a:ext cx="3767139" cy="25541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78227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 tmFilter="0,0; .5, 1; 1, 1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1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4FFD7B-8825-402A-BBD0-D3C94D1B8D5F}" type="datetime10">
              <a:rPr lang="bn-BD" smtClean="0"/>
              <a:t>বৃহস্পতিবার, 11 এপ্রিল 2019</a:t>
            </a:fld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C7F854-B571-47C3-B81D-C3C225D692F2}" type="slidenum">
              <a:rPr lang="en-US" smtClean="0"/>
              <a:pPr/>
              <a:t>7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199" y="957263"/>
            <a:ext cx="3148014" cy="224313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2543" y="1183714"/>
            <a:ext cx="3039234" cy="173670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59334" y="3448050"/>
            <a:ext cx="3203540" cy="213836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7250" y="3607742"/>
            <a:ext cx="3157538" cy="1776115"/>
          </a:xfrm>
          <a:prstGeom prst="rect">
            <a:avLst/>
          </a:prstGeom>
        </p:spPr>
      </p:pic>
      <p:sp>
        <p:nvSpPr>
          <p:cNvPr id="9" name="Rounded Rectangle 8"/>
          <p:cNvSpPr/>
          <p:nvPr/>
        </p:nvSpPr>
        <p:spPr>
          <a:xfrm>
            <a:off x="2257426" y="167271"/>
            <a:ext cx="4857749" cy="6858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54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চিত্রগুলো লক্ষ কর</a:t>
            </a:r>
            <a:endParaRPr lang="en-US" sz="54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785506" y="5630048"/>
            <a:ext cx="580158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IN" sz="3600" dirty="0" smtClean="0"/>
              <a:t>এখানে কত ধরণের কাজ দেখানো হয়েছে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4722742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4FFD7B-8825-402A-BBD0-D3C94D1B8D5F}" type="datetime10">
              <a:rPr lang="bn-BD" smtClean="0"/>
              <a:t>বৃহস্পতিবার, 11 এপ্রিল 2019</a:t>
            </a:fld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C7F854-B571-47C3-B81D-C3C225D692F2}" type="slidenum">
              <a:rPr lang="en-US" smtClean="0"/>
              <a:pPr/>
              <a:t>8</a:t>
            </a:fld>
            <a:endParaRPr lang="en-US" dirty="0"/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1372736217"/>
              </p:ext>
            </p:extLst>
          </p:nvPr>
        </p:nvGraphicFramePr>
        <p:xfrm>
          <a:off x="805219" y="1228299"/>
          <a:ext cx="7478972" cy="38623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Rounded Rectangle 4"/>
          <p:cNvSpPr/>
          <p:nvPr/>
        </p:nvSpPr>
        <p:spPr>
          <a:xfrm>
            <a:off x="2176170" y="209711"/>
            <a:ext cx="4518705" cy="855889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4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আখলাক</a:t>
            </a:r>
            <a:r>
              <a:rPr lang="bn-IN" sz="44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কত প্রকার?</a:t>
            </a:r>
            <a:endParaRPr lang="en-US" sz="44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942295" y="5133032"/>
            <a:ext cx="3493228" cy="707886"/>
          </a:xfrm>
          <a:prstGeom prst="rect">
            <a:avLst/>
          </a:prstGeom>
          <a:ln w="28575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lvl="0"/>
            <a:r>
              <a:rPr lang="bn-BD" sz="4000" dirty="0" smtClean="0"/>
              <a:t>1। আখলাকে </a:t>
            </a:r>
            <a:r>
              <a:rPr lang="bn-BD" sz="4000" dirty="0"/>
              <a:t>হামিদা </a:t>
            </a:r>
            <a:endParaRPr lang="en-US" sz="4000" dirty="0"/>
          </a:p>
        </p:txBody>
      </p:sp>
      <p:sp>
        <p:nvSpPr>
          <p:cNvPr id="7" name="Rectangle 6"/>
          <p:cNvSpPr/>
          <p:nvPr/>
        </p:nvSpPr>
        <p:spPr>
          <a:xfrm>
            <a:off x="4933943" y="5120858"/>
            <a:ext cx="3409908" cy="70788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pPr lvl="0"/>
            <a:r>
              <a:rPr lang="bn-BD" sz="4000" dirty="0" smtClean="0"/>
              <a:t>২। আখলাকে </a:t>
            </a:r>
            <a:r>
              <a:rPr lang="bn-BD" sz="4000" dirty="0" err="1"/>
              <a:t>যামিমা</a:t>
            </a:r>
            <a:endParaRPr lang="en-US" sz="4000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779"/>
          <a:stretch/>
        </p:blipFill>
        <p:spPr>
          <a:xfrm>
            <a:off x="6694875" y="209711"/>
            <a:ext cx="1001485" cy="855889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</p:spTree>
    <p:extLst>
      <p:ext uri="{BB962C8B-B14F-4D97-AF65-F5344CB8AC3E}">
        <p14:creationId xmlns:p14="http://schemas.microsoft.com/office/powerpoint/2010/main" val="15017799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  <p:bldP spid="6" grpId="0" animBg="1"/>
      <p:bldP spid="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4FFD7B-8825-402A-BBD0-D3C94D1B8D5F}" type="datetime10">
              <a:rPr lang="bn-BD" smtClean="0"/>
              <a:t>বৃহস্পতিবার, 11 এপ্রিল 2019</a:t>
            </a:fld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C7F854-B571-47C3-B81D-C3C225D692F2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5402264" y="3901702"/>
            <a:ext cx="2589170" cy="58477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none" anchor="ctr">
            <a:spAutoFit/>
          </a:bodyPr>
          <a:lstStyle/>
          <a:p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প্রশংসনীয় আচরণ  </a:t>
            </a:r>
            <a:endParaRPr lang="bn-BD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479206" y="3798597"/>
            <a:ext cx="2068195" cy="64633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none" anchor="ctr">
            <a:spAutoFit/>
          </a:bodyPr>
          <a:lstStyle/>
          <a:p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উত্তম আচরণ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25728" y="4544977"/>
            <a:ext cx="8961120" cy="164592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 anchor="ctr">
            <a:spAutoFit/>
            <a:sp3d extrusionH="57150">
              <a:bevelT w="38100" h="38100"/>
            </a:sp3d>
          </a:bodyPr>
          <a:lstStyle/>
          <a:p>
            <a:pPr marL="457200" indent="-457200" algn="just">
              <a:buFont typeface="Wingdings" panose="05000000000000000000" pitchFamily="2" charset="2"/>
              <a:buChar char="q"/>
            </a:pPr>
            <a:r>
              <a:rPr lang="bn-BD" sz="3600" dirty="0" smtClean="0">
                <a:latin typeface="Saroda" pitchFamily="2" charset="0"/>
              </a:rPr>
              <a:t>মানুষের </a:t>
            </a:r>
            <a:r>
              <a:rPr lang="bn-BD" sz="3600" smtClean="0">
                <a:latin typeface="Saroda" pitchFamily="2" charset="0"/>
              </a:rPr>
              <a:t>দৈনন্দিন কাজকর্মের মাধ্যমে যেসব উত্তম আচার </a:t>
            </a:r>
            <a:r>
              <a:rPr lang="bn-BD" sz="3600" dirty="0" smtClean="0">
                <a:latin typeface="Saroda" pitchFamily="2" charset="0"/>
              </a:rPr>
              <a:t>আচরণ, ব্যবহার, চালচলন এবং স্বভাবের প্রকাশ পায়, সেসবের </a:t>
            </a:r>
            <a:r>
              <a:rPr lang="bn-BD" sz="3600" smtClean="0">
                <a:latin typeface="Saroda" pitchFamily="2" charset="0"/>
              </a:rPr>
              <a:t>সমষ্টিকে আখলাকে হামিদাহ </a:t>
            </a:r>
            <a:r>
              <a:rPr lang="bn-BD" sz="3600" dirty="0" smtClean="0">
                <a:latin typeface="Saroda" pitchFamily="2" charset="0"/>
              </a:rPr>
              <a:t>বলে।  </a:t>
            </a:r>
            <a:endParaRPr lang="en-US" sz="3600" dirty="0" err="1" smtClean="0">
              <a:latin typeface="Saroda" pitchFamily="2" charset="0"/>
            </a:endParaRPr>
          </a:p>
        </p:txBody>
      </p:sp>
      <p:grpSp>
        <p:nvGrpSpPr>
          <p:cNvPr id="14" name="Group 13"/>
          <p:cNvGrpSpPr/>
          <p:nvPr/>
        </p:nvGrpSpPr>
        <p:grpSpPr>
          <a:xfrm>
            <a:off x="1461880" y="142875"/>
            <a:ext cx="5969000" cy="731520"/>
            <a:chOff x="1461880" y="142875"/>
            <a:chExt cx="5969000" cy="731520"/>
          </a:xfrm>
        </p:grpSpPr>
        <p:sp>
          <p:nvSpPr>
            <p:cNvPr id="10" name="Rectangle 9"/>
            <p:cNvSpPr/>
            <p:nvPr/>
          </p:nvSpPr>
          <p:spPr>
            <a:xfrm>
              <a:off x="5999078" y="142875"/>
              <a:ext cx="1431802" cy="731520"/>
            </a:xfrm>
            <a:prstGeom prst="rect">
              <a:avLst/>
            </a:prstGeom>
            <a:ln>
              <a:noFill/>
            </a:ln>
          </p:spPr>
          <p:txBody>
            <a:bodyPr wrap="none" anchor="ctr">
              <a:spAutoFit/>
            </a:bodyPr>
            <a:lstStyle/>
            <a:p>
              <a:r>
                <a:rPr lang="bn-BD" sz="44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bn-BD" sz="5400" dirty="0">
                  <a:latin typeface="NikoshBAN" panose="02000000000000000000" pitchFamily="2" charset="0"/>
                  <a:cs typeface="NikoshBAN" panose="02000000000000000000" pitchFamily="2" charset="0"/>
                </a:rPr>
                <a:t>অর্থ-</a:t>
              </a:r>
              <a:r>
                <a:rPr lang="bn-BD" sz="4400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endParaRPr lang="en-US" sz="4400" dirty="0"/>
            </a:p>
          </p:txBody>
        </p:sp>
        <p:pic>
          <p:nvPicPr>
            <p:cNvPr id="13" name="Picture 12" descr="Screen Clippi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1225"/>
            <a:stretch/>
          </p:blipFill>
          <p:spPr>
            <a:xfrm>
              <a:off x="1461880" y="142875"/>
              <a:ext cx="4699713" cy="657225"/>
            </a:xfrm>
            <a:prstGeom prst="rect">
              <a:avLst/>
            </a:prstGeom>
          </p:spPr>
        </p:pic>
      </p:grpSp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2012" y="1098828"/>
            <a:ext cx="3914775" cy="260985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540" y="1098828"/>
            <a:ext cx="4034608" cy="26302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50801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 tmFilter="0,0; .5, 1; 1, 1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4">
      <a:majorFont>
        <a:latin typeface="NikoshBAN"/>
        <a:ea typeface=""/>
        <a:cs typeface="NikoshBAN"/>
      </a:majorFont>
      <a:minorFont>
        <a:latin typeface="NikoshBAN"/>
        <a:ea typeface=""/>
        <a:cs typeface="NikoshBA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1575</TotalTime>
  <Words>557</Words>
  <Application>Microsoft Office PowerPoint</Application>
  <PresentationFormat>On-screen Show (4:3)</PresentationFormat>
  <Paragraphs>144</Paragraphs>
  <Slides>21</Slides>
  <Notes>16</Notes>
  <HiddenSlides>0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9" baseType="lpstr">
      <vt:lpstr>Arial</vt:lpstr>
      <vt:lpstr>Calibri</vt:lpstr>
      <vt:lpstr>NikoshBAN</vt:lpstr>
      <vt:lpstr>Saroda</vt:lpstr>
      <vt:lpstr>Times New Roman</vt:lpstr>
      <vt:lpstr>Wingdings</vt:lpstr>
      <vt:lpstr>Office Theme</vt:lpstr>
      <vt:lpstr>Packager Shell Object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md saiful</dc:creator>
  <cp:lastModifiedBy>saiful islam</cp:lastModifiedBy>
  <cp:revision>460</cp:revision>
  <dcterms:created xsi:type="dcterms:W3CDTF">2014-10-17T17:34:05Z</dcterms:created>
  <dcterms:modified xsi:type="dcterms:W3CDTF">2019-04-11T02:30:06Z</dcterms:modified>
  <cp:contentStatus/>
</cp:coreProperties>
</file>