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73" r:id="rId3"/>
    <p:sldId id="267" r:id="rId4"/>
    <p:sldId id="283" r:id="rId5"/>
    <p:sldId id="276" r:id="rId6"/>
    <p:sldId id="277" r:id="rId7"/>
    <p:sldId id="284" r:id="rId8"/>
    <p:sldId id="268" r:id="rId9"/>
    <p:sldId id="269" r:id="rId10"/>
    <p:sldId id="270" r:id="rId11"/>
    <p:sldId id="272" r:id="rId12"/>
    <p:sldId id="271" r:id="rId13"/>
    <p:sldId id="279" r:id="rId14"/>
    <p:sldId id="280" r:id="rId15"/>
    <p:sldId id="282" r:id="rId16"/>
    <p:sldId id="28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4A6D-AE67-4792-AAB5-EF7D0EA4EF5D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BA319-2416-4278-8476-32FE3E5D1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1539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4A6D-AE67-4792-AAB5-EF7D0EA4EF5D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BA319-2416-4278-8476-32FE3E5D1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16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4A6D-AE67-4792-AAB5-EF7D0EA4EF5D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BA319-2416-4278-8476-32FE3E5D1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8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4A6D-AE67-4792-AAB5-EF7D0EA4EF5D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BA319-2416-4278-8476-32FE3E5D1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64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4A6D-AE67-4792-AAB5-EF7D0EA4EF5D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BA319-2416-4278-8476-32FE3E5D1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331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4A6D-AE67-4792-AAB5-EF7D0EA4EF5D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BA319-2416-4278-8476-32FE3E5D1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821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4A6D-AE67-4792-AAB5-EF7D0EA4EF5D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BA319-2416-4278-8476-32FE3E5D1F6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864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4A6D-AE67-4792-AAB5-EF7D0EA4EF5D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BA319-2416-4278-8476-32FE3E5D1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92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4A6D-AE67-4792-AAB5-EF7D0EA4EF5D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BA319-2416-4278-8476-32FE3E5D1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889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4A6D-AE67-4792-AAB5-EF7D0EA4EF5D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BA319-2416-4278-8476-32FE3E5D1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90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94594A6D-AE67-4792-AAB5-EF7D0EA4EF5D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BA319-2416-4278-8476-32FE3E5D1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23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94594A6D-AE67-4792-AAB5-EF7D0EA4EF5D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B1EBA319-2416-4278-8476-32FE3E5D1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000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add-parvin311278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9FB95F-C4B0-4566-AAD8-14FA65B6BE7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E4DA0F-29A4-44E6-917A-567F0F03B0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16767">
            <a:off x="1739349" y="2185995"/>
            <a:ext cx="4820645" cy="3825909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isometricOffAxis1Right"/>
            <a:lightRig rig="threePt" dir="t"/>
          </a:scene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4FEB0FB-F901-456B-B1BF-17CC3B031FFD}"/>
              </a:ext>
            </a:extLst>
          </p:cNvPr>
          <p:cNvSpPr/>
          <p:nvPr/>
        </p:nvSpPr>
        <p:spPr>
          <a:xfrm rot="19926887">
            <a:off x="600813" y="815223"/>
            <a:ext cx="244971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BottomDown"/>
              <a:lightRig rig="threePt" dir="t"/>
            </a:scene3d>
          </a:bodyPr>
          <a:lstStyle/>
          <a:p>
            <a:pPr algn="ctr"/>
            <a:r>
              <a:rPr lang="bn-IN" sz="8000" b="1" cap="none" spc="0" dirty="0">
                <a:ln w="12700">
                  <a:solidFill>
                    <a:srgbClr val="00B05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8000" b="1" cap="none" spc="0" dirty="0">
              <a:ln w="12700">
                <a:solidFill>
                  <a:srgbClr val="00B050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060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9FB95F-C4B0-4566-AAD8-14FA65B6BE73}"/>
              </a:ext>
            </a:extLst>
          </p:cNvPr>
          <p:cNvSpPr/>
          <p:nvPr/>
        </p:nvSpPr>
        <p:spPr>
          <a:xfrm>
            <a:off x="-10305" y="-33765"/>
            <a:ext cx="9144000" cy="68675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443745-C3FB-498F-906A-569079ED89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3" t="15942" r="21742" b="7280"/>
          <a:stretch/>
        </p:blipFill>
        <p:spPr>
          <a:xfrm>
            <a:off x="3003453" y="1490194"/>
            <a:ext cx="3137094" cy="3877612"/>
          </a:xfrm>
          <a:prstGeom prst="ellipse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C98E08-45CB-408A-847F-A7D0DAC0C345}"/>
              </a:ext>
            </a:extLst>
          </p:cNvPr>
          <p:cNvSpPr txBox="1"/>
          <p:nvPr/>
        </p:nvSpPr>
        <p:spPr>
          <a:xfrm>
            <a:off x="6668919" y="1917249"/>
            <a:ext cx="1617287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গলজি বডি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5C32FA-50F0-41D0-A613-D5BB3927D1C0}"/>
              </a:ext>
            </a:extLst>
          </p:cNvPr>
          <p:cNvSpPr txBox="1"/>
          <p:nvPr/>
        </p:nvSpPr>
        <p:spPr>
          <a:xfrm>
            <a:off x="6689489" y="4355975"/>
            <a:ext cx="175362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 গহবর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F37147-F3AF-4459-BA65-148BEDCC410D}"/>
              </a:ext>
            </a:extLst>
          </p:cNvPr>
          <p:cNvSpPr txBox="1"/>
          <p:nvPr/>
        </p:nvSpPr>
        <p:spPr>
          <a:xfrm>
            <a:off x="314510" y="1442822"/>
            <a:ext cx="225541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মসৃণ -এন্ডোপ্লাজমিক জালিকা</a:t>
            </a:r>
            <a:endParaRPr lang="en-US" sz="2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A97B63-CDBA-4FC2-870C-D322E8BA0199}"/>
              </a:ext>
            </a:extLst>
          </p:cNvPr>
          <p:cNvSpPr txBox="1"/>
          <p:nvPr/>
        </p:nvSpPr>
        <p:spPr>
          <a:xfrm>
            <a:off x="63007" y="2523496"/>
            <a:ext cx="253872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অমসৃণ</a:t>
            </a:r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-এন্ডোপ্লাজমিক জালিকা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2DA208-7537-47C6-B346-47F7D548A31F}"/>
              </a:ext>
            </a:extLst>
          </p:cNvPr>
          <p:cNvSpPr txBox="1"/>
          <p:nvPr/>
        </p:nvSpPr>
        <p:spPr>
          <a:xfrm>
            <a:off x="6611079" y="835357"/>
            <a:ext cx="224115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প্লাজমা মেমব্রেন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CD9773-DD57-414C-BCBA-84F816A2242D}"/>
              </a:ext>
            </a:extLst>
          </p:cNvPr>
          <p:cNvSpPr txBox="1"/>
          <p:nvPr/>
        </p:nvSpPr>
        <p:spPr>
          <a:xfrm>
            <a:off x="623891" y="5152789"/>
            <a:ext cx="197590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মাইটোকন্ডিয়া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04790D-B765-41E1-8F9E-62B0D325FE8D}"/>
              </a:ext>
            </a:extLst>
          </p:cNvPr>
          <p:cNvSpPr/>
          <p:nvPr/>
        </p:nvSpPr>
        <p:spPr>
          <a:xfrm>
            <a:off x="6815555" y="3107633"/>
            <a:ext cx="1832203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  <a:scene3d>
            <a:camera prst="perspectiveLeft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02C3B4-2E64-4062-A7C2-76CE11D8CCF5}"/>
              </a:ext>
            </a:extLst>
          </p:cNvPr>
          <p:cNvSpPr/>
          <p:nvPr/>
        </p:nvSpPr>
        <p:spPr>
          <a:xfrm>
            <a:off x="3440139" y="5561048"/>
            <a:ext cx="1975907" cy="646331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perspectiveLeft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প্রাণি কোষ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7B01B5-6D97-40AB-88C3-3019738867DA}"/>
              </a:ext>
            </a:extLst>
          </p:cNvPr>
          <p:cNvSpPr txBox="1"/>
          <p:nvPr/>
        </p:nvSpPr>
        <p:spPr>
          <a:xfrm>
            <a:off x="978993" y="3613451"/>
            <a:ext cx="162273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সেন্ট্রিওল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39EA0455-C372-4A37-A872-B03E5FD16E0F}"/>
              </a:ext>
            </a:extLst>
          </p:cNvPr>
          <p:cNvSpPr/>
          <p:nvPr/>
        </p:nvSpPr>
        <p:spPr>
          <a:xfrm>
            <a:off x="2258305" y="3685695"/>
            <a:ext cx="1691787" cy="184894"/>
          </a:xfrm>
          <a:prstGeom prst="rightArrow">
            <a:avLst/>
          </a:prstGeom>
          <a:solidFill>
            <a:srgbClr val="FFFF00"/>
          </a:solidFill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9F27927C-E03A-49DE-A883-DBFFEFBADE88}"/>
              </a:ext>
            </a:extLst>
          </p:cNvPr>
          <p:cNvSpPr/>
          <p:nvPr/>
        </p:nvSpPr>
        <p:spPr>
          <a:xfrm rot="460990">
            <a:off x="2250943" y="2097088"/>
            <a:ext cx="2202737" cy="206436"/>
          </a:xfrm>
          <a:prstGeom prst="rightArrow">
            <a:avLst/>
          </a:prstGeom>
          <a:solidFill>
            <a:srgbClr val="FFFF00"/>
          </a:solidFill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633AE081-9447-4283-BAAE-13E41C2B1F33}"/>
              </a:ext>
            </a:extLst>
          </p:cNvPr>
          <p:cNvSpPr/>
          <p:nvPr/>
        </p:nvSpPr>
        <p:spPr>
          <a:xfrm rot="10952495">
            <a:off x="4948726" y="3163846"/>
            <a:ext cx="2022358" cy="29685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89F24B78-EBED-44E3-9288-989BBD1CC3E7}"/>
              </a:ext>
            </a:extLst>
          </p:cNvPr>
          <p:cNvSpPr/>
          <p:nvPr/>
        </p:nvSpPr>
        <p:spPr>
          <a:xfrm rot="9732664">
            <a:off x="5261973" y="2260245"/>
            <a:ext cx="1615589" cy="306067"/>
          </a:xfrm>
          <a:prstGeom prst="rightArrow">
            <a:avLst/>
          </a:prstGeom>
          <a:solidFill>
            <a:srgbClr val="FFFF00"/>
          </a:solidFill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4660EAE9-11EA-4FC9-BC4A-371CB90DE674}"/>
              </a:ext>
            </a:extLst>
          </p:cNvPr>
          <p:cNvSpPr/>
          <p:nvPr/>
        </p:nvSpPr>
        <p:spPr>
          <a:xfrm rot="9124676">
            <a:off x="5263372" y="1389141"/>
            <a:ext cx="1520489" cy="273719"/>
          </a:xfrm>
          <a:prstGeom prst="rightArrow">
            <a:avLst/>
          </a:prstGeom>
          <a:solidFill>
            <a:srgbClr val="00B0F0"/>
          </a:solidFill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32F577EC-BEFF-4DE6-A0F6-7DADEC49A93F}"/>
              </a:ext>
            </a:extLst>
          </p:cNvPr>
          <p:cNvSpPr/>
          <p:nvPr/>
        </p:nvSpPr>
        <p:spPr>
          <a:xfrm rot="10518082">
            <a:off x="4673869" y="4742486"/>
            <a:ext cx="2079740" cy="227802"/>
          </a:xfrm>
          <a:prstGeom prst="rightArrow">
            <a:avLst/>
          </a:prstGeom>
          <a:solidFill>
            <a:srgbClr val="FFFF00"/>
          </a:solidFill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19E65992-E11A-483F-A55A-AADD1CA05E55}"/>
              </a:ext>
            </a:extLst>
          </p:cNvPr>
          <p:cNvSpPr/>
          <p:nvPr/>
        </p:nvSpPr>
        <p:spPr>
          <a:xfrm>
            <a:off x="2493499" y="2809559"/>
            <a:ext cx="1893280" cy="298074"/>
          </a:xfrm>
          <a:prstGeom prst="rightArrow">
            <a:avLst/>
          </a:prstGeom>
          <a:solidFill>
            <a:srgbClr val="00B0F0"/>
          </a:solidFill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F42D3E5-032E-4AF6-9B06-9685CAC2AD76}"/>
              </a:ext>
            </a:extLst>
          </p:cNvPr>
          <p:cNvSpPr txBox="1"/>
          <p:nvPr/>
        </p:nvSpPr>
        <p:spPr>
          <a:xfrm>
            <a:off x="676642" y="4383120"/>
            <a:ext cx="189328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সেন্ট্রোজম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21692C5F-8C5B-40AD-9D52-4A7634AE4E50}"/>
              </a:ext>
            </a:extLst>
          </p:cNvPr>
          <p:cNvSpPr/>
          <p:nvPr/>
        </p:nvSpPr>
        <p:spPr>
          <a:xfrm rot="20595416">
            <a:off x="2326253" y="4195028"/>
            <a:ext cx="1631845" cy="164621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73C0237D-FA73-4FA0-BC1C-9DC78DE59C13}"/>
              </a:ext>
            </a:extLst>
          </p:cNvPr>
          <p:cNvSpPr/>
          <p:nvPr/>
        </p:nvSpPr>
        <p:spPr>
          <a:xfrm rot="20015433">
            <a:off x="2350279" y="4956673"/>
            <a:ext cx="1700794" cy="244937"/>
          </a:xfrm>
          <a:prstGeom prst="rightArrow">
            <a:avLst/>
          </a:prstGeom>
          <a:solidFill>
            <a:srgbClr val="FFFF00"/>
          </a:solidFill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52AC627-C22B-4699-AA50-89C824C7DFFB}"/>
              </a:ext>
            </a:extLst>
          </p:cNvPr>
          <p:cNvSpPr/>
          <p:nvPr/>
        </p:nvSpPr>
        <p:spPr>
          <a:xfrm>
            <a:off x="3614647" y="549386"/>
            <a:ext cx="1765473" cy="646331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perspectiveLeft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26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9FB95F-C4B0-4566-AAD8-14FA65B6BE7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B28CB5-DEB2-4EFA-812C-577444D28591}"/>
              </a:ext>
            </a:extLst>
          </p:cNvPr>
          <p:cNvSpPr/>
          <p:nvPr/>
        </p:nvSpPr>
        <p:spPr>
          <a:xfrm>
            <a:off x="2995785" y="1231706"/>
            <a:ext cx="2157971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perspectiveLeft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B316BF-46F0-4FFD-91B0-0561B7FBC47B}"/>
              </a:ext>
            </a:extLst>
          </p:cNvPr>
          <p:cNvSpPr/>
          <p:nvPr/>
        </p:nvSpPr>
        <p:spPr>
          <a:xfrm>
            <a:off x="1772211" y="3105834"/>
            <a:ext cx="6137663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প্রাণিকোষের অঙ্গাণুগুলোর  নাম লিখে, উদ্ভিদ কোষের অঙ্গাণুগুলোর সাথে মিল কর 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Graphic 4" descr="Leaf">
            <a:extLst>
              <a:ext uri="{FF2B5EF4-FFF2-40B4-BE49-F238E27FC236}">
                <a16:creationId xmlns:a16="http://schemas.microsoft.com/office/drawing/2014/main" id="{74C94835-410D-48A5-8880-3D6968207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0267" y="2567744"/>
            <a:ext cx="1076179" cy="107617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638888E-B137-466A-92D9-49AE62B99F09}"/>
              </a:ext>
            </a:extLst>
          </p:cNvPr>
          <p:cNvSpPr/>
          <p:nvPr/>
        </p:nvSpPr>
        <p:spPr>
          <a:xfrm>
            <a:off x="6842760" y="597209"/>
            <a:ext cx="1921411" cy="461665"/>
          </a:xfrm>
          <a:prstGeom prst="rect">
            <a:avLst/>
          </a:prstGeom>
          <a:scene3d>
            <a:camera prst="perspectiveLeft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৮ মিনিট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Graphic 6" descr="Stopwatch">
            <a:extLst>
              <a:ext uri="{FF2B5EF4-FFF2-40B4-BE49-F238E27FC236}">
                <a16:creationId xmlns:a16="http://schemas.microsoft.com/office/drawing/2014/main" id="{CA879E12-98E4-45ED-9E86-9DF852946E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48217" y="370842"/>
            <a:ext cx="914400" cy="914400"/>
          </a:xfrm>
          <a:prstGeom prst="rect">
            <a:avLst/>
          </a:prstGeom>
        </p:spPr>
      </p:pic>
      <p:pic>
        <p:nvPicPr>
          <p:cNvPr id="8" name="Graphic 7" descr="Angry face with no fill">
            <a:extLst>
              <a:ext uri="{FF2B5EF4-FFF2-40B4-BE49-F238E27FC236}">
                <a16:creationId xmlns:a16="http://schemas.microsoft.com/office/drawing/2014/main" id="{53193680-7925-44E6-B03C-CC82138EBB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94245" y="1167954"/>
            <a:ext cx="914400" cy="9144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7F7030-1C84-4A18-A972-15343429AFF5}"/>
              </a:ext>
            </a:extLst>
          </p:cNvPr>
          <p:cNvCxnSpPr/>
          <p:nvPr/>
        </p:nvCxnSpPr>
        <p:spPr>
          <a:xfrm>
            <a:off x="773723" y="1554871"/>
            <a:ext cx="0" cy="2679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2418EBB-B209-47A1-994A-AAC568DBF406}"/>
              </a:ext>
            </a:extLst>
          </p:cNvPr>
          <p:cNvCxnSpPr/>
          <p:nvPr/>
        </p:nvCxnSpPr>
        <p:spPr>
          <a:xfrm>
            <a:off x="872197" y="1878037"/>
            <a:ext cx="0" cy="2679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497FC6D-56F1-45F8-BEC5-434EE5111A66}"/>
              </a:ext>
            </a:extLst>
          </p:cNvPr>
          <p:cNvCxnSpPr/>
          <p:nvPr/>
        </p:nvCxnSpPr>
        <p:spPr>
          <a:xfrm>
            <a:off x="994117" y="2089248"/>
            <a:ext cx="0" cy="2679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 descr="Angry face with no fill">
            <a:extLst>
              <a:ext uri="{FF2B5EF4-FFF2-40B4-BE49-F238E27FC236}">
                <a16:creationId xmlns:a16="http://schemas.microsoft.com/office/drawing/2014/main" id="{43DBEBD9-CDC7-46F1-A84A-60B6BAB53C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50045" y="113529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29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31" presetClass="exit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9FB95F-C4B0-4566-AAD8-14FA65B6BE73}"/>
              </a:ext>
            </a:extLst>
          </p:cNvPr>
          <p:cNvSpPr/>
          <p:nvPr/>
        </p:nvSpPr>
        <p:spPr>
          <a:xfrm>
            <a:off x="0" y="4871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BB0B8B-999F-41F5-905A-6320EC0C39E8}"/>
              </a:ext>
            </a:extLst>
          </p:cNvPr>
          <p:cNvSpPr txBox="1"/>
          <p:nvPr/>
        </p:nvSpPr>
        <p:spPr>
          <a:xfrm>
            <a:off x="3875770" y="4054770"/>
            <a:ext cx="162273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  <a:scene3d>
            <a:camera prst="perspectiveLef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সেন্ট্রিওল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59D03A-2BA9-4C31-86C6-0536D570E5C6}"/>
              </a:ext>
            </a:extLst>
          </p:cNvPr>
          <p:cNvSpPr txBox="1"/>
          <p:nvPr/>
        </p:nvSpPr>
        <p:spPr>
          <a:xfrm>
            <a:off x="3889902" y="2429291"/>
            <a:ext cx="138990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  <a:scene3d>
            <a:camera prst="perspectiveLef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প্লাষ্টিড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2561EE-42E4-493A-A6BE-0B45072FBB06}"/>
              </a:ext>
            </a:extLst>
          </p:cNvPr>
          <p:cNvSpPr txBox="1"/>
          <p:nvPr/>
        </p:nvSpPr>
        <p:spPr>
          <a:xfrm>
            <a:off x="3695189" y="4967375"/>
            <a:ext cx="175362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  <a:scene3d>
            <a:camera prst="perspectiveLef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 গহবর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FC7822-1CC7-4E73-8848-F92E54143693}"/>
              </a:ext>
            </a:extLst>
          </p:cNvPr>
          <p:cNvSpPr txBox="1"/>
          <p:nvPr/>
        </p:nvSpPr>
        <p:spPr>
          <a:xfrm>
            <a:off x="3816533" y="1610642"/>
            <a:ext cx="1651438" cy="523220"/>
          </a:xfrm>
          <a:prstGeom prst="rect">
            <a:avLst/>
          </a:prstGeom>
          <a:noFill/>
          <a:ln>
            <a:solidFill>
              <a:srgbClr val="002060"/>
            </a:solidFill>
          </a:ln>
          <a:scene3d>
            <a:camera prst="perspectiveLef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কোষ প্রাচীর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3E3106-8DA7-4CEB-8455-AB75AC6AC14C}"/>
              </a:ext>
            </a:extLst>
          </p:cNvPr>
          <p:cNvSpPr/>
          <p:nvPr/>
        </p:nvSpPr>
        <p:spPr>
          <a:xfrm>
            <a:off x="6201592" y="5878835"/>
            <a:ext cx="1753622" cy="584775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perspectiveLef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 কোষ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E75466D-A62D-40A9-8A7C-B55615EEE54B}"/>
              </a:ext>
            </a:extLst>
          </p:cNvPr>
          <p:cNvSpPr/>
          <p:nvPr/>
        </p:nvSpPr>
        <p:spPr>
          <a:xfrm>
            <a:off x="792338" y="410920"/>
            <a:ext cx="8070307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 ও প্রাণি কোষের মধ্যে প্রধান প্রধান পার্থক্য গুলোর প্রতি লক্ষ্য কর  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97E64E-F1A0-42D4-929B-5946C61E6CBC}"/>
              </a:ext>
            </a:extLst>
          </p:cNvPr>
          <p:cNvSpPr/>
          <p:nvPr/>
        </p:nvSpPr>
        <p:spPr>
          <a:xfrm>
            <a:off x="857281" y="5833348"/>
            <a:ext cx="1638189" cy="584775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perspectiveLef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প্রাণি কোষ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40A60C3-1A2F-483A-9D26-3701F85605F5}"/>
              </a:ext>
            </a:extLst>
          </p:cNvPr>
          <p:cNvSpPr/>
          <p:nvPr/>
        </p:nvSpPr>
        <p:spPr>
          <a:xfrm>
            <a:off x="3976507" y="3200258"/>
            <a:ext cx="157497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  <a:scene3d>
            <a:camera prst="perspectiveLef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F05D975-6D18-4AB4-9100-329AA77B21A4}"/>
              </a:ext>
            </a:extLst>
          </p:cNvPr>
          <p:cNvGrpSpPr/>
          <p:nvPr/>
        </p:nvGrpSpPr>
        <p:grpSpPr>
          <a:xfrm>
            <a:off x="444619" y="1172220"/>
            <a:ext cx="3479695" cy="4503041"/>
            <a:chOff x="444619" y="1172220"/>
            <a:chExt cx="3479695" cy="450304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A604D9C-0C6E-44C6-A4F5-EF59DDE92B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69" t="12103" r="21006" b="12204"/>
            <a:stretch/>
          </p:blipFill>
          <p:spPr>
            <a:xfrm>
              <a:off x="675249" y="1543929"/>
              <a:ext cx="3249065" cy="3770141"/>
            </a:xfrm>
            <a:prstGeom prst="ellipse">
              <a:avLst/>
            </a:prstGeom>
          </p:spPr>
        </p:pic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D31EF7BC-1A66-4AB0-93B6-592A07DE0D5E}"/>
                </a:ext>
              </a:extLst>
            </p:cNvPr>
            <p:cNvSpPr/>
            <p:nvPr/>
          </p:nvSpPr>
          <p:spPr>
            <a:xfrm>
              <a:off x="444619" y="1172220"/>
              <a:ext cx="3393089" cy="450304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BDFE074-531E-4BD4-8A38-BA78FB2EDC24}"/>
              </a:ext>
            </a:extLst>
          </p:cNvPr>
          <p:cNvGrpSpPr/>
          <p:nvPr/>
        </p:nvGrpSpPr>
        <p:grpSpPr>
          <a:xfrm>
            <a:off x="5590886" y="1280160"/>
            <a:ext cx="3018369" cy="4395101"/>
            <a:chOff x="5590886" y="1280160"/>
            <a:chExt cx="3018369" cy="439510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B7D3998-C65D-4460-9E8A-ACFA13EBD3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70" r="24889" b="3266"/>
            <a:stretch/>
          </p:blipFill>
          <p:spPr>
            <a:xfrm>
              <a:off x="5763074" y="1543928"/>
              <a:ext cx="2630658" cy="4008222"/>
            </a:xfrm>
            <a:prstGeom prst="rect">
              <a:avLst/>
            </a:prstGeom>
          </p:spPr>
        </p:pic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2FC12CAB-C0D2-4A42-92A1-B4CFED91A2BB}"/>
                </a:ext>
              </a:extLst>
            </p:cNvPr>
            <p:cNvSpPr/>
            <p:nvPr/>
          </p:nvSpPr>
          <p:spPr>
            <a:xfrm>
              <a:off x="5590886" y="1280160"/>
              <a:ext cx="3018369" cy="439510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Arrow: Bent-Up 32">
            <a:extLst>
              <a:ext uri="{FF2B5EF4-FFF2-40B4-BE49-F238E27FC236}">
                <a16:creationId xmlns:a16="http://schemas.microsoft.com/office/drawing/2014/main" id="{036B611C-A7FD-436F-B4F9-039B60E27960}"/>
              </a:ext>
            </a:extLst>
          </p:cNvPr>
          <p:cNvSpPr/>
          <p:nvPr/>
        </p:nvSpPr>
        <p:spPr>
          <a:xfrm rot="5400000" flipH="1">
            <a:off x="5769218" y="1074735"/>
            <a:ext cx="432856" cy="1371241"/>
          </a:xfrm>
          <a:prstGeom prst="bent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Left-Up 33">
            <a:extLst>
              <a:ext uri="{FF2B5EF4-FFF2-40B4-BE49-F238E27FC236}">
                <a16:creationId xmlns:a16="http://schemas.microsoft.com/office/drawing/2014/main" id="{6A181E72-5804-45B2-80FF-330BDD7E904A}"/>
              </a:ext>
            </a:extLst>
          </p:cNvPr>
          <p:cNvSpPr/>
          <p:nvPr/>
        </p:nvSpPr>
        <p:spPr>
          <a:xfrm rot="10800000">
            <a:off x="5012806" y="2574809"/>
            <a:ext cx="2808831" cy="355069"/>
          </a:xfrm>
          <a:prstGeom prst="left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Bent-Up 34">
            <a:extLst>
              <a:ext uri="{FF2B5EF4-FFF2-40B4-BE49-F238E27FC236}">
                <a16:creationId xmlns:a16="http://schemas.microsoft.com/office/drawing/2014/main" id="{9233E3AD-7F0F-4A8F-9922-F47CD8438697}"/>
              </a:ext>
            </a:extLst>
          </p:cNvPr>
          <p:cNvSpPr/>
          <p:nvPr/>
        </p:nvSpPr>
        <p:spPr>
          <a:xfrm rot="11315415">
            <a:off x="2118014" y="4004793"/>
            <a:ext cx="2014976" cy="445280"/>
          </a:xfrm>
          <a:prstGeom prst="bent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B89C110E-FC5E-452E-AEF3-8A1793014381}"/>
              </a:ext>
            </a:extLst>
          </p:cNvPr>
          <p:cNvSpPr/>
          <p:nvPr/>
        </p:nvSpPr>
        <p:spPr>
          <a:xfrm rot="20077439">
            <a:off x="5209211" y="4923389"/>
            <a:ext cx="1509400" cy="17094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F6351939-292A-4BF1-95E9-BBD6F354642A}"/>
              </a:ext>
            </a:extLst>
          </p:cNvPr>
          <p:cNvSpPr/>
          <p:nvPr/>
        </p:nvSpPr>
        <p:spPr>
          <a:xfrm rot="11966850">
            <a:off x="1807367" y="4903413"/>
            <a:ext cx="2038052" cy="17571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CAF69FEA-E813-4B25-A1BD-194BA1516265}"/>
              </a:ext>
            </a:extLst>
          </p:cNvPr>
          <p:cNvSpPr/>
          <p:nvPr/>
        </p:nvSpPr>
        <p:spPr>
          <a:xfrm rot="10800000">
            <a:off x="2495471" y="3315960"/>
            <a:ext cx="1640434" cy="21194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DFC13A20-AD2A-4EB2-A896-0B645568FF59}"/>
              </a:ext>
            </a:extLst>
          </p:cNvPr>
          <p:cNvSpPr/>
          <p:nvPr/>
        </p:nvSpPr>
        <p:spPr>
          <a:xfrm rot="20655272">
            <a:off x="5164671" y="3130035"/>
            <a:ext cx="1187603" cy="24125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60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25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9FB95F-C4B0-4566-AAD8-14FA65B6BE7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  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8B54B5-D2D7-4C7B-AD0C-5D638A003BF4}"/>
              </a:ext>
            </a:extLst>
          </p:cNvPr>
          <p:cNvSpPr/>
          <p:nvPr/>
        </p:nvSpPr>
        <p:spPr>
          <a:xfrm>
            <a:off x="1264421" y="3226947"/>
            <a:ext cx="748735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 ও প্রাণি কোষের মধ্যে প্রধান প্রধান পার্থক্যগুলো লিখ 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A92187-C93D-4E58-9BD5-1E05F7186C1A}"/>
              </a:ext>
            </a:extLst>
          </p:cNvPr>
          <p:cNvSpPr/>
          <p:nvPr/>
        </p:nvSpPr>
        <p:spPr>
          <a:xfrm>
            <a:off x="2995785" y="1231706"/>
            <a:ext cx="2157971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perspectiveLeft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Graphic 5" descr="Leaf">
            <a:extLst>
              <a:ext uri="{FF2B5EF4-FFF2-40B4-BE49-F238E27FC236}">
                <a16:creationId xmlns:a16="http://schemas.microsoft.com/office/drawing/2014/main" id="{8BE478C5-76A3-4FB7-80F4-E1B87B469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9221" y="648482"/>
            <a:ext cx="1076179" cy="10761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6016F53-7766-4FC4-8E10-71624DD9ECA5}"/>
              </a:ext>
            </a:extLst>
          </p:cNvPr>
          <p:cNvSpPr/>
          <p:nvPr/>
        </p:nvSpPr>
        <p:spPr>
          <a:xfrm>
            <a:off x="6842760" y="597209"/>
            <a:ext cx="1921411" cy="461665"/>
          </a:xfrm>
          <a:prstGeom prst="rect">
            <a:avLst/>
          </a:prstGeom>
          <a:scene3d>
            <a:camera prst="perspectiveLeft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১০মিনিট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Graphic 7" descr="Stopwatch">
            <a:extLst>
              <a:ext uri="{FF2B5EF4-FFF2-40B4-BE49-F238E27FC236}">
                <a16:creationId xmlns:a16="http://schemas.microsoft.com/office/drawing/2014/main" id="{72EC27DF-F077-4BB9-B53A-47C9B9C939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48217" y="370842"/>
            <a:ext cx="914400" cy="914400"/>
          </a:xfrm>
          <a:prstGeom prst="rect">
            <a:avLst/>
          </a:prstGeom>
        </p:spPr>
      </p:pic>
      <p:pic>
        <p:nvPicPr>
          <p:cNvPr id="9" name="Graphic 8" descr="Angry face with no fill">
            <a:extLst>
              <a:ext uri="{FF2B5EF4-FFF2-40B4-BE49-F238E27FC236}">
                <a16:creationId xmlns:a16="http://schemas.microsoft.com/office/drawing/2014/main" id="{EA065DE7-972A-4618-822D-94C06AF314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32382" y="2303389"/>
            <a:ext cx="914400" cy="9144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76CFECB-0C58-4A54-AB0A-D2B5D68733B1}"/>
              </a:ext>
            </a:extLst>
          </p:cNvPr>
          <p:cNvCxnSpPr/>
          <p:nvPr/>
        </p:nvCxnSpPr>
        <p:spPr>
          <a:xfrm>
            <a:off x="773723" y="1554871"/>
            <a:ext cx="0" cy="2679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F36170-6AAB-438C-9C33-98EAE748827F}"/>
              </a:ext>
            </a:extLst>
          </p:cNvPr>
          <p:cNvCxnSpPr/>
          <p:nvPr/>
        </p:nvCxnSpPr>
        <p:spPr>
          <a:xfrm>
            <a:off x="872197" y="1878037"/>
            <a:ext cx="0" cy="2679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668109D-5F14-449E-A183-EEA7E4700B15}"/>
              </a:ext>
            </a:extLst>
          </p:cNvPr>
          <p:cNvCxnSpPr/>
          <p:nvPr/>
        </p:nvCxnSpPr>
        <p:spPr>
          <a:xfrm>
            <a:off x="994117" y="2089248"/>
            <a:ext cx="0" cy="2679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2" descr="Angry face with no fill">
            <a:extLst>
              <a:ext uri="{FF2B5EF4-FFF2-40B4-BE49-F238E27FC236}">
                <a16:creationId xmlns:a16="http://schemas.microsoft.com/office/drawing/2014/main" id="{1FE59408-0850-453D-9EFE-ACFA30C92E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50036" y="2374606"/>
            <a:ext cx="914400" cy="914400"/>
          </a:xfrm>
          <a:prstGeom prst="rect">
            <a:avLst/>
          </a:prstGeom>
        </p:spPr>
      </p:pic>
      <p:pic>
        <p:nvPicPr>
          <p:cNvPr id="14" name="Graphic 13" descr="Angry face with no fill">
            <a:extLst>
              <a:ext uri="{FF2B5EF4-FFF2-40B4-BE49-F238E27FC236}">
                <a16:creationId xmlns:a16="http://schemas.microsoft.com/office/drawing/2014/main" id="{CE4F9ADD-7AA5-4F25-9567-C65161E53E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05337" y="2333400"/>
            <a:ext cx="914400" cy="914400"/>
          </a:xfrm>
          <a:prstGeom prst="rect">
            <a:avLst/>
          </a:prstGeom>
        </p:spPr>
      </p:pic>
      <p:pic>
        <p:nvPicPr>
          <p:cNvPr id="15" name="Graphic 14" descr="Angry face with no fill">
            <a:extLst>
              <a:ext uri="{FF2B5EF4-FFF2-40B4-BE49-F238E27FC236}">
                <a16:creationId xmlns:a16="http://schemas.microsoft.com/office/drawing/2014/main" id="{BED558E2-B301-4E71-8ABB-4BAD493A84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43694" y="2337228"/>
            <a:ext cx="914400" cy="914400"/>
          </a:xfrm>
          <a:prstGeom prst="rect">
            <a:avLst/>
          </a:prstGeom>
        </p:spPr>
      </p:pic>
      <p:pic>
        <p:nvPicPr>
          <p:cNvPr id="16" name="Graphic 15" descr="Angry face with no fill">
            <a:extLst>
              <a:ext uri="{FF2B5EF4-FFF2-40B4-BE49-F238E27FC236}">
                <a16:creationId xmlns:a16="http://schemas.microsoft.com/office/drawing/2014/main" id="{1BC7DE03-953F-4520-B374-B92B38AE26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31836" y="2344004"/>
            <a:ext cx="914400" cy="914400"/>
          </a:xfrm>
          <a:prstGeom prst="rect">
            <a:avLst/>
          </a:prstGeom>
        </p:spPr>
      </p:pic>
      <p:pic>
        <p:nvPicPr>
          <p:cNvPr id="17" name="Graphic 16" descr="Angry face with no fill">
            <a:extLst>
              <a:ext uri="{FF2B5EF4-FFF2-40B4-BE49-F238E27FC236}">
                <a16:creationId xmlns:a16="http://schemas.microsoft.com/office/drawing/2014/main" id="{43325064-85ED-4C37-ADFC-DFB1C1A846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79733" y="236192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50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9FB95F-C4B0-4566-AAD8-14FA65B6BE73}"/>
              </a:ext>
            </a:extLst>
          </p:cNvPr>
          <p:cNvSpPr/>
          <p:nvPr/>
        </p:nvSpPr>
        <p:spPr>
          <a:xfrm>
            <a:off x="-126611" y="80889"/>
            <a:ext cx="9144000" cy="66962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     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9D77CE-1A8C-4AC5-A35B-33B5924A7C52}"/>
              </a:ext>
            </a:extLst>
          </p:cNvPr>
          <p:cNvSpPr/>
          <p:nvPr/>
        </p:nvSpPr>
        <p:spPr>
          <a:xfrm>
            <a:off x="2728499" y="640863"/>
            <a:ext cx="233587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perspectiveLeft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মূল্যায়ন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686BA6-9FC6-4338-8D83-121D928AFE45}"/>
              </a:ext>
            </a:extLst>
          </p:cNvPr>
          <p:cNvSpPr txBox="1"/>
          <p:nvPr/>
        </p:nvSpPr>
        <p:spPr>
          <a:xfrm>
            <a:off x="1561196" y="1613608"/>
            <a:ext cx="4670475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প্রশ্নঃকোন কোষে প্লাস্টিড থাকে?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193F4F-5D0A-4CF4-B576-D63E341113CF}"/>
              </a:ext>
            </a:extLst>
          </p:cNvPr>
          <p:cNvSpPr txBox="1"/>
          <p:nvPr/>
        </p:nvSpPr>
        <p:spPr>
          <a:xfrm>
            <a:off x="1505240" y="2407918"/>
            <a:ext cx="5247251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প্রশ্নঃসেন্ট্রোজম কোন কোষে থাকে? 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B476FE-00DA-4903-800E-4DB62C97A8ED}"/>
              </a:ext>
            </a:extLst>
          </p:cNvPr>
          <p:cNvSpPr txBox="1"/>
          <p:nvPr/>
        </p:nvSpPr>
        <p:spPr>
          <a:xfrm>
            <a:off x="1810042" y="3755928"/>
            <a:ext cx="2339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ক)মাইটোকন্ডিয়া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26F44F-A161-4E96-B72D-B254C08E018A}"/>
              </a:ext>
            </a:extLst>
          </p:cNvPr>
          <p:cNvSpPr txBox="1"/>
          <p:nvPr/>
        </p:nvSpPr>
        <p:spPr>
          <a:xfrm>
            <a:off x="1296570" y="3121811"/>
            <a:ext cx="597642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 প্রাণি কোষে কোন অঙ্গাণুটি থাকে না ?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059E95-28C0-4B4E-B0A4-BB1B866196B8}"/>
              </a:ext>
            </a:extLst>
          </p:cNvPr>
          <p:cNvSpPr txBox="1"/>
          <p:nvPr/>
        </p:nvSpPr>
        <p:spPr>
          <a:xfrm>
            <a:off x="1810042" y="4367982"/>
            <a:ext cx="2855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গ)জড় কোষ প্রাচীর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1EE81E-BFC6-43F6-A877-20C31E41285F}"/>
              </a:ext>
            </a:extLst>
          </p:cNvPr>
          <p:cNvSpPr txBox="1"/>
          <p:nvPr/>
        </p:nvSpPr>
        <p:spPr>
          <a:xfrm>
            <a:off x="4557930" y="4366439"/>
            <a:ext cx="4023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ঘ) কোষ গহ্বর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FFCF2C-1093-4935-8DB4-58BAE654CF0A}"/>
              </a:ext>
            </a:extLst>
          </p:cNvPr>
          <p:cNvSpPr txBox="1"/>
          <p:nvPr/>
        </p:nvSpPr>
        <p:spPr>
          <a:xfrm>
            <a:off x="4557930" y="3806489"/>
            <a:ext cx="2339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খ) নিউক্লিয়াস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E5544E4-02DB-4507-8D1C-6DF0483F5128}"/>
              </a:ext>
            </a:extLst>
          </p:cNvPr>
          <p:cNvSpPr/>
          <p:nvPr/>
        </p:nvSpPr>
        <p:spPr>
          <a:xfrm>
            <a:off x="1756115" y="4375220"/>
            <a:ext cx="515815" cy="58477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F561EE3-1B37-4559-94B2-A87C83C5A6FA}"/>
              </a:ext>
            </a:extLst>
          </p:cNvPr>
          <p:cNvCxnSpPr/>
          <p:nvPr/>
        </p:nvCxnSpPr>
        <p:spPr>
          <a:xfrm>
            <a:off x="478302" y="1772529"/>
            <a:ext cx="0" cy="24337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4684191-EE50-41C6-B27A-31F94AE839A2}"/>
              </a:ext>
            </a:extLst>
          </p:cNvPr>
          <p:cNvCxnSpPr/>
          <p:nvPr/>
        </p:nvCxnSpPr>
        <p:spPr>
          <a:xfrm>
            <a:off x="630702" y="1924929"/>
            <a:ext cx="0" cy="24337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A1F472B-E95F-45A2-8E41-582852A90932}"/>
              </a:ext>
            </a:extLst>
          </p:cNvPr>
          <p:cNvCxnSpPr/>
          <p:nvPr/>
        </p:nvCxnSpPr>
        <p:spPr>
          <a:xfrm>
            <a:off x="783102" y="2077329"/>
            <a:ext cx="0" cy="24337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384360E-112B-4B8A-9FEF-B98D79ABE704}"/>
              </a:ext>
            </a:extLst>
          </p:cNvPr>
          <p:cNvCxnSpPr/>
          <p:nvPr/>
        </p:nvCxnSpPr>
        <p:spPr>
          <a:xfrm>
            <a:off x="8384345" y="2992693"/>
            <a:ext cx="0" cy="28453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EFDDB34-DD9B-416D-A1B0-6FC4B250EC94}"/>
              </a:ext>
            </a:extLst>
          </p:cNvPr>
          <p:cNvCxnSpPr/>
          <p:nvPr/>
        </p:nvCxnSpPr>
        <p:spPr>
          <a:xfrm>
            <a:off x="8536745" y="3145093"/>
            <a:ext cx="0" cy="28453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A8361B7-B1BF-47D5-8A7E-C8FFA396903D}"/>
              </a:ext>
            </a:extLst>
          </p:cNvPr>
          <p:cNvCxnSpPr/>
          <p:nvPr/>
        </p:nvCxnSpPr>
        <p:spPr>
          <a:xfrm>
            <a:off x="8689145" y="3297493"/>
            <a:ext cx="0" cy="28453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39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10" grpId="0"/>
      <p:bldP spid="11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9FB95F-C4B0-4566-AAD8-14FA65B6BE7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7" name="Graphic 6" descr="Monitor">
            <a:extLst>
              <a:ext uri="{FF2B5EF4-FFF2-40B4-BE49-F238E27FC236}">
                <a16:creationId xmlns:a16="http://schemas.microsoft.com/office/drawing/2014/main" id="{3C7A4CDB-B2AF-430D-840B-EB5D3F1A3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0333" y="207500"/>
            <a:ext cx="7540282" cy="59682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29769A-564B-4DD2-ADE9-8ADE8C94E942}"/>
              </a:ext>
            </a:extLst>
          </p:cNvPr>
          <p:cNvSpPr txBox="1"/>
          <p:nvPr/>
        </p:nvSpPr>
        <p:spPr>
          <a:xfrm rot="20867071">
            <a:off x="2967476" y="1672590"/>
            <a:ext cx="1951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3600" b="1" u="sng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A8FCAB-AC18-4EA6-BF63-630D1CB4C6CE}"/>
              </a:ext>
            </a:extLst>
          </p:cNvPr>
          <p:cNvSpPr txBox="1"/>
          <p:nvPr/>
        </p:nvSpPr>
        <p:spPr>
          <a:xfrm rot="20867071">
            <a:off x="3209969" y="2353480"/>
            <a:ext cx="35097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 ও প্রাণি কোষের চিহ্নিত চিত্র আঁক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59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9FB95F-C4B0-4566-AAD8-14FA65B6BE7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 descr="Monitor">
            <a:extLst>
              <a:ext uri="{FF2B5EF4-FFF2-40B4-BE49-F238E27FC236}">
                <a16:creationId xmlns:a16="http://schemas.microsoft.com/office/drawing/2014/main" id="{66A4EE43-4953-41F2-9324-CAD3BC84E1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2341" y="120160"/>
            <a:ext cx="7540282" cy="5968217"/>
          </a:xfrm>
          <a:prstGeom prst="rect">
            <a:avLst/>
          </a:prstGeom>
        </p:spPr>
      </p:pic>
      <p:pic>
        <p:nvPicPr>
          <p:cNvPr id="7" name="Graphic 6" descr="Wreath">
            <a:extLst>
              <a:ext uri="{FF2B5EF4-FFF2-40B4-BE49-F238E27FC236}">
                <a16:creationId xmlns:a16="http://schemas.microsoft.com/office/drawing/2014/main" id="{C1249152-5264-4031-89A8-EA0EFEED7C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80975" y="1716401"/>
            <a:ext cx="4783015" cy="22692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D345B6-E6DE-46F3-BD46-5A4AC98B65B1}"/>
              </a:ext>
            </a:extLst>
          </p:cNvPr>
          <p:cNvSpPr txBox="1"/>
          <p:nvPr/>
        </p:nvSpPr>
        <p:spPr>
          <a:xfrm>
            <a:off x="3354223" y="2282455"/>
            <a:ext cx="35097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7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un 8">
            <a:extLst>
              <a:ext uri="{FF2B5EF4-FFF2-40B4-BE49-F238E27FC236}">
                <a16:creationId xmlns:a16="http://schemas.microsoft.com/office/drawing/2014/main" id="{51820420-613F-48D5-99C4-C7E5BC604AFF}"/>
              </a:ext>
            </a:extLst>
          </p:cNvPr>
          <p:cNvSpPr/>
          <p:nvPr/>
        </p:nvSpPr>
        <p:spPr>
          <a:xfrm>
            <a:off x="6273146" y="2851050"/>
            <a:ext cx="295422" cy="253219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n 9">
            <a:extLst>
              <a:ext uri="{FF2B5EF4-FFF2-40B4-BE49-F238E27FC236}">
                <a16:creationId xmlns:a16="http://schemas.microsoft.com/office/drawing/2014/main" id="{7FE80156-3530-4B4E-A14B-6792B8B756BD}"/>
              </a:ext>
            </a:extLst>
          </p:cNvPr>
          <p:cNvSpPr/>
          <p:nvPr/>
        </p:nvSpPr>
        <p:spPr>
          <a:xfrm>
            <a:off x="4324771" y="1998756"/>
            <a:ext cx="295422" cy="253219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n 10">
            <a:extLst>
              <a:ext uri="{FF2B5EF4-FFF2-40B4-BE49-F238E27FC236}">
                <a16:creationId xmlns:a16="http://schemas.microsoft.com/office/drawing/2014/main" id="{C45F9DB6-F7CE-4FED-A6E3-1465A29148C1}"/>
              </a:ext>
            </a:extLst>
          </p:cNvPr>
          <p:cNvSpPr/>
          <p:nvPr/>
        </p:nvSpPr>
        <p:spPr>
          <a:xfrm>
            <a:off x="2867842" y="1789791"/>
            <a:ext cx="295422" cy="253219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n 11">
            <a:extLst>
              <a:ext uri="{FF2B5EF4-FFF2-40B4-BE49-F238E27FC236}">
                <a16:creationId xmlns:a16="http://schemas.microsoft.com/office/drawing/2014/main" id="{13ED4369-1ADE-4AEB-9D32-D4C95CFDF740}"/>
              </a:ext>
            </a:extLst>
          </p:cNvPr>
          <p:cNvSpPr/>
          <p:nvPr/>
        </p:nvSpPr>
        <p:spPr>
          <a:xfrm>
            <a:off x="4326912" y="3482784"/>
            <a:ext cx="295422" cy="253219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n 12">
            <a:extLst>
              <a:ext uri="{FF2B5EF4-FFF2-40B4-BE49-F238E27FC236}">
                <a16:creationId xmlns:a16="http://schemas.microsoft.com/office/drawing/2014/main" id="{37CA3FA1-1D38-4456-BADB-996FAE7C7BBF}"/>
              </a:ext>
            </a:extLst>
          </p:cNvPr>
          <p:cNvSpPr/>
          <p:nvPr/>
        </p:nvSpPr>
        <p:spPr>
          <a:xfrm>
            <a:off x="5561684" y="1789792"/>
            <a:ext cx="295422" cy="253219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n 13">
            <a:extLst>
              <a:ext uri="{FF2B5EF4-FFF2-40B4-BE49-F238E27FC236}">
                <a16:creationId xmlns:a16="http://schemas.microsoft.com/office/drawing/2014/main" id="{50026BD6-99DD-43FA-9FEA-CA82CBE17F7E}"/>
              </a:ext>
            </a:extLst>
          </p:cNvPr>
          <p:cNvSpPr/>
          <p:nvPr/>
        </p:nvSpPr>
        <p:spPr>
          <a:xfrm>
            <a:off x="2735244" y="2752577"/>
            <a:ext cx="295422" cy="253219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3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39 -0.03172 L -0.08958 -0.08149 C -0.09774 -0.09306 -0.11059 -0.10047 -0.125 -0.10394 C -0.14114 -0.10764 -0.15469 -0.10579 -0.1651 -0.09908 L -0.21389 -0.06991 " pathEditMode="relative" rAng="11400000" ptsTypes="AAA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78" y="-456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7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64 0.03426 L -0.11562 0.02477 C -0.1283 0.02223 -0.14375 0.02616 -0.15885 0.03542 C -0.17587 0.04537 -0.18784 0.05811 -0.19479 0.07199 L -0.22864 0.13565 " pathEditMode="relative" rAng="9360000" ptsTypes="AAA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75" y="261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37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851 0.08542 L 0.13021 0.03912 C 0.12448 0.02824 0.11424 0.02084 0.10365 0.01829 C 0.09132 0.01598 0.0809 0.01783 0.07257 0.0257 L 0.03385 0.05718 " pathEditMode="relative" rAng="11400000" ptsTypes="AAA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85" y="-402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37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899 -0.08102 L -0.19375 -0.03519 C -0.18646 -0.025 -0.17413 -0.01296 -0.16076 -0.00162 C -0.14548 0.01111 -0.13264 0.01944 -0.12274 0.02407 L -0.07604 0.04653 " pathEditMode="relative" rAng="1920000" ptsTypes="AAA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7" y="717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37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0.05486 L -0.06181 1.85185E-6 C -0.07448 -0.01296 -0.09462 -0.02176 -0.11615 -0.02685 C -0.1408 -0.03264 -0.16094 -0.03241 -0.17605 -0.02685 L -0.24723 -0.00301 " pathEditMode="relative" rAng="11400000" ptsTypes="AAAAA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62" y="-553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37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538 -0.02384 L 0.2809 -0.11435 C 0.27586 -0.13565 0.26597 -0.14745 0.25451 -0.15023 C 0.24114 -0.15324 0.22951 -0.1456 0.21944 -0.1287 L 0.17309 -0.05486 " pathEditMode="relative" rAng="11400000" ptsTypes="AAAAA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85" y="-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9FB95F-C4B0-4566-AAD8-14FA65B6BE7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 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94FDCB0-5F1D-461E-B9E4-C24AD65EDC31}"/>
              </a:ext>
            </a:extLst>
          </p:cNvPr>
          <p:cNvSpPr/>
          <p:nvPr/>
        </p:nvSpPr>
        <p:spPr>
          <a:xfrm>
            <a:off x="2869406" y="477340"/>
            <a:ext cx="3252788" cy="6656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Wave 6">
            <a:extLst>
              <a:ext uri="{FF2B5EF4-FFF2-40B4-BE49-F238E27FC236}">
                <a16:creationId xmlns:a16="http://schemas.microsoft.com/office/drawing/2014/main" id="{2512A741-AADA-4EBC-AAB1-DEFD42AD27B4}"/>
              </a:ext>
            </a:extLst>
          </p:cNvPr>
          <p:cNvSpPr/>
          <p:nvPr/>
        </p:nvSpPr>
        <p:spPr>
          <a:xfrm rot="5400000">
            <a:off x="2520553" y="4000500"/>
            <a:ext cx="4114800" cy="228600"/>
          </a:xfrm>
          <a:prstGeom prst="wave">
            <a:avLst>
              <a:gd name="adj1" fmla="val 20000"/>
              <a:gd name="adj2" fmla="val -10000"/>
            </a:avLst>
          </a:prstGeom>
          <a:solidFill>
            <a:srgbClr val="0070C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E99AB6-3BE5-418F-89B9-8E09437B49FB}"/>
              </a:ext>
            </a:extLst>
          </p:cNvPr>
          <p:cNvSpPr txBox="1"/>
          <p:nvPr/>
        </p:nvSpPr>
        <p:spPr>
          <a:xfrm>
            <a:off x="548627" y="3429000"/>
            <a:ext cx="3741993" cy="187743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BD" sz="2800" i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পারভীন আক্তার </a:t>
            </a:r>
            <a:r>
              <a:rPr lang="en-US" sz="2800" i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000" i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সিনিয়র সহ</a:t>
            </a:r>
            <a:r>
              <a:rPr lang="bn-IN" sz="2000" i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bn-BD" sz="2000" i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শিক্ষক</a:t>
            </a:r>
            <a:r>
              <a:rPr lang="bn-BD" sz="2800" i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</a:t>
            </a:r>
          </a:p>
          <a:p>
            <a:r>
              <a:rPr lang="bn-BD" sz="2400" i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শহীদ মেজর সালাহ উদ্দিন মমতাজ বীর উত্তম উচ্চ বিদ্যালয় ,ফেনী </a:t>
            </a:r>
            <a:endParaRPr lang="bn-IN" sz="2400" i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400" i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মোবাইল-০১৮১৭৭২৪৫৮৪</a:t>
            </a:r>
            <a:endParaRPr lang="en-US" sz="2400" i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1600" i="1" dirty="0">
                <a:latin typeface="NikoshBAN" pitchFamily="2" charset="0"/>
                <a:cs typeface="NikoshBAN" pitchFamily="2" charset="0"/>
              </a:rPr>
              <a:t>E-mail </a:t>
            </a:r>
            <a:r>
              <a:rPr lang="en-US" sz="1600" i="1" dirty="0">
                <a:latin typeface="NikoshBAN" pitchFamily="2" charset="0"/>
                <a:cs typeface="NikoshBAN" pitchFamily="2" charset="0"/>
                <a:hlinkClick r:id="rId2"/>
              </a:rPr>
              <a:t>add-parvin</a:t>
            </a:r>
            <a:r>
              <a:rPr lang="en-US" sz="1600" i="1" dirty="0">
                <a:latin typeface="+mj-lt"/>
                <a:cs typeface="NikoshBAN" pitchFamily="2" charset="0"/>
                <a:hlinkClick r:id="rId2"/>
              </a:rPr>
              <a:t>311278@gmail.com</a:t>
            </a:r>
            <a:r>
              <a:rPr lang="en-US" sz="1600" i="1" dirty="0">
                <a:latin typeface="+mj-lt"/>
                <a:cs typeface="NikoshBAN" pitchFamily="2" charset="0"/>
              </a:rPr>
              <a:t>.</a:t>
            </a:r>
            <a:endParaRPr lang="bn-BD" sz="16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EEB038-D785-4161-BE75-8DF91BBF5701}"/>
              </a:ext>
            </a:extLst>
          </p:cNvPr>
          <p:cNvSpPr txBox="1"/>
          <p:nvPr/>
        </p:nvSpPr>
        <p:spPr>
          <a:xfrm>
            <a:off x="5432226" y="3009902"/>
            <a:ext cx="2971800" cy="181588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BD" sz="28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শ্রেণি- ৭ম</a:t>
            </a:r>
            <a:r>
              <a:rPr lang="en-US" sz="28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800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বিষয়- বিজ্ঞান </a:t>
            </a:r>
          </a:p>
          <a:p>
            <a:r>
              <a:rPr lang="bn-BD" sz="28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অধ্যায়- </a:t>
            </a:r>
            <a:r>
              <a:rPr lang="en-US" sz="2800" i="1" dirty="0">
                <a:solidFill>
                  <a:srgbClr val="E12BBE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bn-IN" sz="2800" i="1" dirty="0">
                <a:solidFill>
                  <a:srgbClr val="E12BBE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2800" i="1" dirty="0">
                <a:solidFill>
                  <a:srgbClr val="E12BBE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bn-IN" sz="2800" i="1" dirty="0">
                <a:solidFill>
                  <a:srgbClr val="E12BBE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2800" i="1" dirty="0">
                <a:solidFill>
                  <a:srgbClr val="E12BBE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bn-IN" sz="2800" i="1" dirty="0">
                <a:solidFill>
                  <a:srgbClr val="E12BBE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en-US" sz="2800" i="1" dirty="0">
                <a:solidFill>
                  <a:srgbClr val="E12BBE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bn-BD" sz="2800" i="1" dirty="0">
                <a:solidFill>
                  <a:srgbClr val="E12BBE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i="1" dirty="0">
              <a:solidFill>
                <a:srgbClr val="E12BBE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প্যাঠাংশ </a:t>
            </a:r>
            <a:r>
              <a:rPr lang="en-US" sz="2800" i="1" dirty="0">
                <a:solidFill>
                  <a:srgbClr val="DC690A"/>
                </a:solidFill>
                <a:latin typeface="NikoshBAN" pitchFamily="2" charset="0"/>
                <a:cs typeface="NikoshBAN" pitchFamily="2" charset="0"/>
              </a:rPr>
              <a:t>– পাঠ-১-২</a:t>
            </a:r>
            <a:r>
              <a:rPr lang="bn-BD" sz="2800" i="1" dirty="0">
                <a:solidFill>
                  <a:srgbClr val="DC690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2" name="Sun 11">
            <a:extLst>
              <a:ext uri="{FF2B5EF4-FFF2-40B4-BE49-F238E27FC236}">
                <a16:creationId xmlns:a16="http://schemas.microsoft.com/office/drawing/2014/main" id="{A65F4577-A7CF-4B1B-B460-F1982694EE6B}"/>
              </a:ext>
            </a:extLst>
          </p:cNvPr>
          <p:cNvSpPr/>
          <p:nvPr/>
        </p:nvSpPr>
        <p:spPr>
          <a:xfrm>
            <a:off x="3796680" y="2159390"/>
            <a:ext cx="295422" cy="253219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n 13">
            <a:extLst>
              <a:ext uri="{FF2B5EF4-FFF2-40B4-BE49-F238E27FC236}">
                <a16:creationId xmlns:a16="http://schemas.microsoft.com/office/drawing/2014/main" id="{04B3D440-8ACA-4F6E-BB52-F4A11057A732}"/>
              </a:ext>
            </a:extLst>
          </p:cNvPr>
          <p:cNvSpPr/>
          <p:nvPr/>
        </p:nvSpPr>
        <p:spPr>
          <a:xfrm>
            <a:off x="5664711" y="5918981"/>
            <a:ext cx="295422" cy="253219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un 14">
            <a:extLst>
              <a:ext uri="{FF2B5EF4-FFF2-40B4-BE49-F238E27FC236}">
                <a16:creationId xmlns:a16="http://schemas.microsoft.com/office/drawing/2014/main" id="{31B26E9E-D9B8-4376-8942-CD443BE3EF69}"/>
              </a:ext>
            </a:extLst>
          </p:cNvPr>
          <p:cNvSpPr/>
          <p:nvPr/>
        </p:nvSpPr>
        <p:spPr>
          <a:xfrm>
            <a:off x="6097914" y="2025464"/>
            <a:ext cx="295422" cy="253219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n 15">
            <a:extLst>
              <a:ext uri="{FF2B5EF4-FFF2-40B4-BE49-F238E27FC236}">
                <a16:creationId xmlns:a16="http://schemas.microsoft.com/office/drawing/2014/main" id="{5EC23E29-58BC-4D9B-87E3-725888CD8857}"/>
              </a:ext>
            </a:extLst>
          </p:cNvPr>
          <p:cNvSpPr/>
          <p:nvPr/>
        </p:nvSpPr>
        <p:spPr>
          <a:xfrm>
            <a:off x="7601879" y="5462063"/>
            <a:ext cx="295422" cy="253219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3EB0ED-89BE-449E-A693-07A1A0AA3C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15" t="6961"/>
          <a:stretch/>
        </p:blipFill>
        <p:spPr>
          <a:xfrm>
            <a:off x="874174" y="665426"/>
            <a:ext cx="1995232" cy="2720075"/>
          </a:xfrm>
          <a:prstGeom prst="ellipse">
            <a:avLst/>
          </a:prstGeom>
          <a:ln>
            <a:solidFill>
              <a:srgbClr val="7030A0"/>
            </a:solidFill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68274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0.05486 L -0.06111 -3.33333E-6 C -0.07378 -0.0125 -0.09392 -0.02176 -0.11545 -0.02685 C -0.1401 -0.03264 -0.16024 -0.0324 -0.17534 -0.02685 L -0.24652 -0.00301 " pathEditMode="relative" rAng="11400000" ptsTypes="AAA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62" y="-553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7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809 0.04074 L -0.17796 0.06944 C -0.16303 0.07662 -0.14184 0.07754 -0.12014 0.07407 C -0.09532 0.06991 -0.07605 0.06203 -0.06285 0.05069 L 4.44444E-6 2.22222E-6 " pathEditMode="relative" rAng="21180000" ptsTypes="AAA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56" y="62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37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417 0.19514 L -0.41493 0.14028 C -0.42761 0.12754 -0.44775 0.11852 -0.46927 0.11342 C -0.49393 0.10764 -0.51407 0.10787 -0.52917 0.11342 L -0.60035 0.13727 " pathEditMode="relative" rAng="11400000" ptsTypes="AAA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62" y="-553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37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784 -0.10301 L -0.18333 -0.03727 C -0.17205 -0.02292 -0.1533 -0.00973 -0.13281 -0.0007 C -0.10868 0.00972 -0.08871 0.01319 -0.07309 0.01041 L -3.33333E-6 2.96296E-6 " pathEditMode="relative" rAng="1080000" ptsTypes="AAAAA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67" y="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9FB95F-C4B0-4566-AAD8-14FA65B6BE7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E2EAEF-CF57-4055-9166-07F5DD61E755}"/>
              </a:ext>
            </a:extLst>
          </p:cNvPr>
          <p:cNvSpPr txBox="1"/>
          <p:nvPr/>
        </p:nvSpPr>
        <p:spPr>
          <a:xfrm>
            <a:off x="1392701" y="286945"/>
            <a:ext cx="5078437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</a:t>
            </a:r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9DA60C-1525-43AE-9265-78FB50BABE24}"/>
              </a:ext>
            </a:extLst>
          </p:cNvPr>
          <p:cNvSpPr txBox="1"/>
          <p:nvPr/>
        </p:nvSpPr>
        <p:spPr>
          <a:xfrm>
            <a:off x="1505242" y="1877964"/>
            <a:ext cx="4023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16FF98-F108-40A6-9629-F3D8D98892A8}"/>
              </a:ext>
            </a:extLst>
          </p:cNvPr>
          <p:cNvSpPr txBox="1"/>
          <p:nvPr/>
        </p:nvSpPr>
        <p:spPr>
          <a:xfrm>
            <a:off x="1392702" y="2641399"/>
            <a:ext cx="68931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১।কোষ কী বলতে পারবে।</a:t>
            </a:r>
          </a:p>
          <a:p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উদ্ভিদ ও প্রাণিকোষের চিহ্নিত চিত্র অঙ্কন করতে পারবে।</a:t>
            </a:r>
          </a:p>
          <a:p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 উদ্ভিদ ও প্রাণিকোষের মধ্যে তুলনা করতে পারবে।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9439AA-AF1E-4BBE-8646-241A84D67048}"/>
              </a:ext>
            </a:extLst>
          </p:cNvPr>
          <p:cNvCxnSpPr/>
          <p:nvPr/>
        </p:nvCxnSpPr>
        <p:spPr>
          <a:xfrm>
            <a:off x="590843" y="1877964"/>
            <a:ext cx="0" cy="2665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214121-CD52-47CE-9E16-E5BDC7A59113}"/>
              </a:ext>
            </a:extLst>
          </p:cNvPr>
          <p:cNvCxnSpPr/>
          <p:nvPr/>
        </p:nvCxnSpPr>
        <p:spPr>
          <a:xfrm>
            <a:off x="743243" y="2030364"/>
            <a:ext cx="0" cy="2665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DF9135F-231C-4EB0-87CD-0E9D03CDAF0E}"/>
              </a:ext>
            </a:extLst>
          </p:cNvPr>
          <p:cNvCxnSpPr/>
          <p:nvPr/>
        </p:nvCxnSpPr>
        <p:spPr>
          <a:xfrm>
            <a:off x="895643" y="2182764"/>
            <a:ext cx="0" cy="2665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7879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9FB95F-C4B0-4566-AAD8-14FA65B6BE7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/>
              <a:t> 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60B236-D5B2-4C60-B8C6-8E86EAD55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1322399"/>
            <a:ext cx="7048500" cy="39624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248D166-9B68-46A2-8D3F-283CEC300F7B}"/>
              </a:ext>
            </a:extLst>
          </p:cNvPr>
          <p:cNvSpPr/>
          <p:nvPr/>
        </p:nvSpPr>
        <p:spPr>
          <a:xfrm>
            <a:off x="1321196" y="431513"/>
            <a:ext cx="5797056" cy="584775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perspectiveLef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CB9296-E3C3-4C66-B83C-76D676FEBE7D}"/>
              </a:ext>
            </a:extLst>
          </p:cNvPr>
          <p:cNvSpPr/>
          <p:nvPr/>
        </p:nvSpPr>
        <p:spPr>
          <a:xfrm>
            <a:off x="2694565" y="5552895"/>
            <a:ext cx="3296519" cy="584775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perspectiveLef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ছবিটি কীসের 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C60837-188D-40D4-93BC-4CE9FFB6F163}"/>
              </a:ext>
            </a:extLst>
          </p:cNvPr>
          <p:cNvSpPr/>
          <p:nvPr/>
        </p:nvSpPr>
        <p:spPr>
          <a:xfrm>
            <a:off x="2304762" y="5527569"/>
            <a:ext cx="3829924" cy="584775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perspectiveLef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দেওয়ালটি কী দ্বারা তৈরি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87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9FB95F-C4B0-4566-AAD8-14FA65B6BE7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8963A7-502C-4341-A804-2C2BDA14F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42" y="1595364"/>
            <a:ext cx="2241745" cy="2950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0B3DD4-966E-459A-95D8-068278993B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60" y="1619982"/>
            <a:ext cx="3842210" cy="269528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4C4E6F5-2081-4B18-A3DA-B3EF379EEBC8}"/>
              </a:ext>
            </a:extLst>
          </p:cNvPr>
          <p:cNvSpPr/>
          <p:nvPr/>
        </p:nvSpPr>
        <p:spPr>
          <a:xfrm>
            <a:off x="1996445" y="4700024"/>
            <a:ext cx="1394240" cy="584775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perspectiveLef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543C50-0D3D-44FD-B550-8B22F516F0DC}"/>
              </a:ext>
            </a:extLst>
          </p:cNvPr>
          <p:cNvSpPr/>
          <p:nvPr/>
        </p:nvSpPr>
        <p:spPr>
          <a:xfrm>
            <a:off x="6328925" y="4815729"/>
            <a:ext cx="1394240" cy="584775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perspectiveLef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A501B5-358C-49B7-B175-E037A3E3EA53}"/>
              </a:ext>
            </a:extLst>
          </p:cNvPr>
          <p:cNvSpPr/>
          <p:nvPr/>
        </p:nvSpPr>
        <p:spPr>
          <a:xfrm>
            <a:off x="1369873" y="650447"/>
            <a:ext cx="6170410" cy="584775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perspectiveLef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  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044871-1568-4BA5-BC6A-6DF6A7B637B5}"/>
              </a:ext>
            </a:extLst>
          </p:cNvPr>
          <p:cNvSpPr/>
          <p:nvPr/>
        </p:nvSpPr>
        <p:spPr>
          <a:xfrm>
            <a:off x="2593789" y="723639"/>
            <a:ext cx="3089559" cy="646331"/>
          </a:xfrm>
          <a:prstGeom prst="rect">
            <a:avLst/>
          </a:prstGeom>
          <a:ln>
            <a:solidFill>
              <a:srgbClr val="C00000"/>
            </a:solidFill>
          </a:ln>
          <a:scene3d>
            <a:camera prst="perspectiveLef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 দ্বারা গঠিত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13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9FB95F-C4B0-4566-AAD8-14FA65B6BE73}"/>
              </a:ext>
            </a:extLst>
          </p:cNvPr>
          <p:cNvSpPr/>
          <p:nvPr/>
        </p:nvSpPr>
        <p:spPr>
          <a:xfrm>
            <a:off x="28135" y="-133971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72F1F3-E670-4E94-B2A3-80F5E2F7B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91" y="1163742"/>
            <a:ext cx="6161732" cy="461167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4EB3597-521E-41B5-B8EA-926D572F4313}"/>
              </a:ext>
            </a:extLst>
          </p:cNvPr>
          <p:cNvSpPr/>
          <p:nvPr/>
        </p:nvSpPr>
        <p:spPr>
          <a:xfrm>
            <a:off x="2873453" y="5190638"/>
            <a:ext cx="3533251" cy="707886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perspectiveLef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 ও প্রাণি  কোষ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E4332F-F0EA-4175-8C6B-5D2B0C85D720}"/>
              </a:ext>
            </a:extLst>
          </p:cNvPr>
          <p:cNvSpPr/>
          <p:nvPr/>
        </p:nvSpPr>
        <p:spPr>
          <a:xfrm>
            <a:off x="1531117" y="828218"/>
            <a:ext cx="4363245" cy="769441"/>
          </a:xfrm>
          <a:prstGeom prst="rect">
            <a:avLst/>
          </a:prstGeom>
          <a:ln>
            <a:noFill/>
          </a:ln>
          <a:scene3d>
            <a:camera prst="perspectiveLef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পাঠ----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268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9FB95F-C4B0-4566-AAD8-14FA65B6BE7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8ACAFD-8B5C-49E4-8A14-E008573BE33D}"/>
              </a:ext>
            </a:extLst>
          </p:cNvPr>
          <p:cNvSpPr/>
          <p:nvPr/>
        </p:nvSpPr>
        <p:spPr>
          <a:xfrm>
            <a:off x="2920497" y="506616"/>
            <a:ext cx="1908765" cy="646331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perspectiveLeft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কোষ কী?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D5239C-A1AA-4D99-8D07-8C5E85AAEE38}"/>
              </a:ext>
            </a:extLst>
          </p:cNvPr>
          <p:cNvSpPr/>
          <p:nvPr/>
        </p:nvSpPr>
        <p:spPr>
          <a:xfrm>
            <a:off x="1440001" y="5543698"/>
            <a:ext cx="2434878" cy="584775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perspectiveLef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বিজ্ঞানী রবার্ট হুক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901219-9D1F-4041-BF11-6C234A7517FC}"/>
              </a:ext>
            </a:extLst>
          </p:cNvPr>
          <p:cNvSpPr/>
          <p:nvPr/>
        </p:nvSpPr>
        <p:spPr>
          <a:xfrm>
            <a:off x="3954842" y="2650532"/>
            <a:ext cx="4176283" cy="2554545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perspectiveLef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** বিজ্ঞানী রবার্ট হুক ১৬৬৫ খ্রিঃ বোতলের ছিপি পরীক্ষা করে মৌচাকের মত কতগুলো বক্স পরপর সাজানো দেখতে পান ,এ গলোকে তিনি কোষ নাম দেন।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9EE291-0F88-48D8-BD4D-4D295498288C}"/>
              </a:ext>
            </a:extLst>
          </p:cNvPr>
          <p:cNvSpPr/>
          <p:nvPr/>
        </p:nvSpPr>
        <p:spPr>
          <a:xfrm>
            <a:off x="862494" y="1497585"/>
            <a:ext cx="6888878" cy="584775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perspectiveLef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** জীবদেহের গঠন ও কাজের একককে কোষ বলে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7B7A92-897D-4861-A5FB-CB4F31AFD6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915" y="2426998"/>
            <a:ext cx="2330795" cy="277206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C48035-16A0-4915-9796-01C37E35AF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426" y="2606171"/>
            <a:ext cx="3977114" cy="29789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8DB2E80-C41E-45E1-A4DA-7748CE8647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426" y="2444344"/>
            <a:ext cx="4076699" cy="314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53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9FB95F-C4B0-4566-AAD8-14FA65B6BE7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F97D16B-BFE8-41A6-A060-FB105C704AC7}"/>
              </a:ext>
            </a:extLst>
          </p:cNvPr>
          <p:cNvGrpSpPr/>
          <p:nvPr/>
        </p:nvGrpSpPr>
        <p:grpSpPr>
          <a:xfrm>
            <a:off x="1394819" y="1120984"/>
            <a:ext cx="5882641" cy="4547566"/>
            <a:chOff x="520002" y="737748"/>
            <a:chExt cx="5882641" cy="4547566"/>
          </a:xfrm>
          <a:scene3d>
            <a:camera prst="perspectiveRight"/>
            <a:lightRig rig="threePt" dir="t"/>
          </a:scene3d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8FF9789-C339-408D-825A-ED57034CED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84" t="2672" r="11254" b="5457"/>
            <a:stretch/>
          </p:blipFill>
          <p:spPr>
            <a:xfrm>
              <a:off x="1266092" y="900332"/>
              <a:ext cx="4473526" cy="4234376"/>
            </a:xfrm>
            <a:prstGeom prst="rect">
              <a:avLst/>
            </a:prstGeom>
          </p:spPr>
        </p:pic>
        <p:sp>
          <p:nvSpPr>
            <p:cNvPr id="5" name="Flowchart: Delay 4">
              <a:extLst>
                <a:ext uri="{FF2B5EF4-FFF2-40B4-BE49-F238E27FC236}">
                  <a16:creationId xmlns:a16="http://schemas.microsoft.com/office/drawing/2014/main" id="{409CB70A-6EFB-4CD7-B51D-27CD6ABFF75A}"/>
                </a:ext>
              </a:extLst>
            </p:cNvPr>
            <p:cNvSpPr/>
            <p:nvPr/>
          </p:nvSpPr>
          <p:spPr>
            <a:xfrm rot="20123428">
              <a:off x="4931028" y="737748"/>
              <a:ext cx="1326050" cy="2118063"/>
            </a:xfrm>
            <a:prstGeom prst="flowChartDelay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Delay 5">
              <a:extLst>
                <a:ext uri="{FF2B5EF4-FFF2-40B4-BE49-F238E27FC236}">
                  <a16:creationId xmlns:a16="http://schemas.microsoft.com/office/drawing/2014/main" id="{BDF1B363-D2ED-4BEC-9905-2CF6B921B2B0}"/>
                </a:ext>
              </a:extLst>
            </p:cNvPr>
            <p:cNvSpPr/>
            <p:nvPr/>
          </p:nvSpPr>
          <p:spPr>
            <a:xfrm rot="9328069">
              <a:off x="610663" y="3161726"/>
              <a:ext cx="1326050" cy="2123588"/>
            </a:xfrm>
            <a:prstGeom prst="flowChartDelay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Delay 6">
              <a:extLst>
                <a:ext uri="{FF2B5EF4-FFF2-40B4-BE49-F238E27FC236}">
                  <a16:creationId xmlns:a16="http://schemas.microsoft.com/office/drawing/2014/main" id="{F79EE8B7-3646-49D7-BFB3-8D7BFCED1388}"/>
                </a:ext>
              </a:extLst>
            </p:cNvPr>
            <p:cNvSpPr/>
            <p:nvPr/>
          </p:nvSpPr>
          <p:spPr>
            <a:xfrm rot="1619985">
              <a:off x="5076593" y="3261555"/>
              <a:ext cx="1326050" cy="1862318"/>
            </a:xfrm>
            <a:prstGeom prst="flowChartDelay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lowchart: Delay 7">
              <a:extLst>
                <a:ext uri="{FF2B5EF4-FFF2-40B4-BE49-F238E27FC236}">
                  <a16:creationId xmlns:a16="http://schemas.microsoft.com/office/drawing/2014/main" id="{56C7B108-22DF-4157-BCF8-A8B4F9477014}"/>
                </a:ext>
              </a:extLst>
            </p:cNvPr>
            <p:cNvSpPr/>
            <p:nvPr/>
          </p:nvSpPr>
          <p:spPr>
            <a:xfrm rot="12102616">
              <a:off x="520002" y="744222"/>
              <a:ext cx="1326050" cy="2011058"/>
            </a:xfrm>
            <a:prstGeom prst="flowChartDelay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218407D-69B7-4511-9E06-D0829D2C4C69}"/>
              </a:ext>
            </a:extLst>
          </p:cNvPr>
          <p:cNvSpPr txBox="1"/>
          <p:nvPr/>
        </p:nvSpPr>
        <p:spPr>
          <a:xfrm>
            <a:off x="394393" y="1982554"/>
            <a:ext cx="1617287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গলজি বডি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E48455-05C6-48B7-9165-3ED17C7CD9FB}"/>
              </a:ext>
            </a:extLst>
          </p:cNvPr>
          <p:cNvSpPr txBox="1"/>
          <p:nvPr/>
        </p:nvSpPr>
        <p:spPr>
          <a:xfrm>
            <a:off x="251067" y="3575410"/>
            <a:ext cx="175362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 গহবর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E3A94F-AB31-4F33-BB9C-5CC3C90659CA}"/>
              </a:ext>
            </a:extLst>
          </p:cNvPr>
          <p:cNvSpPr txBox="1"/>
          <p:nvPr/>
        </p:nvSpPr>
        <p:spPr>
          <a:xfrm>
            <a:off x="6266035" y="2012285"/>
            <a:ext cx="225541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মসৃণ -এন্ডোপ্লাজমিক জালিকা</a:t>
            </a:r>
            <a:endParaRPr lang="en-US" sz="2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22851B-123C-479A-B8B6-DD22635CB200}"/>
              </a:ext>
            </a:extLst>
          </p:cNvPr>
          <p:cNvSpPr txBox="1"/>
          <p:nvPr/>
        </p:nvSpPr>
        <p:spPr>
          <a:xfrm>
            <a:off x="6304929" y="4180804"/>
            <a:ext cx="253872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অমসৃণ</a:t>
            </a:r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-এন্ডোপ্লাজমিক জালিকা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E57FC2-97B8-4E4B-B528-6DFF0844F779}"/>
              </a:ext>
            </a:extLst>
          </p:cNvPr>
          <p:cNvSpPr txBox="1"/>
          <p:nvPr/>
        </p:nvSpPr>
        <p:spPr>
          <a:xfrm>
            <a:off x="6127693" y="770912"/>
            <a:ext cx="224115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প্লাজমা মেমব্রেন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4F3EBD-AC1F-4C96-8A83-C13D112050C6}"/>
              </a:ext>
            </a:extLst>
          </p:cNvPr>
          <p:cNvSpPr txBox="1"/>
          <p:nvPr/>
        </p:nvSpPr>
        <p:spPr>
          <a:xfrm>
            <a:off x="116518" y="4617038"/>
            <a:ext cx="197590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মাইটোকন্ডিয়া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EDBEC6-8AF8-4190-849A-1CD59D050FBE}"/>
              </a:ext>
            </a:extLst>
          </p:cNvPr>
          <p:cNvSpPr/>
          <p:nvPr/>
        </p:nvSpPr>
        <p:spPr>
          <a:xfrm>
            <a:off x="6862213" y="3136612"/>
            <a:ext cx="1832203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  <a:scene3d>
            <a:camera prst="perspectiveLeft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B9B30E0-0B7F-4989-A906-2A1C52C5B5D1}"/>
              </a:ext>
            </a:extLst>
          </p:cNvPr>
          <p:cNvSpPr/>
          <p:nvPr/>
        </p:nvSpPr>
        <p:spPr>
          <a:xfrm>
            <a:off x="3516289" y="5817535"/>
            <a:ext cx="1908765" cy="646331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perspectiveLeft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 কোষ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7B47AF-4F6F-4053-AB03-2F487D22B5C7}"/>
              </a:ext>
            </a:extLst>
          </p:cNvPr>
          <p:cNvSpPr txBox="1"/>
          <p:nvPr/>
        </p:nvSpPr>
        <p:spPr>
          <a:xfrm>
            <a:off x="420158" y="2730944"/>
            <a:ext cx="138990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প্লাষ্টিড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D2884A52-5428-459C-A182-4B3B600BDC05}"/>
              </a:ext>
            </a:extLst>
          </p:cNvPr>
          <p:cNvSpPr/>
          <p:nvPr/>
        </p:nvSpPr>
        <p:spPr>
          <a:xfrm>
            <a:off x="1926366" y="3721387"/>
            <a:ext cx="1893280" cy="29807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A4EA646B-53A1-41CB-9ACD-FAF7258DFB8B}"/>
              </a:ext>
            </a:extLst>
          </p:cNvPr>
          <p:cNvSpPr/>
          <p:nvPr/>
        </p:nvSpPr>
        <p:spPr>
          <a:xfrm rot="20373860">
            <a:off x="1743466" y="4474997"/>
            <a:ext cx="1624373" cy="321274"/>
          </a:xfrm>
          <a:prstGeom prst="rightArrow">
            <a:avLst/>
          </a:prstGeom>
          <a:solidFill>
            <a:srgbClr val="FFFF00"/>
          </a:solidFill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F2D96F7D-3CD6-4550-93BA-65275B92A45D}"/>
              </a:ext>
            </a:extLst>
          </p:cNvPr>
          <p:cNvSpPr/>
          <p:nvPr/>
        </p:nvSpPr>
        <p:spPr>
          <a:xfrm>
            <a:off x="1926365" y="2043573"/>
            <a:ext cx="1893280" cy="298074"/>
          </a:xfrm>
          <a:prstGeom prst="rightArrow">
            <a:avLst/>
          </a:prstGeom>
          <a:solidFill>
            <a:srgbClr val="00B0F0"/>
          </a:solidFill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F44B68ED-86C9-49F4-BB7E-63DA9966242E}"/>
              </a:ext>
            </a:extLst>
          </p:cNvPr>
          <p:cNvSpPr/>
          <p:nvPr/>
        </p:nvSpPr>
        <p:spPr>
          <a:xfrm>
            <a:off x="1650422" y="2753236"/>
            <a:ext cx="1389909" cy="278575"/>
          </a:xfrm>
          <a:prstGeom prst="rightArrow">
            <a:avLst/>
          </a:prstGeom>
          <a:solidFill>
            <a:srgbClr val="FFFF00"/>
          </a:solidFill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C62C0BC3-445B-41E6-A68D-6F9C2B8889E5}"/>
              </a:ext>
            </a:extLst>
          </p:cNvPr>
          <p:cNvSpPr/>
          <p:nvPr/>
        </p:nvSpPr>
        <p:spPr>
          <a:xfrm rot="5400000">
            <a:off x="3921731" y="1051922"/>
            <a:ext cx="788026" cy="259294"/>
          </a:xfrm>
          <a:prstGeom prst="rightArrow">
            <a:avLst/>
          </a:prstGeom>
          <a:solidFill>
            <a:srgbClr val="FFFF00"/>
          </a:solidFill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26DBAA34-F93A-4BD1-8A02-B7FA548DF9DF}"/>
              </a:ext>
            </a:extLst>
          </p:cNvPr>
          <p:cNvSpPr/>
          <p:nvPr/>
        </p:nvSpPr>
        <p:spPr>
          <a:xfrm rot="10800000">
            <a:off x="4950189" y="3161432"/>
            <a:ext cx="1912023" cy="23333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9598CF08-7FA3-40E8-84F4-C46859CE9C99}"/>
              </a:ext>
            </a:extLst>
          </p:cNvPr>
          <p:cNvSpPr/>
          <p:nvPr/>
        </p:nvSpPr>
        <p:spPr>
          <a:xfrm rot="9732664">
            <a:off x="5032508" y="2295286"/>
            <a:ext cx="1389909" cy="370863"/>
          </a:xfrm>
          <a:prstGeom prst="rightArrow">
            <a:avLst/>
          </a:prstGeom>
          <a:solidFill>
            <a:srgbClr val="FFFF00"/>
          </a:solidFill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06BB0E8C-F083-4F18-BFF9-DCA44169E08F}"/>
              </a:ext>
            </a:extLst>
          </p:cNvPr>
          <p:cNvSpPr/>
          <p:nvPr/>
        </p:nvSpPr>
        <p:spPr>
          <a:xfrm rot="7734781">
            <a:off x="5289714" y="1347228"/>
            <a:ext cx="1153440" cy="370863"/>
          </a:xfrm>
          <a:prstGeom prst="rightArrow">
            <a:avLst/>
          </a:prstGeom>
          <a:solidFill>
            <a:srgbClr val="00B0F0"/>
          </a:solidFill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D65FF355-DF33-4493-8CBC-C7DA3A1A045D}"/>
              </a:ext>
            </a:extLst>
          </p:cNvPr>
          <p:cNvSpPr/>
          <p:nvPr/>
        </p:nvSpPr>
        <p:spPr>
          <a:xfrm rot="11598218">
            <a:off x="4914682" y="4060258"/>
            <a:ext cx="1389909" cy="249216"/>
          </a:xfrm>
          <a:prstGeom prst="rightArrow">
            <a:avLst/>
          </a:prstGeom>
          <a:solidFill>
            <a:srgbClr val="FFFF00"/>
          </a:solidFill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083E16C-E9D1-45E2-B0AA-B87D7D32A447}"/>
              </a:ext>
            </a:extLst>
          </p:cNvPr>
          <p:cNvSpPr/>
          <p:nvPr/>
        </p:nvSpPr>
        <p:spPr>
          <a:xfrm>
            <a:off x="443218" y="890027"/>
            <a:ext cx="1975907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  <a:scene3d>
            <a:camera prst="perspectiveLeft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রাইবোসোম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39C12392-835C-4C7F-93A6-E2735EDDCDC7}"/>
              </a:ext>
            </a:extLst>
          </p:cNvPr>
          <p:cNvSpPr/>
          <p:nvPr/>
        </p:nvSpPr>
        <p:spPr>
          <a:xfrm rot="1169357">
            <a:off x="2266222" y="1295483"/>
            <a:ext cx="1177686" cy="3156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108D958-F86A-45D9-8793-224973270D5F}"/>
              </a:ext>
            </a:extLst>
          </p:cNvPr>
          <p:cNvSpPr/>
          <p:nvPr/>
        </p:nvSpPr>
        <p:spPr>
          <a:xfrm>
            <a:off x="4077581" y="198112"/>
            <a:ext cx="1175186" cy="830997"/>
          </a:xfrm>
          <a:prstGeom prst="rect">
            <a:avLst/>
          </a:prstGeom>
          <a:scene3d>
            <a:camera prst="perspectiveLeft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FB4B1A0-E144-4FD4-A67D-890A64A9CA5F}"/>
              </a:ext>
            </a:extLst>
          </p:cNvPr>
          <p:cNvSpPr txBox="1"/>
          <p:nvPr/>
        </p:nvSpPr>
        <p:spPr>
          <a:xfrm>
            <a:off x="3708450" y="229513"/>
            <a:ext cx="1651438" cy="523220"/>
          </a:xfrm>
          <a:prstGeom prst="rect">
            <a:avLst/>
          </a:prstGeom>
          <a:noFill/>
          <a:ln>
            <a:solidFill>
              <a:srgbClr val="002060"/>
            </a:solidFill>
          </a:ln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কোষ প্রাচীর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98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9FB95F-C4B0-4566-AAD8-14FA65B6BE7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E06CBE-47CE-427D-8894-603D66908599}"/>
              </a:ext>
            </a:extLst>
          </p:cNvPr>
          <p:cNvSpPr/>
          <p:nvPr/>
        </p:nvSpPr>
        <p:spPr>
          <a:xfrm>
            <a:off x="2995785" y="1231706"/>
            <a:ext cx="2157971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perspectiveLeft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A34B65-41C3-4BA6-A83E-E23E3DD80FF1}"/>
              </a:ext>
            </a:extLst>
          </p:cNvPr>
          <p:cNvSpPr/>
          <p:nvPr/>
        </p:nvSpPr>
        <p:spPr>
          <a:xfrm>
            <a:off x="1772212" y="3105834"/>
            <a:ext cx="559957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perspectiveLeft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 কোষের অঙ্গাণুগুলোর  নাম লিখ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Graphic 4" descr="Leaf">
            <a:extLst>
              <a:ext uri="{FF2B5EF4-FFF2-40B4-BE49-F238E27FC236}">
                <a16:creationId xmlns:a16="http://schemas.microsoft.com/office/drawing/2014/main" id="{965D5E64-B426-4A85-BC0F-6D8791271E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34122" y="2567744"/>
            <a:ext cx="1076179" cy="107617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FD529C6-FF40-4C2A-A3A7-9582EABBD679}"/>
              </a:ext>
            </a:extLst>
          </p:cNvPr>
          <p:cNvSpPr/>
          <p:nvPr/>
        </p:nvSpPr>
        <p:spPr>
          <a:xfrm>
            <a:off x="6842760" y="597209"/>
            <a:ext cx="1921411" cy="461665"/>
          </a:xfrm>
          <a:prstGeom prst="rect">
            <a:avLst/>
          </a:prstGeom>
          <a:scene3d>
            <a:camera prst="perspectiveLeft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৫ মিনিট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Graphic 6" descr="Stopwatch">
            <a:extLst>
              <a:ext uri="{FF2B5EF4-FFF2-40B4-BE49-F238E27FC236}">
                <a16:creationId xmlns:a16="http://schemas.microsoft.com/office/drawing/2014/main" id="{1757AD34-19C4-4B05-8DA7-DC25FC7946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48217" y="370842"/>
            <a:ext cx="914400" cy="914400"/>
          </a:xfrm>
          <a:prstGeom prst="rect">
            <a:avLst/>
          </a:prstGeom>
        </p:spPr>
      </p:pic>
      <p:pic>
        <p:nvPicPr>
          <p:cNvPr id="8" name="Graphic 7" descr="Angry face with no fill">
            <a:extLst>
              <a:ext uri="{FF2B5EF4-FFF2-40B4-BE49-F238E27FC236}">
                <a16:creationId xmlns:a16="http://schemas.microsoft.com/office/drawing/2014/main" id="{F62CA625-430F-49F4-834A-F179C37915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85096" y="1135298"/>
            <a:ext cx="914400" cy="9144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A9B212C-4397-4A2A-AD37-21D606247D29}"/>
              </a:ext>
            </a:extLst>
          </p:cNvPr>
          <p:cNvCxnSpPr/>
          <p:nvPr/>
        </p:nvCxnSpPr>
        <p:spPr>
          <a:xfrm>
            <a:off x="773723" y="1554871"/>
            <a:ext cx="0" cy="2679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99BDD2-20BB-4605-AD9B-23150306028B}"/>
              </a:ext>
            </a:extLst>
          </p:cNvPr>
          <p:cNvCxnSpPr/>
          <p:nvPr/>
        </p:nvCxnSpPr>
        <p:spPr>
          <a:xfrm>
            <a:off x="872197" y="1878037"/>
            <a:ext cx="0" cy="2679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EEEB0CC-485B-4737-9A5C-5FE16B9007F0}"/>
              </a:ext>
            </a:extLst>
          </p:cNvPr>
          <p:cNvCxnSpPr/>
          <p:nvPr/>
        </p:nvCxnSpPr>
        <p:spPr>
          <a:xfrm>
            <a:off x="994117" y="2089248"/>
            <a:ext cx="0" cy="2679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577822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322</Words>
  <Application>Microsoft Office PowerPoint</Application>
  <PresentationFormat>On-screen Show (4:3)</PresentationFormat>
  <Paragraphs>87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Gill Sans MT</vt:lpstr>
      <vt:lpstr>NikoshBAN</vt:lpstr>
      <vt:lpstr>Parcel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parvin akther</dc:creator>
  <cp:lastModifiedBy>parvin akther</cp:lastModifiedBy>
  <cp:revision>38</cp:revision>
  <dcterms:created xsi:type="dcterms:W3CDTF">2019-03-24T10:15:57Z</dcterms:created>
  <dcterms:modified xsi:type="dcterms:W3CDTF">2019-04-12T17:07:42Z</dcterms:modified>
</cp:coreProperties>
</file>