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76" r:id="rId7"/>
    <p:sldId id="277" r:id="rId8"/>
    <p:sldId id="303" r:id="rId9"/>
    <p:sldId id="264" r:id="rId10"/>
    <p:sldId id="265" r:id="rId11"/>
    <p:sldId id="259" r:id="rId12"/>
    <p:sldId id="266" r:id="rId13"/>
    <p:sldId id="267" r:id="rId14"/>
    <p:sldId id="270" r:id="rId15"/>
    <p:sldId id="268" r:id="rId16"/>
    <p:sldId id="269" r:id="rId17"/>
    <p:sldId id="271" r:id="rId18"/>
    <p:sldId id="272" r:id="rId19"/>
    <p:sldId id="273" r:id="rId20"/>
    <p:sldId id="274" r:id="rId21"/>
    <p:sldId id="275" r:id="rId22"/>
    <p:sldId id="278" r:id="rId23"/>
    <p:sldId id="285" r:id="rId24"/>
    <p:sldId id="305" r:id="rId25"/>
    <p:sldId id="287" r:id="rId26"/>
    <p:sldId id="288" r:id="rId27"/>
    <p:sldId id="306" r:id="rId28"/>
    <p:sldId id="289" r:id="rId29"/>
    <p:sldId id="291" r:id="rId30"/>
    <p:sldId id="281" r:id="rId31"/>
    <p:sldId id="282"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10.png"/><Relationship Id="rId7" Type="http://schemas.openxmlformats.org/officeDocument/2006/relationships/image" Target="../media/image18.png"/><Relationship Id="rId2" Type="http://schemas.openxmlformats.org/officeDocument/2006/relationships/image" Target="../media/image12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5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31.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41.png"/><Relationship Id="rId1" Type="http://schemas.openxmlformats.org/officeDocument/2006/relationships/slideLayout" Target="../slideLayouts/slideLayout7.xml"/><Relationship Id="rId6" Type="http://schemas.openxmlformats.org/officeDocument/2006/relationships/image" Target="../media/image311.pn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5.png"/><Relationship Id="rId4" Type="http://schemas.openxmlformats.org/officeDocument/2006/relationships/image" Target="../media/image13.jpg"/><Relationship Id="rId9" Type="http://schemas.openxmlformats.org/officeDocument/2006/relationships/image" Target="../media/image34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1.png"/><Relationship Id="rId7" Type="http://schemas.openxmlformats.org/officeDocument/2006/relationships/image" Target="../media/image20.png"/><Relationship Id="rId12" Type="http://schemas.openxmlformats.org/officeDocument/2006/relationships/image" Target="../media/image46.png"/><Relationship Id="rId2"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22.png"/><Relationship Id="rId4" Type="http://schemas.openxmlformats.org/officeDocument/2006/relationships/image" Target="../media/image380.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48.png"/><Relationship Id="rId7" Type="http://schemas.openxmlformats.org/officeDocument/2006/relationships/image" Target="../media/image550.png"/><Relationship Id="rId12" Type="http://schemas.openxmlformats.org/officeDocument/2006/relationships/image" Target="../media/image21.png"/><Relationship Id="rId2" Type="http://schemas.openxmlformats.org/officeDocument/2006/relationships/image" Target="../media/image23.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40.png"/><Relationship Id="rId11" Type="http://schemas.openxmlformats.org/officeDocument/2006/relationships/image" Target="../media/image590.png"/><Relationship Id="rId15" Type="http://schemas.openxmlformats.org/officeDocument/2006/relationships/image" Target="../media/image50.png"/><Relationship Id="rId10" Type="http://schemas.openxmlformats.org/officeDocument/2006/relationships/image" Target="../media/image580.png"/><Relationship Id="rId9" Type="http://schemas.openxmlformats.org/officeDocument/2006/relationships/image" Target="../media/image570.png"/><Relationship Id="rId1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12.png"/><Relationship Id="rId21" Type="http://schemas.openxmlformats.org/officeDocument/2006/relationships/image" Target="../media/image61.png"/><Relationship Id="rId7" Type="http://schemas.openxmlformats.org/officeDocument/2006/relationships/image" Target="../media/image470.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30.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7.xml"/><Relationship Id="rId11" Type="http://schemas.openxmlformats.org/officeDocument/2006/relationships/image" Target="../media/image510.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0.png"/><Relationship Id="rId19" Type="http://schemas.openxmlformats.org/officeDocument/2006/relationships/image" Target="../media/image59.png"/><Relationship Id="rId9" Type="http://schemas.openxmlformats.org/officeDocument/2006/relationships/image" Target="../media/image490.png"/><Relationship Id="rId14" Type="http://schemas.openxmlformats.org/officeDocument/2006/relationships/image" Target="../media/image54.png"/><Relationship Id="rId22"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61.png"/><Relationship Id="rId18" Type="http://schemas.openxmlformats.org/officeDocument/2006/relationships/image" Target="../media/image410.png"/><Relationship Id="rId21" Type="http://schemas.openxmlformats.org/officeDocument/2006/relationships/image" Target="../media/image65.png"/><Relationship Id="rId7" Type="http://schemas.openxmlformats.org/officeDocument/2006/relationships/image" Target="../media/image300.png"/><Relationship Id="rId12" Type="http://schemas.openxmlformats.org/officeDocument/2006/relationships/image" Target="../media/image351.png"/><Relationship Id="rId17" Type="http://schemas.openxmlformats.org/officeDocument/2006/relationships/image" Target="../media/image400.png"/><Relationship Id="rId2" Type="http://schemas.openxmlformats.org/officeDocument/2006/relationships/image" Target="../media/image12.png"/><Relationship Id="rId16" Type="http://schemas.openxmlformats.org/officeDocument/2006/relationships/image" Target="../media/image390.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90.png"/><Relationship Id="rId11" Type="http://schemas.openxmlformats.org/officeDocument/2006/relationships/image" Target="../media/image342.png"/><Relationship Id="rId24" Type="http://schemas.openxmlformats.org/officeDocument/2006/relationships/image" Target="../media/image68.png"/><Relationship Id="rId15" Type="http://schemas.openxmlformats.org/officeDocument/2006/relationships/image" Target="../media/image601.png"/><Relationship Id="rId23" Type="http://schemas.openxmlformats.org/officeDocument/2006/relationships/image" Target="../media/image67.png"/><Relationship Id="rId10" Type="http://schemas.openxmlformats.org/officeDocument/2006/relationships/image" Target="../media/image332.png"/><Relationship Id="rId19" Type="http://schemas.openxmlformats.org/officeDocument/2006/relationships/image" Target="../media/image611.png"/><Relationship Id="rId9" Type="http://schemas.openxmlformats.org/officeDocument/2006/relationships/image" Target="../media/image321.png"/><Relationship Id="rId14" Type="http://schemas.openxmlformats.org/officeDocument/2006/relationships/image" Target="../media/image370.png"/><Relationship Id="rId22"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85" y="1953491"/>
            <a:ext cx="8405115" cy="1143000"/>
          </a:xfrm>
        </p:spPr>
        <p:txBody>
          <a:bodyPr>
            <a:noAutofit/>
          </a:bodyPr>
          <a:lstStyle/>
          <a:p>
            <a:r>
              <a:rPr lang="bn-BD" sz="4800" b="1" dirty="0" smtClean="0">
                <a:solidFill>
                  <a:srgbClr val="00B0F0"/>
                </a:solidFill>
                <a:latin typeface="NikoshBAN" pitchFamily="2" charset="0"/>
                <a:cs typeface="NikoshBAN" pitchFamily="2" charset="0"/>
              </a:rPr>
              <a:t>স্বাগতম</a:t>
            </a:r>
            <a:endParaRPr lang="en-US" sz="4800" b="1"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101108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বিদ্যুৎ খুঁ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68" y="1740656"/>
            <a:ext cx="7696200" cy="38357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3149" y="16923"/>
            <a:ext cx="8820069" cy="523220"/>
          </a:xfrm>
          <a:prstGeom prst="rect">
            <a:avLst/>
          </a:prstGeom>
          <a:noFill/>
        </p:spPr>
        <p:txBody>
          <a:bodyPr wrap="square" rtlCol="0">
            <a:spAutoFit/>
          </a:bodyPr>
          <a:lstStyle/>
          <a:p>
            <a:r>
              <a:rPr lang="bn-BD" sz="2800" b="1" dirty="0" smtClean="0">
                <a:latin typeface="NikoshBAN" pitchFamily="2" charset="0"/>
                <a:cs typeface="NikoshBAN" pitchFamily="2" charset="0"/>
              </a:rPr>
              <a:t>উর্ধ্বরেখাঃ </a:t>
            </a:r>
            <a:endParaRPr lang="en-US" sz="2800" b="1" dirty="0">
              <a:latin typeface="NikoshBAN" pitchFamily="2" charset="0"/>
              <a:cs typeface="NikoshBAN" pitchFamily="2" charset="0"/>
            </a:endParaRPr>
          </a:p>
        </p:txBody>
      </p:sp>
      <p:sp>
        <p:nvSpPr>
          <p:cNvPr id="4" name="TextBox 3"/>
          <p:cNvSpPr txBox="1"/>
          <p:nvPr/>
        </p:nvSpPr>
        <p:spPr>
          <a:xfrm>
            <a:off x="303149" y="540143"/>
            <a:ext cx="8840851" cy="954107"/>
          </a:xfrm>
          <a:prstGeom prst="rect">
            <a:avLst/>
          </a:prstGeom>
          <a:noFill/>
        </p:spPr>
        <p:txBody>
          <a:bodyPr wrap="square" rtlCol="0">
            <a:spAutoFit/>
          </a:bodyPr>
          <a:lstStyle/>
          <a:p>
            <a:r>
              <a:rPr lang="bn-BD" sz="2800" b="1" dirty="0" smtClean="0">
                <a:latin typeface="NikoshBAN" pitchFamily="2" charset="0"/>
                <a:cs typeface="NikoshBAN" pitchFamily="2" charset="0"/>
              </a:rPr>
              <a:t>উর্ধ্বরেখা হচ্ছে ভূমি তলের উপর লম্ব যে কোনো সরল রেখা। একে উলম্ব রেখাও বলা হয়। যেমন, </a:t>
            </a:r>
            <a:endParaRPr lang="en-US" sz="2800" b="1" dirty="0">
              <a:latin typeface="NikoshBAN" pitchFamily="2" charset="0"/>
              <a:cs typeface="NikoshBAN" pitchFamily="2" charset="0"/>
            </a:endParaRPr>
          </a:p>
        </p:txBody>
      </p:sp>
      <p:sp>
        <p:nvSpPr>
          <p:cNvPr id="6" name="TextBox 5"/>
          <p:cNvSpPr txBox="1"/>
          <p:nvPr/>
        </p:nvSpPr>
        <p:spPr>
          <a:xfrm>
            <a:off x="303150" y="5562600"/>
            <a:ext cx="8078850" cy="954107"/>
          </a:xfrm>
          <a:prstGeom prst="rect">
            <a:avLst/>
          </a:prstGeom>
          <a:noFill/>
        </p:spPr>
        <p:txBody>
          <a:bodyPr wrap="square" rtlCol="0">
            <a:spAutoFit/>
          </a:bodyPr>
          <a:lstStyle/>
          <a:p>
            <a:r>
              <a:rPr lang="bn-BD" sz="2800" b="1" dirty="0" smtClean="0">
                <a:latin typeface="NikoshBAN" pitchFamily="2" charset="0"/>
                <a:cs typeface="NikoshBAN" pitchFamily="2" charset="0"/>
              </a:rPr>
              <a:t>চিত্রে </a:t>
            </a:r>
            <a:r>
              <a:rPr lang="en-US" sz="2000" b="1" dirty="0" smtClean="0">
                <a:latin typeface="NikoshBAN" pitchFamily="2" charset="0"/>
                <a:cs typeface="NikoshBAN" pitchFamily="2" charset="0"/>
              </a:rPr>
              <a:t>AB</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বিদ্যুতের খুটি মাটিতে লম্ব ভাবে দাঁড়িয়ে আছে। তাই </a:t>
            </a:r>
            <a:r>
              <a:rPr lang="en-US" sz="2000" b="1" dirty="0" smtClean="0">
                <a:latin typeface="NikoshBAN" pitchFamily="2" charset="0"/>
                <a:cs typeface="NikoshBAN" pitchFamily="2" charset="0"/>
              </a:rPr>
              <a:t>AB </a:t>
            </a:r>
            <a:r>
              <a:rPr lang="bn-BD" sz="2800" b="1" dirty="0" smtClean="0">
                <a:latin typeface="NikoshBAN" pitchFamily="2" charset="0"/>
                <a:cs typeface="NikoshBAN" pitchFamily="2" charset="0"/>
              </a:rPr>
              <a:t>খুটি হলো উলম্ব রেখা। </a:t>
            </a:r>
            <a:endParaRPr lang="en-US" sz="2800" b="1" dirty="0">
              <a:latin typeface="NikoshBAN" pitchFamily="2" charset="0"/>
              <a:cs typeface="NikoshBAN" pitchFamily="2" charset="0"/>
            </a:endParaRPr>
          </a:p>
        </p:txBody>
      </p:sp>
      <p:sp>
        <p:nvSpPr>
          <p:cNvPr id="7" name="TextBox 6"/>
          <p:cNvSpPr txBox="1"/>
          <p:nvPr/>
        </p:nvSpPr>
        <p:spPr>
          <a:xfrm>
            <a:off x="4378225" y="1810250"/>
            <a:ext cx="409086" cy="461665"/>
          </a:xfrm>
          <a:prstGeom prst="rect">
            <a:avLst/>
          </a:prstGeom>
          <a:noFill/>
        </p:spPr>
        <p:txBody>
          <a:bodyPr wrap="none" rtlCol="0">
            <a:spAutoFit/>
          </a:bodyPr>
          <a:lstStyle/>
          <a:p>
            <a:r>
              <a:rPr lang="en-US" sz="2400" b="1" dirty="0" smtClean="0">
                <a:solidFill>
                  <a:srgbClr val="FF0000"/>
                </a:solidFill>
                <a:latin typeface="NikoshBAN" pitchFamily="2" charset="0"/>
                <a:cs typeface="NikoshBAN" pitchFamily="2" charset="0"/>
              </a:rPr>
              <a:t>A</a:t>
            </a:r>
            <a:endParaRPr lang="en-US" sz="2400" b="1" dirty="0">
              <a:solidFill>
                <a:srgbClr val="FF0000"/>
              </a:solidFill>
              <a:latin typeface="NikoshBAN" pitchFamily="2" charset="0"/>
              <a:cs typeface="NikoshBAN" pitchFamily="2" charset="0"/>
            </a:endParaRPr>
          </a:p>
        </p:txBody>
      </p:sp>
      <p:sp>
        <p:nvSpPr>
          <p:cNvPr id="8" name="TextBox 7"/>
          <p:cNvSpPr txBox="1"/>
          <p:nvPr/>
        </p:nvSpPr>
        <p:spPr>
          <a:xfrm>
            <a:off x="4588516" y="4715010"/>
            <a:ext cx="401072" cy="461665"/>
          </a:xfrm>
          <a:prstGeom prst="rect">
            <a:avLst/>
          </a:prstGeom>
          <a:noFill/>
        </p:spPr>
        <p:txBody>
          <a:bodyPr wrap="none" rtlCol="0">
            <a:spAutoFit/>
          </a:bodyPr>
          <a:lstStyle/>
          <a:p>
            <a:r>
              <a:rPr lang="en-US" sz="2400" b="1" dirty="0" smtClean="0">
                <a:solidFill>
                  <a:srgbClr val="FF0000"/>
                </a:solidFill>
                <a:latin typeface="NikoshBAN" pitchFamily="2" charset="0"/>
                <a:cs typeface="NikoshBAN" pitchFamily="2" charset="0"/>
              </a:rPr>
              <a:t>B</a:t>
            </a:r>
            <a:endParaRPr lang="en-US" sz="2400" b="1" dirty="0">
              <a:solidFill>
                <a:srgbClr val="FF0000"/>
              </a:solidFill>
              <a:latin typeface="NikoshBAN" pitchFamily="2" charset="0"/>
              <a:cs typeface="NikoshBAN" pitchFamily="2" charset="0"/>
            </a:endParaRPr>
          </a:p>
        </p:txBody>
      </p:sp>
      <p:cxnSp>
        <p:nvCxnSpPr>
          <p:cNvPr id="9" name="Straight Connector 8"/>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120134"/>
            <a:ext cx="8669514" cy="584775"/>
          </a:xfrm>
          <a:prstGeom prst="rect">
            <a:avLst/>
          </a:prstGeom>
          <a:noFill/>
        </p:spPr>
        <p:txBody>
          <a:bodyPr wrap="square" rtlCol="0">
            <a:spAutoFit/>
          </a:bodyPr>
          <a:lstStyle/>
          <a:p>
            <a:r>
              <a:rPr lang="bn-BD" sz="3200" b="1" dirty="0" smtClean="0">
                <a:latin typeface="NikoshBAN" pitchFamily="2" charset="0"/>
                <a:cs typeface="NikoshBAN" pitchFamily="2" charset="0"/>
              </a:rPr>
              <a:t>উলম্ব তলঃ </a:t>
            </a:r>
            <a:endParaRPr lang="en-US" sz="3200" b="1" dirty="0">
              <a:latin typeface="NikoshBAN" pitchFamily="2" charset="0"/>
              <a:cs typeface="NikoshBAN" pitchFamily="2" charset="0"/>
            </a:endParaRPr>
          </a:p>
        </p:txBody>
      </p:sp>
      <p:sp>
        <p:nvSpPr>
          <p:cNvPr id="3" name="TextBox 2"/>
          <p:cNvSpPr txBox="1"/>
          <p:nvPr/>
        </p:nvSpPr>
        <p:spPr>
          <a:xfrm>
            <a:off x="303150" y="817326"/>
            <a:ext cx="8436388" cy="954107"/>
          </a:xfrm>
          <a:prstGeom prst="rect">
            <a:avLst/>
          </a:prstGeom>
          <a:noFill/>
        </p:spPr>
        <p:txBody>
          <a:bodyPr wrap="square" rtlCol="0">
            <a:spAutoFit/>
          </a:bodyPr>
          <a:lstStyle/>
          <a:p>
            <a:r>
              <a:rPr lang="bn-BD" sz="2800" b="1" dirty="0" smtClean="0">
                <a:latin typeface="NikoshBAN" pitchFamily="2" charset="0"/>
                <a:cs typeface="NikoshBAN" pitchFamily="2" charset="0"/>
              </a:rPr>
              <a:t>ভূমি তলের উপর লম্বভাবে অবস্থিত পরস্পরচ্ছেদী ভূ-রেখা ও উর্ধ্বরেখা একটি তল নির্দিষ্ট করে। এই তলকে উলম্ব তল বলে। </a:t>
            </a:r>
            <a:endParaRPr lang="en-US" sz="2800" b="1" dirty="0">
              <a:latin typeface="NikoshBAN" pitchFamily="2" charset="0"/>
              <a:cs typeface="NikoshBAN" pitchFamily="2" charset="0"/>
            </a:endParaRPr>
          </a:p>
        </p:txBody>
      </p:sp>
      <p:sp>
        <p:nvSpPr>
          <p:cNvPr id="5" name="TextBox 4"/>
          <p:cNvSpPr txBox="1"/>
          <p:nvPr/>
        </p:nvSpPr>
        <p:spPr>
          <a:xfrm>
            <a:off x="303150" y="2496234"/>
            <a:ext cx="5926313" cy="954107"/>
          </a:xfrm>
          <a:prstGeom prst="rect">
            <a:avLst/>
          </a:prstGeom>
          <a:noFill/>
        </p:spPr>
        <p:txBody>
          <a:bodyPr wrap="square" rtlCol="0">
            <a:spAutoFit/>
          </a:bodyPr>
          <a:lstStyle/>
          <a:p>
            <a:r>
              <a:rPr lang="bn-BD" sz="2800" b="1" dirty="0" smtClean="0">
                <a:latin typeface="NikoshBAN" pitchFamily="2" charset="0"/>
                <a:cs typeface="NikoshBAN" pitchFamily="2" charset="0"/>
              </a:rPr>
              <a:t>চিত্রে ভূমি তলের কোনো স্থান </a:t>
            </a:r>
            <a:r>
              <a:rPr lang="en-US" sz="2000" b="1" dirty="0" smtClean="0">
                <a:latin typeface="NikoshBAN" pitchFamily="2" charset="0"/>
                <a:cs typeface="NikoshBAN" pitchFamily="2" charset="0"/>
              </a:rPr>
              <a:t>C</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থেকে </a:t>
            </a:r>
            <a:r>
              <a:rPr lang="en-US" b="1" dirty="0" smtClean="0">
                <a:latin typeface="NikoshBAN" pitchFamily="2" charset="0"/>
                <a:cs typeface="NikoshBAN" pitchFamily="2" charset="0"/>
              </a:rPr>
              <a:t>CB</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দূরত্বে </a:t>
            </a:r>
            <a:r>
              <a:rPr lang="en-US" sz="1600" b="1" dirty="0" smtClean="0">
                <a:latin typeface="NikoshBAN" pitchFamily="2" charset="0"/>
                <a:cs typeface="NikoshBAN" pitchFamily="2" charset="0"/>
              </a:rPr>
              <a:t>AB</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উচ্চতা বিশিষ্ট একটি গাছ লম্ব অবস্থায় দন্ডায়মান। </a:t>
            </a:r>
            <a:endParaRPr lang="en-US" sz="2800" b="1" dirty="0">
              <a:latin typeface="NikoshBAN" pitchFamily="2" charset="0"/>
              <a:cs typeface="NikoshBAN" pitchFamily="2" charset="0"/>
            </a:endParaRPr>
          </a:p>
        </p:txBody>
      </p:sp>
      <p:sp>
        <p:nvSpPr>
          <p:cNvPr id="6" name="TextBox 5"/>
          <p:cNvSpPr txBox="1"/>
          <p:nvPr/>
        </p:nvSpPr>
        <p:spPr>
          <a:xfrm>
            <a:off x="304800" y="4456675"/>
            <a:ext cx="5791199" cy="954107"/>
          </a:xfrm>
          <a:prstGeom prst="rect">
            <a:avLst/>
          </a:prstGeom>
          <a:noFill/>
        </p:spPr>
        <p:txBody>
          <a:bodyPr wrap="square" rtlCol="0">
            <a:spAutoFit/>
          </a:bodyPr>
          <a:lstStyle/>
          <a:p>
            <a:r>
              <a:rPr lang="bn-BD" sz="2800" b="1" dirty="0" smtClean="0">
                <a:latin typeface="NikoshBAN" pitchFamily="2" charset="0"/>
                <a:cs typeface="NikoshBAN" pitchFamily="2" charset="0"/>
              </a:rPr>
              <a:t>এখানে </a:t>
            </a:r>
            <a:r>
              <a:rPr lang="en-US" b="1" dirty="0" smtClean="0">
                <a:latin typeface="NikoshBAN" pitchFamily="2" charset="0"/>
                <a:cs typeface="NikoshBAN" pitchFamily="2" charset="0"/>
              </a:rPr>
              <a:t>CB</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হচ্ছে ভূ-রেখা, </a:t>
            </a:r>
            <a:r>
              <a:rPr lang="en-US" b="1" dirty="0" smtClean="0">
                <a:latin typeface="NikoshBAN" pitchFamily="2" charset="0"/>
                <a:cs typeface="NikoshBAN" pitchFamily="2" charset="0"/>
              </a:rPr>
              <a:t>BA</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হচ্ছে উর্ধ্বরেখা এবং </a:t>
            </a:r>
            <a:r>
              <a:rPr lang="en-US" b="1" dirty="0" smtClean="0">
                <a:latin typeface="NikoshBAN" pitchFamily="2" charset="0"/>
                <a:cs typeface="NikoshBAN" pitchFamily="2" charset="0"/>
              </a:rPr>
              <a:t>ABC</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তলটি ভূমির উপর লম্ব যা উলম্বতল। </a:t>
            </a:r>
            <a:endParaRPr lang="en-US" sz="2800" b="1" dirty="0">
              <a:latin typeface="NikoshBAN" pitchFamily="2" charset="0"/>
              <a:cs typeface="NikoshBAN" pitchFamily="2" charset="0"/>
            </a:endParaRPr>
          </a:p>
        </p:txBody>
      </p:sp>
      <p:grpSp>
        <p:nvGrpSpPr>
          <p:cNvPr id="10" name="Group 9"/>
          <p:cNvGrpSpPr/>
          <p:nvPr/>
        </p:nvGrpSpPr>
        <p:grpSpPr>
          <a:xfrm>
            <a:off x="6257171" y="2121933"/>
            <a:ext cx="2715493" cy="3159179"/>
            <a:chOff x="6439065" y="1267599"/>
            <a:chExt cx="2683918" cy="2488809"/>
          </a:xfrm>
        </p:grpSpPr>
        <p:sp>
          <p:nvSpPr>
            <p:cNvPr id="4" name="Right Triangle 3"/>
            <p:cNvSpPr/>
            <p:nvPr/>
          </p:nvSpPr>
          <p:spPr>
            <a:xfrm flipH="1">
              <a:off x="6781800" y="1579418"/>
              <a:ext cx="1981200" cy="21336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7" name="TextBox 6"/>
            <p:cNvSpPr txBox="1"/>
            <p:nvPr/>
          </p:nvSpPr>
          <p:spPr>
            <a:xfrm>
              <a:off x="6439065" y="3495902"/>
              <a:ext cx="331257" cy="260506"/>
            </a:xfrm>
            <a:prstGeom prst="rect">
              <a:avLst/>
            </a:prstGeom>
            <a:noFill/>
          </p:spPr>
          <p:txBody>
            <a:bodyPr wrap="none" rtlCol="0">
              <a:spAutoFit/>
            </a:bodyPr>
            <a:lstStyle/>
            <a:p>
              <a:r>
                <a:rPr lang="en-US" b="1" dirty="0" smtClean="0">
                  <a:latin typeface="NikoshBAN" pitchFamily="2" charset="0"/>
                  <a:cs typeface="NikoshBAN" pitchFamily="2" charset="0"/>
                </a:rPr>
                <a:t>C</a:t>
              </a:r>
              <a:endParaRPr lang="en-US" b="1" dirty="0">
                <a:latin typeface="NikoshBAN" pitchFamily="2" charset="0"/>
                <a:cs typeface="NikoshBAN" pitchFamily="2" charset="0"/>
              </a:endParaRPr>
            </a:p>
          </p:txBody>
        </p:sp>
        <p:sp>
          <p:nvSpPr>
            <p:cNvPr id="8" name="TextBox 7"/>
            <p:cNvSpPr txBox="1"/>
            <p:nvPr/>
          </p:nvSpPr>
          <p:spPr>
            <a:xfrm>
              <a:off x="8802114" y="3477307"/>
              <a:ext cx="320869" cy="260506"/>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sp>
          <p:nvSpPr>
            <p:cNvPr id="9" name="TextBox 8"/>
            <p:cNvSpPr txBox="1"/>
            <p:nvPr/>
          </p:nvSpPr>
          <p:spPr>
            <a:xfrm>
              <a:off x="8643256" y="1267599"/>
              <a:ext cx="326806" cy="260506"/>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grpSp>
      <p:cxnSp>
        <p:nvCxnSpPr>
          <p:cNvPr id="11" name="Straight Connector 10"/>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05" y="151656"/>
            <a:ext cx="3726896" cy="584775"/>
          </a:xfrm>
          <a:prstGeom prst="rect">
            <a:avLst/>
          </a:prstGeom>
          <a:noFill/>
        </p:spPr>
        <p:txBody>
          <a:bodyPr wrap="square" rtlCol="0">
            <a:spAutoFit/>
          </a:bodyPr>
          <a:lstStyle/>
          <a:p>
            <a:r>
              <a:rPr lang="bn-BD" sz="3200" b="1" dirty="0" smtClean="0">
                <a:latin typeface="NikoshBAN" pitchFamily="2" charset="0"/>
                <a:cs typeface="NikoshBAN" pitchFamily="2" charset="0"/>
              </a:rPr>
              <a:t>উন্নতি কোণ</a:t>
            </a:r>
            <a:r>
              <a:rPr lang="en-US" sz="3200" b="1" dirty="0">
                <a:latin typeface="NikoshBAN" pitchFamily="2" charset="0"/>
                <a:ea typeface="Cambria Math"/>
                <a:cs typeface="NikoshBAN" pitchFamily="2" charset="0"/>
              </a:rPr>
              <a:t>⦂</a:t>
            </a:r>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cxnSp>
        <p:nvCxnSpPr>
          <p:cNvPr id="8" name="Straight Arrow Connector 7"/>
          <p:cNvCxnSpPr/>
          <p:nvPr/>
        </p:nvCxnSpPr>
        <p:spPr>
          <a:xfrm flipV="1">
            <a:off x="4533900" y="813376"/>
            <a:ext cx="3695700" cy="162502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9600" y="914400"/>
            <a:ext cx="3924300" cy="1524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2336" y="2438400"/>
            <a:ext cx="7848600" cy="369332"/>
            <a:chOff x="682336" y="2438400"/>
            <a:chExt cx="7848600" cy="369332"/>
          </a:xfrm>
        </p:grpSpPr>
        <p:cxnSp>
          <p:nvCxnSpPr>
            <p:cNvPr id="4" name="Straight Arrow Connector 3"/>
            <p:cNvCxnSpPr/>
            <p:nvPr/>
          </p:nvCxnSpPr>
          <p:spPr>
            <a:xfrm>
              <a:off x="682336" y="2438400"/>
              <a:ext cx="78486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851" y="2438400"/>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17" name="TextBox 16"/>
            <p:cNvSpPr txBox="1"/>
            <p:nvPr/>
          </p:nvSpPr>
          <p:spPr>
            <a:xfrm>
              <a:off x="7837988" y="2438400"/>
              <a:ext cx="346570"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grpSp>
      <p:sp>
        <p:nvSpPr>
          <p:cNvPr id="18" name="TextBox 17"/>
          <p:cNvSpPr txBox="1"/>
          <p:nvPr/>
        </p:nvSpPr>
        <p:spPr>
          <a:xfrm>
            <a:off x="4533900" y="2389542"/>
            <a:ext cx="370614" cy="369332"/>
          </a:xfrm>
          <a:prstGeom prst="rect">
            <a:avLst/>
          </a:prstGeom>
          <a:noFill/>
        </p:spPr>
        <p:txBody>
          <a:bodyPr wrap="none" rtlCol="0">
            <a:spAutoFit/>
          </a:bodyPr>
          <a:lstStyle/>
          <a:p>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sp>
        <p:nvSpPr>
          <p:cNvPr id="19" name="TextBox 18"/>
          <p:cNvSpPr txBox="1"/>
          <p:nvPr/>
        </p:nvSpPr>
        <p:spPr>
          <a:xfrm>
            <a:off x="7623963" y="632337"/>
            <a:ext cx="340158" cy="369332"/>
          </a:xfrm>
          <a:prstGeom prst="rect">
            <a:avLst/>
          </a:prstGeom>
          <a:noFill/>
        </p:spPr>
        <p:txBody>
          <a:bodyPr wrap="none" rtlCol="0">
            <a:spAutoFit/>
          </a:bodyPr>
          <a:lstStyle/>
          <a:p>
            <a:r>
              <a:rPr lang="en-US" b="1" dirty="0" smtClean="0">
                <a:latin typeface="NikoshBAN" pitchFamily="2" charset="0"/>
                <a:cs typeface="NikoshBAN" pitchFamily="2" charset="0"/>
              </a:rPr>
              <a:t>P</a:t>
            </a:r>
            <a:endParaRPr lang="en-US" b="1" dirty="0">
              <a:latin typeface="NikoshBAN" pitchFamily="2" charset="0"/>
              <a:cs typeface="NikoshBAN" pitchFamily="2" charset="0"/>
            </a:endParaRPr>
          </a:p>
        </p:txBody>
      </p:sp>
      <p:sp>
        <p:nvSpPr>
          <p:cNvPr id="20" name="TextBox 19"/>
          <p:cNvSpPr txBox="1"/>
          <p:nvPr/>
        </p:nvSpPr>
        <p:spPr>
          <a:xfrm>
            <a:off x="1076144" y="813375"/>
            <a:ext cx="372218" cy="369332"/>
          </a:xfrm>
          <a:prstGeom prst="rect">
            <a:avLst/>
          </a:prstGeom>
          <a:noFill/>
        </p:spPr>
        <p:txBody>
          <a:bodyPr wrap="none" rtlCol="0">
            <a:spAutoFit/>
          </a:bodyPr>
          <a:lstStyle/>
          <a:p>
            <a:r>
              <a:rPr lang="en-US" b="1" dirty="0" smtClean="0">
                <a:latin typeface="NikoshBAN" pitchFamily="2" charset="0"/>
                <a:cs typeface="NikoshBAN" pitchFamily="2" charset="0"/>
              </a:rPr>
              <a:t>Q</a:t>
            </a:r>
            <a:endParaRPr lang="en-US" b="1" dirty="0">
              <a:latin typeface="NikoshBAN" pitchFamily="2" charset="0"/>
              <a:cs typeface="NikoshBAN" pitchFamily="2" charset="0"/>
            </a:endParaRPr>
          </a:p>
        </p:txBody>
      </p:sp>
      <p:sp>
        <p:nvSpPr>
          <p:cNvPr id="10" name="TextBox 9"/>
          <p:cNvSpPr txBox="1"/>
          <p:nvPr/>
        </p:nvSpPr>
        <p:spPr>
          <a:xfrm>
            <a:off x="7557142" y="736431"/>
            <a:ext cx="280846" cy="523220"/>
          </a:xfrm>
          <a:prstGeom prst="rect">
            <a:avLst/>
          </a:prstGeom>
          <a:noFill/>
        </p:spPr>
        <p:txBody>
          <a:bodyPr wrap="none" rtlCol="0">
            <a:spAutoFit/>
          </a:bodyPr>
          <a:lstStyle/>
          <a:p>
            <a:r>
              <a:rPr lang="en-US" sz="2800" b="1" dirty="0">
                <a:solidFill>
                  <a:srgbClr val="FF0000"/>
                </a:solidFill>
              </a:rPr>
              <a:t>.</a:t>
            </a:r>
          </a:p>
        </p:txBody>
      </p:sp>
      <p:sp>
        <p:nvSpPr>
          <p:cNvPr id="11" name="TextBox 10"/>
          <p:cNvSpPr txBox="1"/>
          <p:nvPr/>
        </p:nvSpPr>
        <p:spPr>
          <a:xfrm>
            <a:off x="917286" y="740059"/>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grpSp>
        <p:nvGrpSpPr>
          <p:cNvPr id="28" name="Group 27"/>
          <p:cNvGrpSpPr/>
          <p:nvPr/>
        </p:nvGrpSpPr>
        <p:grpSpPr>
          <a:xfrm>
            <a:off x="4220524" y="304800"/>
            <a:ext cx="765206" cy="3962400"/>
            <a:chOff x="4220524" y="304800"/>
            <a:chExt cx="765206" cy="3962400"/>
          </a:xfrm>
        </p:grpSpPr>
        <p:cxnSp>
          <p:nvCxnSpPr>
            <p:cNvPr id="5" name="Straight Arrow Connector 4"/>
            <p:cNvCxnSpPr/>
            <p:nvPr/>
          </p:nvCxnSpPr>
          <p:spPr>
            <a:xfrm>
              <a:off x="4533900" y="304800"/>
              <a:ext cx="15096" cy="3962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0524" y="444043"/>
              <a:ext cx="357790" cy="369332"/>
            </a:xfrm>
            <a:prstGeom prst="rect">
              <a:avLst/>
            </a:prstGeom>
            <a:noFill/>
          </p:spPr>
          <p:txBody>
            <a:bodyPr wrap="none" rtlCol="0">
              <a:spAutoFit/>
            </a:bodyPr>
            <a:lstStyle/>
            <a:p>
              <a:r>
                <a:rPr lang="en-US" b="1" dirty="0" smtClean="0">
                  <a:latin typeface="NikoshBAN" pitchFamily="2" charset="0"/>
                  <a:cs typeface="NikoshBAN" pitchFamily="2" charset="0"/>
                </a:rPr>
                <a:t>C</a:t>
              </a:r>
              <a:endParaRPr lang="en-US" b="1" dirty="0">
                <a:latin typeface="NikoshBAN" pitchFamily="2" charset="0"/>
                <a:cs typeface="NikoshBAN" pitchFamily="2" charset="0"/>
              </a:endParaRPr>
            </a:p>
          </p:txBody>
        </p:sp>
        <p:sp>
          <p:nvSpPr>
            <p:cNvPr id="23" name="TextBox 22"/>
            <p:cNvSpPr txBox="1"/>
            <p:nvPr/>
          </p:nvSpPr>
          <p:spPr>
            <a:xfrm>
              <a:off x="4616718" y="3766066"/>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sp>
        <p:nvSpPr>
          <p:cNvPr id="25" name="TextBox 24"/>
          <p:cNvSpPr txBox="1"/>
          <p:nvPr/>
        </p:nvSpPr>
        <p:spPr>
          <a:xfrm>
            <a:off x="1981200" y="3581400"/>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6" name="TextBox 25"/>
          <p:cNvSpPr txBox="1"/>
          <p:nvPr/>
        </p:nvSpPr>
        <p:spPr>
          <a:xfrm>
            <a:off x="6858000" y="3571220"/>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9" name="TextBox 28"/>
          <p:cNvSpPr txBox="1"/>
          <p:nvPr/>
        </p:nvSpPr>
        <p:spPr>
          <a:xfrm>
            <a:off x="1620204" y="3648164"/>
            <a:ext cx="360996" cy="369332"/>
          </a:xfrm>
          <a:prstGeom prst="rect">
            <a:avLst/>
          </a:prstGeom>
          <a:noFill/>
        </p:spPr>
        <p:txBody>
          <a:bodyPr wrap="none" rtlCol="0">
            <a:spAutoFit/>
          </a:bodyPr>
          <a:lstStyle/>
          <a:p>
            <a:r>
              <a:rPr lang="en-US" b="1" dirty="0" smtClean="0">
                <a:latin typeface="NikoshBAN" pitchFamily="2" charset="0"/>
                <a:cs typeface="NikoshBAN" pitchFamily="2" charset="0"/>
              </a:rPr>
              <a:t>R</a:t>
            </a:r>
            <a:endParaRPr lang="en-US" b="1" dirty="0">
              <a:latin typeface="NikoshBAN" pitchFamily="2" charset="0"/>
              <a:cs typeface="NikoshBAN" pitchFamily="2" charset="0"/>
            </a:endParaRPr>
          </a:p>
        </p:txBody>
      </p:sp>
      <p:sp>
        <p:nvSpPr>
          <p:cNvPr id="30" name="TextBox 29"/>
          <p:cNvSpPr txBox="1"/>
          <p:nvPr/>
        </p:nvSpPr>
        <p:spPr>
          <a:xfrm>
            <a:off x="7138846" y="3571220"/>
            <a:ext cx="343364" cy="369332"/>
          </a:xfrm>
          <a:prstGeom prst="rect">
            <a:avLst/>
          </a:prstGeom>
          <a:noFill/>
        </p:spPr>
        <p:txBody>
          <a:bodyPr wrap="none" rtlCol="0">
            <a:spAutoFit/>
          </a:bodyPr>
          <a:lstStyle/>
          <a:p>
            <a:r>
              <a:rPr lang="en-US" b="1" dirty="0" smtClean="0">
                <a:latin typeface="NikoshBAN" pitchFamily="2" charset="0"/>
                <a:cs typeface="NikoshBAN" pitchFamily="2" charset="0"/>
              </a:rPr>
              <a:t>S</a:t>
            </a:r>
            <a:endParaRPr lang="en-US" b="1" dirty="0">
              <a:latin typeface="NikoshBAN" pitchFamily="2" charset="0"/>
              <a:cs typeface="NikoshBAN" pitchFamily="2" charset="0"/>
            </a:endParaRPr>
          </a:p>
        </p:txBody>
      </p:sp>
      <p:sp>
        <p:nvSpPr>
          <p:cNvPr id="31" name="TextBox 30"/>
          <p:cNvSpPr txBox="1"/>
          <p:nvPr/>
        </p:nvSpPr>
        <p:spPr>
          <a:xfrm>
            <a:off x="311704" y="4267200"/>
            <a:ext cx="8904414" cy="400110"/>
          </a:xfrm>
          <a:prstGeom prst="rect">
            <a:avLst/>
          </a:prstGeom>
          <a:noFill/>
        </p:spPr>
        <p:txBody>
          <a:bodyPr wrap="square" rtlCol="0">
            <a:spAutoFit/>
          </a:bodyPr>
          <a:lstStyle/>
          <a:p>
            <a:r>
              <a:rPr lang="bn-BD" sz="2000" b="1" dirty="0" smtClean="0">
                <a:latin typeface="NikoshBAN" pitchFamily="2" charset="0"/>
                <a:cs typeface="NikoshBAN" pitchFamily="2" charset="0"/>
              </a:rPr>
              <a:t>চিত্রে </a:t>
            </a:r>
            <a:r>
              <a:rPr lang="en-US" sz="2000" b="1" dirty="0" smtClean="0">
                <a:latin typeface="NikoshBAN" pitchFamily="2" charset="0"/>
                <a:cs typeface="NikoshBAN" pitchFamily="2" charset="0"/>
              </a:rPr>
              <a:t>AB </a:t>
            </a:r>
            <a:r>
              <a:rPr lang="bn-BD" sz="2000" b="1" dirty="0" smtClean="0">
                <a:latin typeface="NikoshBAN" pitchFamily="2" charset="0"/>
                <a:cs typeface="NikoshBAN" pitchFamily="2" charset="0"/>
              </a:rPr>
              <a:t>ভূ-রেখা ও </a:t>
            </a:r>
            <a:r>
              <a:rPr lang="en-US" sz="2000" b="1" dirty="0" smtClean="0">
                <a:latin typeface="NikoshBAN" pitchFamily="2" charset="0"/>
                <a:cs typeface="NikoshBAN" pitchFamily="2" charset="0"/>
              </a:rPr>
              <a:t>CD </a:t>
            </a:r>
            <a:r>
              <a:rPr lang="bn-BD" sz="2000" b="1" dirty="0" smtClean="0">
                <a:latin typeface="NikoshBAN" pitchFamily="2" charset="0"/>
                <a:cs typeface="NikoshBAN" pitchFamily="2" charset="0"/>
              </a:rPr>
              <a:t>উলম্ব রেখা পস্পরকে </a:t>
            </a:r>
            <a:r>
              <a:rPr lang="en-US" sz="2000" b="1" dirty="0" smtClean="0">
                <a:latin typeface="NikoshBAN" pitchFamily="2" charset="0"/>
                <a:cs typeface="NikoshBAN" pitchFamily="2" charset="0"/>
              </a:rPr>
              <a:t>O </a:t>
            </a:r>
            <a:r>
              <a:rPr lang="bn-BD" sz="2000" b="1" dirty="0" smtClean="0">
                <a:latin typeface="NikoshBAN" pitchFamily="2" charset="0"/>
                <a:cs typeface="NikoshBAN" pitchFamily="2" charset="0"/>
              </a:rPr>
              <a:t>বিন্দুতে ছেদ করেছে। </a:t>
            </a:r>
            <a:endParaRPr lang="en-US" sz="2000" b="1" dirty="0">
              <a:latin typeface="NikoshBAN" pitchFamily="2" charset="0"/>
              <a:cs typeface="NikoshBAN" pitchFamily="2" charset="0"/>
            </a:endParaRPr>
          </a:p>
        </p:txBody>
      </p:sp>
      <p:sp>
        <p:nvSpPr>
          <p:cNvPr id="32" name="TextBox 31"/>
          <p:cNvSpPr txBox="1"/>
          <p:nvPr/>
        </p:nvSpPr>
        <p:spPr>
          <a:xfrm>
            <a:off x="311704" y="4617937"/>
            <a:ext cx="8832295" cy="400110"/>
          </a:xfrm>
          <a:prstGeom prst="rect">
            <a:avLst/>
          </a:prstGeom>
          <a:noFill/>
        </p:spPr>
        <p:txBody>
          <a:bodyPr wrap="square" rtlCol="0">
            <a:spAutoFit/>
          </a:bodyPr>
          <a:lstStyle/>
          <a:p>
            <a:r>
              <a:rPr lang="en-US" sz="2000" b="1" dirty="0" smtClean="0">
                <a:latin typeface="NikoshBAN" pitchFamily="2" charset="0"/>
                <a:cs typeface="NikoshBAN" pitchFamily="2" charset="0"/>
              </a:rPr>
              <a:t>P, Q, R </a:t>
            </a:r>
            <a:r>
              <a:rPr lang="bn-BD" sz="2000" b="1" dirty="0" smtClean="0">
                <a:latin typeface="NikoshBAN" pitchFamily="2" charset="0"/>
                <a:cs typeface="NikoshBAN" pitchFamily="2" charset="0"/>
              </a:rPr>
              <a:t>ও </a:t>
            </a:r>
            <a:r>
              <a:rPr lang="en-US" sz="2000" b="1" dirty="0" smtClean="0">
                <a:latin typeface="NikoshBAN" pitchFamily="2" charset="0"/>
                <a:cs typeface="NikoshBAN" pitchFamily="2" charset="0"/>
              </a:rPr>
              <a:t>S </a:t>
            </a:r>
            <a:r>
              <a:rPr lang="bn-BD" sz="2000" b="1" dirty="0" smtClean="0">
                <a:latin typeface="NikoshBAN" pitchFamily="2" charset="0"/>
                <a:cs typeface="NikoshBAN" pitchFamily="2" charset="0"/>
              </a:rPr>
              <a:t>চারটি ভিন্ন বিন্দু । </a:t>
            </a:r>
            <a:endParaRPr lang="en-US" sz="2000" b="1" dirty="0">
              <a:latin typeface="NikoshBAN" pitchFamily="2" charset="0"/>
              <a:cs typeface="NikoshBAN" pitchFamily="2" charset="0"/>
            </a:endParaRPr>
          </a:p>
        </p:txBody>
      </p:sp>
      <p:sp>
        <p:nvSpPr>
          <p:cNvPr id="33" name="TextBox 32"/>
          <p:cNvSpPr txBox="1"/>
          <p:nvPr/>
        </p:nvSpPr>
        <p:spPr>
          <a:xfrm>
            <a:off x="290945" y="4966855"/>
            <a:ext cx="8693728" cy="400110"/>
          </a:xfrm>
          <a:prstGeom prst="rect">
            <a:avLst/>
          </a:prstGeom>
          <a:noFill/>
        </p:spPr>
        <p:txBody>
          <a:bodyPr wrap="square" rtlCol="0">
            <a:spAutoFit/>
          </a:bodyPr>
          <a:lstStyle/>
          <a:p>
            <a:r>
              <a:rPr lang="bn-BD" sz="2000" b="1" dirty="0" smtClean="0">
                <a:latin typeface="NikoshBAN" pitchFamily="2" charset="0"/>
                <a:cs typeface="NikoshBAN" pitchFamily="2" charset="0"/>
              </a:rPr>
              <a:t>তাহলে </a:t>
            </a:r>
            <a:r>
              <a:rPr lang="en-US" sz="2000" b="1" dirty="0" smtClean="0">
                <a:latin typeface="NikoshBAN" pitchFamily="2" charset="0"/>
                <a:cs typeface="NikoshBAN" pitchFamily="2" charset="0"/>
              </a:rPr>
              <a:t>COBP </a:t>
            </a:r>
            <a:r>
              <a:rPr lang="bn-BD" sz="2000" b="1" dirty="0" smtClean="0">
                <a:latin typeface="NikoshBAN" pitchFamily="2" charset="0"/>
                <a:cs typeface="NikoshBAN" pitchFamily="2" charset="0"/>
              </a:rPr>
              <a:t>একই উলম্বতল নির্দেশ করে। </a:t>
            </a:r>
            <a:endParaRPr lang="en-US" sz="2000" b="1" dirty="0">
              <a:latin typeface="NikoshBAN" pitchFamily="2" charset="0"/>
              <a:cs typeface="NikoshBAN" pitchFamily="2" charset="0"/>
            </a:endParaRPr>
          </a:p>
        </p:txBody>
      </p:sp>
      <p:sp>
        <p:nvSpPr>
          <p:cNvPr id="34" name="TextBox 33"/>
          <p:cNvSpPr txBox="1"/>
          <p:nvPr/>
        </p:nvSpPr>
        <p:spPr>
          <a:xfrm>
            <a:off x="311704" y="5324702"/>
            <a:ext cx="8832295" cy="400110"/>
          </a:xfrm>
          <a:prstGeom prst="rect">
            <a:avLst/>
          </a:prstGeom>
          <a:noFill/>
        </p:spPr>
        <p:txBody>
          <a:bodyPr wrap="square" rtlCol="0">
            <a:spAutoFit/>
          </a:bodyPr>
          <a:lstStyle/>
          <a:p>
            <a:r>
              <a:rPr lang="bn-BD" sz="2000" b="1" dirty="0" smtClean="0">
                <a:latin typeface="NikoshBAN" pitchFamily="2" charset="0"/>
                <a:cs typeface="NikoshBAN" pitchFamily="2" charset="0"/>
              </a:rPr>
              <a:t>অনুরূপ ভাবে </a:t>
            </a:r>
            <a:r>
              <a:rPr lang="en-US" sz="2000" b="1" dirty="0" smtClean="0">
                <a:latin typeface="NikoshBAN" pitchFamily="2" charset="0"/>
                <a:cs typeface="NikoshBAN" pitchFamily="2" charset="0"/>
              </a:rPr>
              <a:t>COAQ, AODR </a:t>
            </a:r>
            <a:r>
              <a:rPr lang="bn-BD" sz="2000" b="1" dirty="0" smtClean="0">
                <a:latin typeface="NikoshBAN" pitchFamily="2" charset="0"/>
                <a:cs typeface="NikoshBAN" pitchFamily="2" charset="0"/>
              </a:rPr>
              <a:t>এবং </a:t>
            </a:r>
            <a:r>
              <a:rPr lang="en-US" sz="2000" b="1" dirty="0" smtClean="0">
                <a:latin typeface="NikoshBAN" pitchFamily="2" charset="0"/>
                <a:cs typeface="NikoshBAN" pitchFamily="2" charset="0"/>
              </a:rPr>
              <a:t>DOBS </a:t>
            </a:r>
            <a:r>
              <a:rPr lang="bn-BD" sz="2000" b="1" dirty="0" smtClean="0">
                <a:latin typeface="NikoshBAN" pitchFamily="2" charset="0"/>
                <a:cs typeface="NikoshBAN" pitchFamily="2" charset="0"/>
              </a:rPr>
              <a:t>এরা প্রত্যেকে একেকটি উলম্বতল নির্দেশ করে। </a:t>
            </a:r>
            <a:endParaRPr lang="en-US" sz="2000" b="1" dirty="0">
              <a:latin typeface="NikoshBAN" pitchFamily="2" charset="0"/>
              <a:cs typeface="NikoshBAN" pitchFamily="2" charset="0"/>
            </a:endParaRPr>
          </a:p>
        </p:txBody>
      </p:sp>
      <p:sp>
        <p:nvSpPr>
          <p:cNvPr id="35" name="TextBox 34"/>
          <p:cNvSpPr txBox="1"/>
          <p:nvPr/>
        </p:nvSpPr>
        <p:spPr>
          <a:xfrm>
            <a:off x="311705" y="5821993"/>
            <a:ext cx="8742887" cy="400110"/>
          </a:xfrm>
          <a:prstGeom prst="rect">
            <a:avLst/>
          </a:prstGeom>
          <a:noFill/>
        </p:spPr>
        <p:txBody>
          <a:bodyPr wrap="square" rtlCol="0">
            <a:spAutoFit/>
          </a:bodyPr>
          <a:lstStyle/>
          <a:p>
            <a:r>
              <a:rPr lang="en-US" sz="2000" b="1" dirty="0" smtClean="0">
                <a:latin typeface="NikoshBAN" pitchFamily="2" charset="0"/>
                <a:cs typeface="NikoshBAN" pitchFamily="2" charset="0"/>
              </a:rPr>
              <a:t>P </a:t>
            </a:r>
            <a:r>
              <a:rPr lang="bn-BD" sz="2000" b="1" dirty="0" smtClean="0">
                <a:latin typeface="NikoshBAN" pitchFamily="2" charset="0"/>
                <a:cs typeface="NikoshBAN" pitchFamily="2" charset="0"/>
              </a:rPr>
              <a:t>বিন্দু এবং </a:t>
            </a:r>
            <a:r>
              <a:rPr lang="en-US" sz="2000" b="1" dirty="0" smtClean="0">
                <a:latin typeface="NikoshBAN" pitchFamily="2" charset="0"/>
                <a:cs typeface="NikoshBAN" pitchFamily="2" charset="0"/>
              </a:rPr>
              <a:t>Q</a:t>
            </a:r>
            <a:r>
              <a:rPr lang="bn-BD" sz="2000" b="1" dirty="0" smtClean="0">
                <a:latin typeface="NikoshBAN" pitchFamily="2" charset="0"/>
                <a:cs typeface="NikoshBAN" pitchFamily="2" charset="0"/>
              </a:rPr>
              <a:t> বিন্দু</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ভূ-রেখা বা </a:t>
            </a:r>
            <a:r>
              <a:rPr lang="en-US" sz="2000" b="1" dirty="0" smtClean="0">
                <a:latin typeface="NikoshBAN" pitchFamily="2" charset="0"/>
                <a:cs typeface="NikoshBAN" pitchFamily="2" charset="0"/>
              </a:rPr>
              <a:t>AB </a:t>
            </a:r>
            <a:r>
              <a:rPr lang="bn-BD" sz="2000" b="1" dirty="0" smtClean="0">
                <a:latin typeface="NikoshBAN" pitchFamily="2" charset="0"/>
                <a:cs typeface="NikoshBAN" pitchFamily="2" charset="0"/>
              </a:rPr>
              <a:t>রেখার উপরের দিকে বা উপরের ভাগে অবস্থিত। </a:t>
            </a:r>
            <a:endParaRPr lang="en-US" sz="2000" b="1" dirty="0">
              <a:latin typeface="NikoshBAN" pitchFamily="2" charset="0"/>
              <a:cs typeface="NikoshBAN" pitchFamily="2" charset="0"/>
            </a:endParaRPr>
          </a:p>
        </p:txBody>
      </p:sp>
      <p:cxnSp>
        <p:nvCxnSpPr>
          <p:cNvPr id="36" name="Straight Connector 35"/>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4036" y="6222103"/>
            <a:ext cx="8829964" cy="400110"/>
          </a:xfrm>
          <a:prstGeom prst="rect">
            <a:avLst/>
          </a:prstGeom>
          <a:noFill/>
        </p:spPr>
        <p:txBody>
          <a:bodyPr wrap="square" rtlCol="0">
            <a:spAutoFit/>
          </a:bodyPr>
          <a:lstStyle/>
          <a:p>
            <a:r>
              <a:rPr lang="bn-BD" sz="2000" b="1" dirty="0" smtClean="0">
                <a:latin typeface="NikoshBAN" pitchFamily="2" charset="0"/>
                <a:cs typeface="NikoshBAN" pitchFamily="2" charset="0"/>
              </a:rPr>
              <a:t>এবার </a:t>
            </a:r>
            <a:r>
              <a:rPr lang="en-US" sz="2000" b="1" dirty="0" smtClean="0">
                <a:latin typeface="NikoshBAN" pitchFamily="2" charset="0"/>
                <a:cs typeface="NikoshBAN" pitchFamily="2" charset="0"/>
              </a:rPr>
              <a:t>O</a:t>
            </a:r>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P </a:t>
            </a:r>
            <a:r>
              <a:rPr lang="bn-BD" sz="2000" b="1" dirty="0" smtClean="0">
                <a:latin typeface="NikoshBAN" pitchFamily="2" charset="0"/>
                <a:cs typeface="NikoshBAN" pitchFamily="2" charset="0"/>
              </a:rPr>
              <a:t>এবং </a:t>
            </a:r>
            <a:r>
              <a:rPr lang="en-US" sz="2000" b="1" dirty="0" smtClean="0">
                <a:latin typeface="NikoshBAN" pitchFamily="2" charset="0"/>
                <a:cs typeface="NikoshBAN" pitchFamily="2" charset="0"/>
              </a:rPr>
              <a:t>O,Q </a:t>
            </a:r>
            <a:r>
              <a:rPr lang="bn-BD" sz="2000" b="1" dirty="0" smtClean="0">
                <a:latin typeface="NikoshBAN" pitchFamily="2" charset="0"/>
                <a:cs typeface="NikoshBAN" pitchFamily="2" charset="0"/>
              </a:rPr>
              <a:t>যোগ করা হলো। </a:t>
            </a:r>
            <a:endParaRPr lang="en-US" sz="2000" b="1" dirty="0">
              <a:latin typeface="NikoshBAN" pitchFamily="2" charset="0"/>
              <a:cs typeface="NikoshBAN" pitchFamily="2" charset="0"/>
            </a:endParaRPr>
          </a:p>
        </p:txBody>
      </p:sp>
    </p:spTree>
    <p:extLst>
      <p:ext uri="{BB962C8B-B14F-4D97-AF65-F5344CB8AC3E}">
        <p14:creationId xmlns:p14="http://schemas.microsoft.com/office/powerpoint/2010/main" val="22832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arn(inVertic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arn(inVertic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Vertical)">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barn(inVertical)">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barn(inVertical)">
                                      <p:cBhvr>
                                        <p:cTn id="102" dur="500"/>
                                        <p:tgtEl>
                                          <p:spTgt spid="12"/>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arn(inVertic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10" grpId="0"/>
      <p:bldP spid="11" grpId="0"/>
      <p:bldP spid="25" grpId="0"/>
      <p:bldP spid="26" grpId="0"/>
      <p:bldP spid="29" grpId="0"/>
      <p:bldP spid="30" grpId="0"/>
      <p:bldP spid="31" grpId="0"/>
      <p:bldP spid="32" grpId="0"/>
      <p:bldP spid="33" grpId="0"/>
      <p:bldP spid="34"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151656"/>
            <a:ext cx="8644664" cy="584775"/>
          </a:xfrm>
          <a:prstGeom prst="rect">
            <a:avLst/>
          </a:prstGeom>
          <a:noFill/>
        </p:spPr>
        <p:txBody>
          <a:bodyPr wrap="square" rtlCol="0">
            <a:spAutoFit/>
          </a:bodyPr>
          <a:lstStyle/>
          <a:p>
            <a:r>
              <a:rPr lang="bn-BD" sz="3200" b="1" dirty="0" smtClean="0">
                <a:latin typeface="NikoshBAN" pitchFamily="2" charset="0"/>
                <a:cs typeface="NikoshBAN" pitchFamily="2" charset="0"/>
              </a:rPr>
              <a:t>উন্নতি কোণ</a:t>
            </a:r>
            <a:r>
              <a:rPr lang="en-US" sz="3200" b="1" dirty="0">
                <a:latin typeface="NikoshBAN" pitchFamily="2" charset="0"/>
                <a:ea typeface="Cambria Math"/>
                <a:cs typeface="NikoshBAN" pitchFamily="2" charset="0"/>
              </a:rPr>
              <a:t>⦂</a:t>
            </a:r>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grpSp>
        <p:nvGrpSpPr>
          <p:cNvPr id="9" name="Group 8"/>
          <p:cNvGrpSpPr/>
          <p:nvPr/>
        </p:nvGrpSpPr>
        <p:grpSpPr>
          <a:xfrm>
            <a:off x="1434223" y="834855"/>
            <a:ext cx="6621654" cy="2865950"/>
            <a:chOff x="609600" y="304800"/>
            <a:chExt cx="7921336" cy="3962400"/>
          </a:xfrm>
        </p:grpSpPr>
        <p:cxnSp>
          <p:nvCxnSpPr>
            <p:cNvPr id="8" name="Straight Arrow Connector 7"/>
            <p:cNvCxnSpPr/>
            <p:nvPr/>
          </p:nvCxnSpPr>
          <p:spPr>
            <a:xfrm flipV="1">
              <a:off x="4533900" y="813376"/>
              <a:ext cx="3695700" cy="162502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9600" y="914400"/>
              <a:ext cx="3924300" cy="1524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2336" y="2438400"/>
              <a:ext cx="7848600" cy="369332"/>
              <a:chOff x="682336" y="2438400"/>
              <a:chExt cx="7848600" cy="369332"/>
            </a:xfrm>
          </p:grpSpPr>
          <p:cxnSp>
            <p:nvCxnSpPr>
              <p:cNvPr id="4" name="Straight Arrow Connector 3"/>
              <p:cNvCxnSpPr/>
              <p:nvPr/>
            </p:nvCxnSpPr>
            <p:spPr>
              <a:xfrm>
                <a:off x="682336" y="2438400"/>
                <a:ext cx="78486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851" y="2438400"/>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17" name="TextBox 16"/>
              <p:cNvSpPr txBox="1"/>
              <p:nvPr/>
            </p:nvSpPr>
            <p:spPr>
              <a:xfrm>
                <a:off x="7837988" y="2438400"/>
                <a:ext cx="346570"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grpSp>
        <p:sp>
          <p:nvSpPr>
            <p:cNvPr id="18" name="TextBox 17"/>
            <p:cNvSpPr txBox="1"/>
            <p:nvPr/>
          </p:nvSpPr>
          <p:spPr>
            <a:xfrm>
              <a:off x="4533900" y="2389542"/>
              <a:ext cx="370614" cy="369332"/>
            </a:xfrm>
            <a:prstGeom prst="rect">
              <a:avLst/>
            </a:prstGeom>
            <a:noFill/>
          </p:spPr>
          <p:txBody>
            <a:bodyPr wrap="none" rtlCol="0">
              <a:spAutoFit/>
            </a:bodyPr>
            <a:lstStyle/>
            <a:p>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sp>
          <p:nvSpPr>
            <p:cNvPr id="19" name="TextBox 18"/>
            <p:cNvSpPr txBox="1"/>
            <p:nvPr/>
          </p:nvSpPr>
          <p:spPr>
            <a:xfrm>
              <a:off x="7623963" y="632337"/>
              <a:ext cx="340158" cy="369332"/>
            </a:xfrm>
            <a:prstGeom prst="rect">
              <a:avLst/>
            </a:prstGeom>
            <a:noFill/>
          </p:spPr>
          <p:txBody>
            <a:bodyPr wrap="none" rtlCol="0">
              <a:spAutoFit/>
            </a:bodyPr>
            <a:lstStyle/>
            <a:p>
              <a:r>
                <a:rPr lang="en-US" b="1" dirty="0" smtClean="0">
                  <a:latin typeface="NikoshBAN" pitchFamily="2" charset="0"/>
                  <a:cs typeface="NikoshBAN" pitchFamily="2" charset="0"/>
                </a:rPr>
                <a:t>P</a:t>
              </a:r>
              <a:endParaRPr lang="en-US" b="1" dirty="0">
                <a:latin typeface="NikoshBAN" pitchFamily="2" charset="0"/>
                <a:cs typeface="NikoshBAN" pitchFamily="2" charset="0"/>
              </a:endParaRPr>
            </a:p>
          </p:txBody>
        </p:sp>
        <p:sp>
          <p:nvSpPr>
            <p:cNvPr id="20" name="TextBox 19"/>
            <p:cNvSpPr txBox="1"/>
            <p:nvPr/>
          </p:nvSpPr>
          <p:spPr>
            <a:xfrm>
              <a:off x="1097188" y="580044"/>
              <a:ext cx="372218" cy="369332"/>
            </a:xfrm>
            <a:prstGeom prst="rect">
              <a:avLst/>
            </a:prstGeom>
            <a:noFill/>
          </p:spPr>
          <p:txBody>
            <a:bodyPr wrap="none" rtlCol="0">
              <a:spAutoFit/>
            </a:bodyPr>
            <a:lstStyle/>
            <a:p>
              <a:r>
                <a:rPr lang="en-US" b="1" dirty="0" smtClean="0">
                  <a:latin typeface="NikoshBAN" pitchFamily="2" charset="0"/>
                  <a:cs typeface="NikoshBAN" pitchFamily="2" charset="0"/>
                </a:rPr>
                <a:t>Q</a:t>
              </a:r>
              <a:endParaRPr lang="en-US" b="1" dirty="0">
                <a:latin typeface="NikoshBAN" pitchFamily="2" charset="0"/>
                <a:cs typeface="NikoshBAN" pitchFamily="2" charset="0"/>
              </a:endParaRPr>
            </a:p>
          </p:txBody>
        </p:sp>
        <p:sp>
          <p:nvSpPr>
            <p:cNvPr id="10" name="TextBox 9"/>
            <p:cNvSpPr txBox="1"/>
            <p:nvPr/>
          </p:nvSpPr>
          <p:spPr>
            <a:xfrm>
              <a:off x="7261152" y="652789"/>
              <a:ext cx="280846" cy="523220"/>
            </a:xfrm>
            <a:prstGeom prst="rect">
              <a:avLst/>
            </a:prstGeom>
            <a:noFill/>
          </p:spPr>
          <p:txBody>
            <a:bodyPr wrap="none" rtlCol="0">
              <a:spAutoFit/>
            </a:bodyPr>
            <a:lstStyle/>
            <a:p>
              <a:r>
                <a:rPr lang="en-US" sz="2800" b="1" dirty="0">
                  <a:solidFill>
                    <a:srgbClr val="FF0000"/>
                  </a:solidFill>
                </a:rPr>
                <a:t>.</a:t>
              </a:r>
            </a:p>
          </p:txBody>
        </p:sp>
        <p:sp>
          <p:nvSpPr>
            <p:cNvPr id="11" name="TextBox 10"/>
            <p:cNvSpPr txBox="1"/>
            <p:nvPr/>
          </p:nvSpPr>
          <p:spPr>
            <a:xfrm>
              <a:off x="1002450" y="652789"/>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grpSp>
          <p:nvGrpSpPr>
            <p:cNvPr id="28" name="Group 27"/>
            <p:cNvGrpSpPr/>
            <p:nvPr/>
          </p:nvGrpSpPr>
          <p:grpSpPr>
            <a:xfrm>
              <a:off x="4220524" y="304800"/>
              <a:ext cx="765206" cy="3962400"/>
              <a:chOff x="4220524" y="304800"/>
              <a:chExt cx="765206" cy="3962400"/>
            </a:xfrm>
          </p:grpSpPr>
          <p:cxnSp>
            <p:nvCxnSpPr>
              <p:cNvPr id="5" name="Straight Arrow Connector 4"/>
              <p:cNvCxnSpPr/>
              <p:nvPr/>
            </p:nvCxnSpPr>
            <p:spPr>
              <a:xfrm>
                <a:off x="4533900" y="304800"/>
                <a:ext cx="15096" cy="3962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0524" y="444043"/>
                <a:ext cx="357790" cy="369332"/>
              </a:xfrm>
              <a:prstGeom prst="rect">
                <a:avLst/>
              </a:prstGeom>
              <a:noFill/>
            </p:spPr>
            <p:txBody>
              <a:bodyPr wrap="none" rtlCol="0">
                <a:spAutoFit/>
              </a:bodyPr>
              <a:lstStyle/>
              <a:p>
                <a:r>
                  <a:rPr lang="en-US" b="1" dirty="0" smtClean="0">
                    <a:latin typeface="NikoshBAN" pitchFamily="2" charset="0"/>
                    <a:cs typeface="NikoshBAN" pitchFamily="2" charset="0"/>
                  </a:rPr>
                  <a:t>C</a:t>
                </a:r>
                <a:endParaRPr lang="en-US" b="1" dirty="0">
                  <a:latin typeface="NikoshBAN" pitchFamily="2" charset="0"/>
                  <a:cs typeface="NikoshBAN" pitchFamily="2" charset="0"/>
                </a:endParaRPr>
              </a:p>
            </p:txBody>
          </p:sp>
          <p:sp>
            <p:nvSpPr>
              <p:cNvPr id="23" name="TextBox 22"/>
              <p:cNvSpPr txBox="1"/>
              <p:nvPr/>
            </p:nvSpPr>
            <p:spPr>
              <a:xfrm>
                <a:off x="4616718" y="3766066"/>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sp>
          <p:nvSpPr>
            <p:cNvPr id="25" name="TextBox 24"/>
            <p:cNvSpPr txBox="1"/>
            <p:nvPr/>
          </p:nvSpPr>
          <p:spPr>
            <a:xfrm>
              <a:off x="1981200" y="3581400"/>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6" name="TextBox 25"/>
            <p:cNvSpPr txBox="1"/>
            <p:nvPr/>
          </p:nvSpPr>
          <p:spPr>
            <a:xfrm>
              <a:off x="6858000" y="3571220"/>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9" name="TextBox 28"/>
            <p:cNvSpPr txBox="1"/>
            <p:nvPr/>
          </p:nvSpPr>
          <p:spPr>
            <a:xfrm>
              <a:off x="1620204" y="3648164"/>
              <a:ext cx="360996" cy="369332"/>
            </a:xfrm>
            <a:prstGeom prst="rect">
              <a:avLst/>
            </a:prstGeom>
            <a:noFill/>
          </p:spPr>
          <p:txBody>
            <a:bodyPr wrap="none" rtlCol="0">
              <a:spAutoFit/>
            </a:bodyPr>
            <a:lstStyle/>
            <a:p>
              <a:r>
                <a:rPr lang="en-US" b="1" dirty="0" smtClean="0">
                  <a:latin typeface="NikoshBAN" pitchFamily="2" charset="0"/>
                  <a:cs typeface="NikoshBAN" pitchFamily="2" charset="0"/>
                </a:rPr>
                <a:t>R</a:t>
              </a:r>
              <a:endParaRPr lang="en-US" b="1" dirty="0">
                <a:latin typeface="NikoshBAN" pitchFamily="2" charset="0"/>
                <a:cs typeface="NikoshBAN" pitchFamily="2" charset="0"/>
              </a:endParaRPr>
            </a:p>
          </p:txBody>
        </p:sp>
        <p:sp>
          <p:nvSpPr>
            <p:cNvPr id="30" name="TextBox 29"/>
            <p:cNvSpPr txBox="1"/>
            <p:nvPr/>
          </p:nvSpPr>
          <p:spPr>
            <a:xfrm>
              <a:off x="7138846" y="3571220"/>
              <a:ext cx="343364" cy="369332"/>
            </a:xfrm>
            <a:prstGeom prst="rect">
              <a:avLst/>
            </a:prstGeom>
            <a:noFill/>
          </p:spPr>
          <p:txBody>
            <a:bodyPr wrap="none" rtlCol="0">
              <a:spAutoFit/>
            </a:bodyPr>
            <a:lstStyle/>
            <a:p>
              <a:r>
                <a:rPr lang="en-US" b="1" dirty="0" smtClean="0">
                  <a:latin typeface="NikoshBAN" pitchFamily="2" charset="0"/>
                  <a:cs typeface="NikoshBAN" pitchFamily="2" charset="0"/>
                </a:rPr>
                <a:t>S</a:t>
              </a:r>
              <a:endParaRPr lang="en-US" b="1" dirty="0">
                <a:latin typeface="NikoshBAN" pitchFamily="2" charset="0"/>
                <a:cs typeface="NikoshBAN" pitchFamily="2" charset="0"/>
              </a:endParaRPr>
            </a:p>
          </p:txBody>
        </p:sp>
      </p:grpSp>
      <p:sp>
        <p:nvSpPr>
          <p:cNvPr id="37" name="TextBox 36"/>
          <p:cNvSpPr txBox="1"/>
          <p:nvPr/>
        </p:nvSpPr>
        <p:spPr>
          <a:xfrm>
            <a:off x="317005" y="4278538"/>
            <a:ext cx="8856090" cy="461665"/>
          </a:xfrm>
          <a:prstGeom prst="rect">
            <a:avLst/>
          </a:prstGeom>
          <a:noFill/>
        </p:spPr>
        <p:txBody>
          <a:bodyPr wrap="square" rtlCol="0">
            <a:spAutoFit/>
          </a:bodyPr>
          <a:lstStyle/>
          <a:p>
            <a:r>
              <a:rPr lang="bn-BD" sz="2400" b="1" dirty="0" smtClean="0">
                <a:latin typeface="NikoshBAN" pitchFamily="2" charset="0"/>
                <a:cs typeface="NikoshBAN" pitchFamily="2" charset="0"/>
              </a:rPr>
              <a:t>তাহলে আমরা বলব, </a:t>
            </a:r>
            <a:r>
              <a:rPr lang="en-US" sz="2400" b="1" dirty="0" smtClean="0">
                <a:latin typeface="NikoshBAN" pitchFamily="2" charset="0"/>
                <a:ea typeface="Cambria Math"/>
                <a:cs typeface="NikoshBAN" pitchFamily="2" charset="0"/>
              </a:rPr>
              <a:t>∠</a:t>
            </a:r>
            <a:r>
              <a:rPr lang="en-US" sz="1600" b="1" dirty="0" smtClean="0">
                <a:latin typeface="NikoshBAN" pitchFamily="2" charset="0"/>
                <a:ea typeface="Cambria Math"/>
                <a:cs typeface="NikoshBAN" pitchFamily="2" charset="0"/>
              </a:rPr>
              <a:t>POB</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হলো </a:t>
            </a:r>
            <a:r>
              <a:rPr lang="en-US" sz="1600" b="1" dirty="0" smtClean="0">
                <a:latin typeface="NikoshBAN" pitchFamily="2" charset="0"/>
                <a:ea typeface="Cambria Math"/>
                <a:cs typeface="NikoshBAN" pitchFamily="2" charset="0"/>
              </a:rPr>
              <a:t>O</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sz="1600" b="1" dirty="0" smtClean="0">
                <a:latin typeface="NikoshBAN" pitchFamily="2" charset="0"/>
                <a:ea typeface="Cambria Math"/>
                <a:cs typeface="NikoshBAN" pitchFamily="2" charset="0"/>
              </a:rPr>
              <a:t>P</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বিন্দুর উন্নতি কোণ। </a:t>
            </a:r>
            <a:endParaRPr lang="en-US" sz="2400" b="1" dirty="0">
              <a:latin typeface="NikoshBAN" pitchFamily="2" charset="0"/>
              <a:cs typeface="NikoshBAN" pitchFamily="2" charset="0"/>
            </a:endParaRPr>
          </a:p>
        </p:txBody>
      </p:sp>
      <p:sp>
        <p:nvSpPr>
          <p:cNvPr id="3" name="TextBox 2"/>
          <p:cNvSpPr txBox="1"/>
          <p:nvPr/>
        </p:nvSpPr>
        <p:spPr>
          <a:xfrm>
            <a:off x="317005" y="5158479"/>
            <a:ext cx="8788654" cy="461665"/>
          </a:xfrm>
          <a:prstGeom prst="rect">
            <a:avLst/>
          </a:prstGeom>
          <a:noFill/>
        </p:spPr>
        <p:txBody>
          <a:bodyPr wrap="square" rtlCol="0">
            <a:spAutoFit/>
          </a:bodyPr>
          <a:lstStyle/>
          <a:p>
            <a:r>
              <a:rPr lang="bn-BD" sz="2400" b="1" dirty="0" smtClean="0">
                <a:latin typeface="NikoshBAN" pitchFamily="2" charset="0"/>
                <a:cs typeface="NikoshBAN" pitchFamily="2" charset="0"/>
              </a:rPr>
              <a:t>উত্তরঃ অনুরূপ ভাবে, </a:t>
            </a:r>
            <a:r>
              <a:rPr lang="en-US" sz="1600" b="1" dirty="0" smtClean="0">
                <a:latin typeface="NikoshBAN" pitchFamily="2" charset="0"/>
                <a:cs typeface="NikoshBAN" pitchFamily="2" charset="0"/>
              </a:rPr>
              <a:t>O</a:t>
            </a:r>
            <a:r>
              <a:rPr lang="bn-BD" sz="1600" b="1" dirty="0" smtClean="0">
                <a:latin typeface="NikoshBAN" pitchFamily="2" charset="0"/>
                <a:cs typeface="NikoshBAN" pitchFamily="2" charset="0"/>
              </a:rPr>
              <a:t>,</a:t>
            </a:r>
            <a:r>
              <a:rPr lang="en-US" sz="1600" b="1" dirty="0" smtClean="0">
                <a:latin typeface="NikoshBAN" pitchFamily="2" charset="0"/>
                <a:cs typeface="NikoshBAN" pitchFamily="2" charset="0"/>
              </a:rPr>
              <a:t>Q</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যোগ করার ফলে , </a:t>
            </a:r>
            <a:r>
              <a:rPr lang="en-US" sz="2400" b="1" dirty="0" smtClean="0">
                <a:latin typeface="NikoshBAN" pitchFamily="2" charset="0"/>
                <a:ea typeface="Cambria Math"/>
                <a:cs typeface="NikoshBAN" pitchFamily="2" charset="0"/>
              </a:rPr>
              <a:t>∠</a:t>
            </a:r>
            <a:r>
              <a:rPr lang="en-US" sz="1600" b="1" dirty="0" smtClean="0">
                <a:latin typeface="NikoshBAN" pitchFamily="2" charset="0"/>
                <a:ea typeface="Cambria Math"/>
                <a:cs typeface="NikoshBAN" pitchFamily="2" charset="0"/>
              </a:rPr>
              <a:t>QOA </a:t>
            </a:r>
            <a:r>
              <a:rPr lang="bn-BD" sz="2400" b="1" dirty="0" smtClean="0">
                <a:latin typeface="NikoshBAN" pitchFamily="2" charset="0"/>
                <a:ea typeface="Cambria Math"/>
                <a:cs typeface="NikoshBAN" pitchFamily="2" charset="0"/>
              </a:rPr>
              <a:t>হলো </a:t>
            </a:r>
            <a:r>
              <a:rPr lang="en-US" sz="1600" b="1" dirty="0" smtClean="0">
                <a:latin typeface="NikoshBAN" pitchFamily="2" charset="0"/>
                <a:ea typeface="Cambria Math"/>
                <a:cs typeface="NikoshBAN" pitchFamily="2" charset="0"/>
              </a:rPr>
              <a:t>O</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sz="1600" b="1" dirty="0" smtClean="0">
                <a:latin typeface="NikoshBAN" pitchFamily="2" charset="0"/>
                <a:ea typeface="Cambria Math"/>
                <a:cs typeface="NikoshBAN" pitchFamily="2" charset="0"/>
              </a:rPr>
              <a:t>Q</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বিন্দুর উন্নতি কোণ। </a:t>
            </a:r>
            <a:endParaRPr lang="en-US" sz="2400" b="1" dirty="0">
              <a:latin typeface="NikoshBAN" pitchFamily="2" charset="0"/>
              <a:cs typeface="NikoshBAN" pitchFamily="2" charset="0"/>
            </a:endParaRPr>
          </a:p>
        </p:txBody>
      </p:sp>
      <p:sp>
        <p:nvSpPr>
          <p:cNvPr id="6" name="TextBox 5"/>
          <p:cNvSpPr txBox="1"/>
          <p:nvPr/>
        </p:nvSpPr>
        <p:spPr>
          <a:xfrm>
            <a:off x="317005" y="4740203"/>
            <a:ext cx="8562842" cy="461665"/>
          </a:xfrm>
          <a:prstGeom prst="rect">
            <a:avLst/>
          </a:prstGeom>
          <a:noFill/>
        </p:spPr>
        <p:txBody>
          <a:bodyPr wrap="square" rtlCol="0">
            <a:spAutoFit/>
          </a:bodyPr>
          <a:lstStyle/>
          <a:p>
            <a:r>
              <a:rPr lang="bn-BD" sz="2400" b="1" dirty="0" smtClean="0">
                <a:latin typeface="NikoshBAN" pitchFamily="2" charset="0"/>
                <a:cs typeface="NikoshBAN" pitchFamily="2" charset="0"/>
              </a:rPr>
              <a:t>প্রশ্নঃ বলতো,অনুরূপ ভাবে </a:t>
            </a:r>
            <a:r>
              <a:rPr lang="en-US" sz="1600" b="1" dirty="0" smtClean="0">
                <a:latin typeface="NikoshBAN" pitchFamily="2" charset="0"/>
                <a:cs typeface="NikoshBAN" pitchFamily="2" charset="0"/>
              </a:rPr>
              <a:t>O, Q </a:t>
            </a:r>
            <a:r>
              <a:rPr lang="bn-BD" sz="2400" b="1" dirty="0" smtClean="0">
                <a:latin typeface="NikoshBAN" pitchFamily="2" charset="0"/>
                <a:cs typeface="NikoshBAN" pitchFamily="2" charset="0"/>
              </a:rPr>
              <a:t>যোগ করার ফলে কি হলো? </a:t>
            </a:r>
            <a:endParaRPr lang="en-US" sz="2400" b="1" dirty="0">
              <a:latin typeface="NikoshBAN" pitchFamily="2" charset="0"/>
              <a:cs typeface="NikoshBAN" pitchFamily="2" charset="0"/>
            </a:endParaRPr>
          </a:p>
        </p:txBody>
      </p:sp>
      <p:sp>
        <p:nvSpPr>
          <p:cNvPr id="7" name="TextBox 6"/>
          <p:cNvSpPr txBox="1"/>
          <p:nvPr/>
        </p:nvSpPr>
        <p:spPr>
          <a:xfrm>
            <a:off x="303150" y="5980807"/>
            <a:ext cx="8840850" cy="830997"/>
          </a:xfrm>
          <a:prstGeom prst="rect">
            <a:avLst/>
          </a:prstGeom>
          <a:noFill/>
        </p:spPr>
        <p:txBody>
          <a:bodyPr wrap="square" rtlCol="0">
            <a:spAutoFit/>
          </a:bodyPr>
          <a:lstStyle/>
          <a:p>
            <a:r>
              <a:rPr lang="bn-BD" sz="2400" b="1" dirty="0" smtClean="0">
                <a:solidFill>
                  <a:srgbClr val="FF0000"/>
                </a:solidFill>
                <a:latin typeface="NikoshBAN" pitchFamily="2" charset="0"/>
                <a:cs typeface="NikoshBAN" pitchFamily="2" charset="0"/>
              </a:rPr>
              <a:t>বিঃদ্রঃ মনে রাখবে,তোমরা যদি কোনো বিন্দুর উন্নতি কোণ পেতে চাও তবে  সেই বিন্দুটি ভূ-রেখার উপরি ভাগে স্থাপন করতে হবে। </a:t>
            </a:r>
            <a:endParaRPr lang="en-US" sz="2400" b="1" dirty="0">
              <a:solidFill>
                <a:srgbClr val="FF0000"/>
              </a:solidFill>
              <a:latin typeface="NikoshBAN" pitchFamily="2" charset="0"/>
              <a:cs typeface="NikoshBAN" pitchFamily="2" charset="0"/>
            </a:endParaRPr>
          </a:p>
        </p:txBody>
      </p:sp>
      <p:cxnSp>
        <p:nvCxnSpPr>
          <p:cNvPr id="31" name="Straight Connector 30"/>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1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5284"/>
            <a:ext cx="8763000" cy="1015663"/>
          </a:xfrm>
          <a:prstGeom prst="rect">
            <a:avLst/>
          </a:prstGeom>
          <a:noFill/>
        </p:spPr>
        <p:txBody>
          <a:bodyPr wrap="square" rtlCol="0">
            <a:spAutoFit/>
          </a:bodyPr>
          <a:lstStyle/>
          <a:p>
            <a:r>
              <a:rPr lang="bn-BD" sz="3200" b="1" dirty="0" smtClean="0">
                <a:latin typeface="NikoshBAN" pitchFamily="2" charset="0"/>
                <a:cs typeface="NikoshBAN" pitchFamily="2" charset="0"/>
              </a:rPr>
              <a:t>উন্নতি কোণ</a:t>
            </a:r>
            <a:r>
              <a:rPr lang="en-US" sz="2800" b="1" dirty="0">
                <a:latin typeface="NikoshBAN" pitchFamily="2" charset="0"/>
                <a:ea typeface="Cambria Math"/>
                <a:cs typeface="NikoshBAN" pitchFamily="2" charset="0"/>
              </a:rPr>
              <a:t>⦂</a:t>
            </a:r>
            <a:r>
              <a:rPr lang="bn-BD" sz="2800" b="1" dirty="0" smtClean="0">
                <a:latin typeface="NikoshBAN" pitchFamily="2" charset="0"/>
                <a:cs typeface="NikoshBAN" pitchFamily="2" charset="0"/>
              </a:rPr>
              <a:t> ভূতলের উপরের কোন বিন্দু ভূমির সমান্তরাল রেখার সাথে যে কোণ উৎপন্ন করে তাকে উন্নতি কোণ বলে। যেমন,</a:t>
            </a:r>
            <a:endParaRPr lang="en-US" sz="2800" b="1" dirty="0">
              <a:latin typeface="NikoshBAN" pitchFamily="2" charset="0"/>
              <a:cs typeface="NikoshBAN" pitchFamily="2" charset="0"/>
            </a:endParaRPr>
          </a:p>
        </p:txBody>
      </p:sp>
      <p:grpSp>
        <p:nvGrpSpPr>
          <p:cNvPr id="3" name="Group 2"/>
          <p:cNvGrpSpPr/>
          <p:nvPr/>
        </p:nvGrpSpPr>
        <p:grpSpPr>
          <a:xfrm>
            <a:off x="1709202" y="1803870"/>
            <a:ext cx="5788749" cy="2805909"/>
            <a:chOff x="1709202" y="1803870"/>
            <a:chExt cx="5788749" cy="2805909"/>
          </a:xfrm>
        </p:grpSpPr>
        <p:sp>
          <p:nvSpPr>
            <p:cNvPr id="18" name="TextBox 17"/>
            <p:cNvSpPr txBox="1"/>
            <p:nvPr/>
          </p:nvSpPr>
          <p:spPr>
            <a:xfrm>
              <a:off x="4481481" y="3286661"/>
              <a:ext cx="370614" cy="369332"/>
            </a:xfrm>
            <a:prstGeom prst="rect">
              <a:avLst/>
            </a:prstGeom>
            <a:noFill/>
          </p:spPr>
          <p:txBody>
            <a:bodyPr wrap="none" rtlCol="0">
              <a:spAutoFit/>
            </a:bodyPr>
            <a:lstStyle/>
            <a:p>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grpSp>
          <p:nvGrpSpPr>
            <p:cNvPr id="14" name="Group 13"/>
            <p:cNvGrpSpPr/>
            <p:nvPr/>
          </p:nvGrpSpPr>
          <p:grpSpPr>
            <a:xfrm>
              <a:off x="1709202" y="1803870"/>
              <a:ext cx="5788749" cy="2805909"/>
              <a:chOff x="602387" y="408342"/>
              <a:chExt cx="7921336" cy="3962400"/>
            </a:xfrm>
          </p:grpSpPr>
          <p:grpSp>
            <p:nvGrpSpPr>
              <p:cNvPr id="13" name="Group 12"/>
              <p:cNvGrpSpPr/>
              <p:nvPr/>
            </p:nvGrpSpPr>
            <p:grpSpPr>
              <a:xfrm>
                <a:off x="602387" y="408342"/>
                <a:ext cx="7921336" cy="3962400"/>
                <a:chOff x="609600" y="304800"/>
                <a:chExt cx="7921336" cy="3962400"/>
              </a:xfrm>
            </p:grpSpPr>
            <p:cxnSp>
              <p:nvCxnSpPr>
                <p:cNvPr id="8" name="Straight Arrow Connector 7"/>
                <p:cNvCxnSpPr/>
                <p:nvPr/>
              </p:nvCxnSpPr>
              <p:spPr>
                <a:xfrm flipV="1">
                  <a:off x="4533900" y="813376"/>
                  <a:ext cx="3695700" cy="162502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9600" y="914400"/>
                  <a:ext cx="3924300" cy="1524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2336" y="2438400"/>
                  <a:ext cx="7848600" cy="369332"/>
                  <a:chOff x="682336" y="2438400"/>
                  <a:chExt cx="7848600" cy="369332"/>
                </a:xfrm>
              </p:grpSpPr>
              <p:cxnSp>
                <p:nvCxnSpPr>
                  <p:cNvPr id="4" name="Straight Arrow Connector 3"/>
                  <p:cNvCxnSpPr/>
                  <p:nvPr/>
                </p:nvCxnSpPr>
                <p:spPr>
                  <a:xfrm>
                    <a:off x="682336" y="2438400"/>
                    <a:ext cx="78486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851" y="2438400"/>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17" name="TextBox 16"/>
                  <p:cNvSpPr txBox="1"/>
                  <p:nvPr/>
                </p:nvSpPr>
                <p:spPr>
                  <a:xfrm>
                    <a:off x="7837988" y="2438400"/>
                    <a:ext cx="346570"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grpSp>
            <p:sp>
              <p:nvSpPr>
                <p:cNvPr id="19" name="TextBox 18"/>
                <p:cNvSpPr txBox="1"/>
                <p:nvPr/>
              </p:nvSpPr>
              <p:spPr>
                <a:xfrm>
                  <a:off x="7506913" y="512809"/>
                  <a:ext cx="522505" cy="521557"/>
                </a:xfrm>
                <a:prstGeom prst="rect">
                  <a:avLst/>
                </a:prstGeom>
                <a:noFill/>
              </p:spPr>
              <p:txBody>
                <a:bodyPr wrap="none" rtlCol="0">
                  <a:spAutoFit/>
                </a:bodyPr>
                <a:lstStyle/>
                <a:p>
                  <a:r>
                    <a:rPr lang="en-US" b="1" dirty="0">
                      <a:latin typeface="NikoshBAN" pitchFamily="2" charset="0"/>
                      <a:cs typeface="NikoshBAN" pitchFamily="2" charset="0"/>
                    </a:rPr>
                    <a:t>N</a:t>
                  </a:r>
                </a:p>
              </p:txBody>
            </p:sp>
            <p:sp>
              <p:nvSpPr>
                <p:cNvPr id="20" name="TextBox 19"/>
                <p:cNvSpPr txBox="1"/>
                <p:nvPr/>
              </p:nvSpPr>
              <p:spPr>
                <a:xfrm>
                  <a:off x="1192823" y="723777"/>
                  <a:ext cx="575150" cy="521557"/>
                </a:xfrm>
                <a:prstGeom prst="rect">
                  <a:avLst/>
                </a:prstGeom>
                <a:noFill/>
              </p:spPr>
              <p:txBody>
                <a:bodyPr wrap="none" rtlCol="0">
                  <a:spAutoFit/>
                </a:bodyPr>
                <a:lstStyle/>
                <a:p>
                  <a:r>
                    <a:rPr lang="en-US" b="1" dirty="0" smtClean="0">
                      <a:latin typeface="NikoshBAN" pitchFamily="2" charset="0"/>
                      <a:cs typeface="NikoshBAN" pitchFamily="2" charset="0"/>
                    </a:rPr>
                    <a:t>M</a:t>
                  </a:r>
                  <a:endParaRPr lang="en-US" b="1" dirty="0">
                    <a:latin typeface="NikoshBAN" pitchFamily="2" charset="0"/>
                    <a:cs typeface="NikoshBAN" pitchFamily="2" charset="0"/>
                  </a:endParaRPr>
                </a:p>
              </p:txBody>
            </p:sp>
            <p:sp>
              <p:nvSpPr>
                <p:cNvPr id="10" name="TextBox 9"/>
                <p:cNvSpPr txBox="1"/>
                <p:nvPr/>
              </p:nvSpPr>
              <p:spPr>
                <a:xfrm>
                  <a:off x="7328427" y="646833"/>
                  <a:ext cx="348565" cy="738872"/>
                </a:xfrm>
                <a:prstGeom prst="rect">
                  <a:avLst/>
                </a:prstGeom>
                <a:noFill/>
              </p:spPr>
              <p:txBody>
                <a:bodyPr wrap="square" rtlCol="0">
                  <a:spAutoFit/>
                </a:bodyPr>
                <a:lstStyle/>
                <a:p>
                  <a:r>
                    <a:rPr lang="en-US" sz="2800" b="1" dirty="0">
                      <a:solidFill>
                        <a:srgbClr val="FF0000"/>
                      </a:solidFill>
                    </a:rPr>
                    <a:t>.</a:t>
                  </a:r>
                </a:p>
              </p:txBody>
            </p:sp>
            <p:sp>
              <p:nvSpPr>
                <p:cNvPr id="11" name="TextBox 10"/>
                <p:cNvSpPr txBox="1"/>
                <p:nvPr/>
              </p:nvSpPr>
              <p:spPr>
                <a:xfrm>
                  <a:off x="1052400" y="646833"/>
                  <a:ext cx="280845"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grpSp>
              <p:nvGrpSpPr>
                <p:cNvPr id="28" name="Group 27"/>
                <p:cNvGrpSpPr/>
                <p:nvPr/>
              </p:nvGrpSpPr>
              <p:grpSpPr>
                <a:xfrm>
                  <a:off x="4044101" y="304800"/>
                  <a:ext cx="941629" cy="3962400"/>
                  <a:chOff x="4044101" y="304800"/>
                  <a:chExt cx="941629" cy="3962400"/>
                </a:xfrm>
              </p:grpSpPr>
              <p:cxnSp>
                <p:nvCxnSpPr>
                  <p:cNvPr id="5" name="Straight Arrow Connector 4"/>
                  <p:cNvCxnSpPr/>
                  <p:nvPr/>
                </p:nvCxnSpPr>
                <p:spPr>
                  <a:xfrm>
                    <a:off x="4533900" y="304800"/>
                    <a:ext cx="15096" cy="3962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44101" y="583133"/>
                    <a:ext cx="357791" cy="369331"/>
                  </a:xfrm>
                  <a:prstGeom prst="rect">
                    <a:avLst/>
                  </a:prstGeom>
                  <a:noFill/>
                </p:spPr>
                <p:txBody>
                  <a:bodyPr wrap="none" rtlCol="0">
                    <a:spAutoFit/>
                  </a:bodyPr>
                  <a:lstStyle/>
                  <a:p>
                    <a:r>
                      <a:rPr lang="en-US" b="1" dirty="0" smtClean="0">
                        <a:latin typeface="NikoshBAN" pitchFamily="2" charset="0"/>
                        <a:cs typeface="NikoshBAN" pitchFamily="2" charset="0"/>
                      </a:rPr>
                      <a:t>C</a:t>
                    </a:r>
                    <a:endParaRPr lang="en-US" b="1" dirty="0">
                      <a:latin typeface="NikoshBAN" pitchFamily="2" charset="0"/>
                      <a:cs typeface="NikoshBAN" pitchFamily="2" charset="0"/>
                    </a:endParaRPr>
                  </a:p>
                </p:txBody>
              </p:sp>
              <p:sp>
                <p:nvSpPr>
                  <p:cNvPr id="23" name="TextBox 22"/>
                  <p:cNvSpPr txBox="1"/>
                  <p:nvPr/>
                </p:nvSpPr>
                <p:spPr>
                  <a:xfrm>
                    <a:off x="4616718" y="3766066"/>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sp>
              <p:nvSpPr>
                <p:cNvPr id="25" name="TextBox 24"/>
                <p:cNvSpPr txBox="1"/>
                <p:nvPr/>
              </p:nvSpPr>
              <p:spPr>
                <a:xfrm>
                  <a:off x="1981200" y="3581400"/>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6" name="TextBox 25"/>
                <p:cNvSpPr txBox="1"/>
                <p:nvPr/>
              </p:nvSpPr>
              <p:spPr>
                <a:xfrm>
                  <a:off x="6858000" y="3571220"/>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grpSp>
          <p:sp>
            <p:nvSpPr>
              <p:cNvPr id="29" name="TextBox 28"/>
              <p:cNvSpPr txBox="1"/>
              <p:nvPr/>
            </p:nvSpPr>
            <p:spPr>
              <a:xfrm>
                <a:off x="1620204" y="3648164"/>
                <a:ext cx="360996" cy="369332"/>
              </a:xfrm>
              <a:prstGeom prst="rect">
                <a:avLst/>
              </a:prstGeom>
              <a:noFill/>
            </p:spPr>
            <p:txBody>
              <a:bodyPr wrap="none" rtlCol="0">
                <a:spAutoFit/>
              </a:bodyPr>
              <a:lstStyle/>
              <a:p>
                <a:r>
                  <a:rPr lang="en-US" b="1" dirty="0" smtClean="0">
                    <a:latin typeface="NikoshBAN" pitchFamily="2" charset="0"/>
                    <a:cs typeface="NikoshBAN" pitchFamily="2" charset="0"/>
                  </a:rPr>
                  <a:t>R</a:t>
                </a:r>
                <a:endParaRPr lang="en-US" b="1" dirty="0">
                  <a:latin typeface="NikoshBAN" pitchFamily="2" charset="0"/>
                  <a:cs typeface="NikoshBAN" pitchFamily="2" charset="0"/>
                </a:endParaRPr>
              </a:p>
            </p:txBody>
          </p:sp>
          <p:sp>
            <p:nvSpPr>
              <p:cNvPr id="30" name="TextBox 29"/>
              <p:cNvSpPr txBox="1"/>
              <p:nvPr/>
            </p:nvSpPr>
            <p:spPr>
              <a:xfrm>
                <a:off x="7138846" y="3571220"/>
                <a:ext cx="343364" cy="369332"/>
              </a:xfrm>
              <a:prstGeom prst="rect">
                <a:avLst/>
              </a:prstGeom>
              <a:noFill/>
            </p:spPr>
            <p:txBody>
              <a:bodyPr wrap="none" rtlCol="0">
                <a:spAutoFit/>
              </a:bodyPr>
              <a:lstStyle/>
              <a:p>
                <a:r>
                  <a:rPr lang="en-US" b="1" dirty="0" smtClean="0">
                    <a:latin typeface="NikoshBAN" pitchFamily="2" charset="0"/>
                    <a:cs typeface="NikoshBAN" pitchFamily="2" charset="0"/>
                  </a:rPr>
                  <a:t>S</a:t>
                </a:r>
                <a:endParaRPr lang="en-US" b="1" dirty="0">
                  <a:latin typeface="NikoshBAN" pitchFamily="2" charset="0"/>
                  <a:cs typeface="NikoshBAN" pitchFamily="2" charset="0"/>
                </a:endParaRPr>
              </a:p>
            </p:txBody>
          </p:sp>
        </p:grpSp>
      </p:grpSp>
      <p:sp>
        <p:nvSpPr>
          <p:cNvPr id="15" name="TextBox 14"/>
          <p:cNvSpPr txBox="1"/>
          <p:nvPr/>
        </p:nvSpPr>
        <p:spPr>
          <a:xfrm>
            <a:off x="304800" y="4785920"/>
            <a:ext cx="8763000" cy="954107"/>
          </a:xfrm>
          <a:prstGeom prst="rect">
            <a:avLst/>
          </a:prstGeom>
          <a:noFill/>
        </p:spPr>
        <p:txBody>
          <a:bodyPr wrap="square" rtlCol="0">
            <a:spAutoFit/>
          </a:bodyPr>
          <a:lstStyle/>
          <a:p>
            <a:r>
              <a:rPr lang="bn-BD" sz="2800" b="1" dirty="0" smtClean="0">
                <a:latin typeface="NikoshBAN" pitchFamily="2" charset="0"/>
                <a:cs typeface="NikoshBAN" pitchFamily="2" charset="0"/>
              </a:rPr>
              <a:t>চিত্রে </a:t>
            </a:r>
            <a:r>
              <a:rPr lang="en-US" sz="2800" b="1" dirty="0" smtClean="0">
                <a:latin typeface="NikoshBAN" pitchFamily="2" charset="0"/>
                <a:ea typeface="Cambria Math"/>
                <a:cs typeface="NikoshBAN" pitchFamily="2" charset="0"/>
              </a:rPr>
              <a:t>∠</a:t>
            </a:r>
            <a:r>
              <a:rPr lang="en-US" sz="2000" b="1" dirty="0" smtClean="0">
                <a:latin typeface="NikoshBAN" pitchFamily="2" charset="0"/>
                <a:ea typeface="Cambria Math"/>
                <a:cs typeface="NikoshBAN" pitchFamily="2" charset="0"/>
              </a:rPr>
              <a:t>MOA</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হলো </a:t>
            </a:r>
            <a:r>
              <a:rPr lang="en-US" sz="2000" b="1" dirty="0" smtClean="0">
                <a:latin typeface="NikoshBAN" pitchFamily="2" charset="0"/>
                <a:ea typeface="Cambria Math"/>
                <a:cs typeface="NikoshBAN" pitchFamily="2" charset="0"/>
              </a:rPr>
              <a:t>O</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বিন্দুতে </a:t>
            </a:r>
            <a:r>
              <a:rPr lang="en-US" b="1" dirty="0" smtClean="0">
                <a:latin typeface="NikoshBAN" pitchFamily="2" charset="0"/>
                <a:ea typeface="Cambria Math"/>
                <a:cs typeface="NikoshBAN" pitchFamily="2" charset="0"/>
              </a:rPr>
              <a:t>M</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বিন্দুর উন্নতি কোণ এবং </a:t>
            </a:r>
            <a:r>
              <a:rPr lang="en-US" sz="2800" b="1" dirty="0" smtClean="0">
                <a:latin typeface="NikoshBAN" pitchFamily="2" charset="0"/>
                <a:ea typeface="Cambria Math"/>
                <a:cs typeface="NikoshBAN" pitchFamily="2" charset="0"/>
              </a:rPr>
              <a:t>∠</a:t>
            </a:r>
            <a:r>
              <a:rPr lang="en-US" b="1" dirty="0" smtClean="0">
                <a:latin typeface="NikoshBAN" pitchFamily="2" charset="0"/>
                <a:ea typeface="Cambria Math"/>
                <a:cs typeface="NikoshBAN" pitchFamily="2" charset="0"/>
              </a:rPr>
              <a:t>NOB</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হলো </a:t>
            </a:r>
            <a:r>
              <a:rPr lang="en-US" b="1" dirty="0" smtClean="0">
                <a:latin typeface="NikoshBAN" pitchFamily="2" charset="0"/>
                <a:ea typeface="Cambria Math"/>
                <a:cs typeface="NikoshBAN" pitchFamily="2" charset="0"/>
              </a:rPr>
              <a:t>O</a:t>
            </a:r>
            <a:r>
              <a:rPr lang="bn-BD"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বিন্দুতে </a:t>
            </a:r>
            <a:r>
              <a:rPr lang="en-US" sz="2000" b="1" dirty="0" smtClean="0">
                <a:latin typeface="NikoshBAN" pitchFamily="2" charset="0"/>
                <a:ea typeface="Cambria Math"/>
                <a:cs typeface="NikoshBAN" pitchFamily="2" charset="0"/>
              </a:rPr>
              <a:t>N</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বিন্দুর উন্নতি কোণ। </a:t>
            </a:r>
            <a:r>
              <a:rPr lang="bn-BD"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cxnSp>
        <p:nvCxnSpPr>
          <p:cNvPr id="31" name="Straight Connector 30"/>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4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151656"/>
            <a:ext cx="8644664" cy="584775"/>
          </a:xfrm>
          <a:prstGeom prst="rect">
            <a:avLst/>
          </a:prstGeom>
          <a:noFill/>
        </p:spPr>
        <p:txBody>
          <a:bodyPr wrap="square" rtlCol="0">
            <a:spAutoFit/>
          </a:bodyPr>
          <a:lstStyle/>
          <a:p>
            <a:r>
              <a:rPr lang="bn-BD" sz="3200" b="1" dirty="0" smtClean="0">
                <a:latin typeface="NikoshBAN" pitchFamily="2" charset="0"/>
                <a:cs typeface="NikoshBAN" pitchFamily="2" charset="0"/>
              </a:rPr>
              <a:t>অবনতি কোণ</a:t>
            </a:r>
            <a:r>
              <a:rPr lang="en-US" sz="3200" b="1" dirty="0">
                <a:latin typeface="NikoshBAN" pitchFamily="2" charset="0"/>
                <a:ea typeface="Cambria Math"/>
                <a:cs typeface="NikoshBAN" pitchFamily="2" charset="0"/>
              </a:rPr>
              <a:t>⦂</a:t>
            </a:r>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cxnSp>
        <p:nvCxnSpPr>
          <p:cNvPr id="8" name="Straight Arrow Connector 7"/>
          <p:cNvCxnSpPr/>
          <p:nvPr/>
        </p:nvCxnSpPr>
        <p:spPr>
          <a:xfrm>
            <a:off x="4533900" y="2438400"/>
            <a:ext cx="2776628" cy="169699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676400" y="2438400"/>
            <a:ext cx="2872596" cy="167416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2336" y="2438400"/>
            <a:ext cx="7848600" cy="369332"/>
            <a:chOff x="682336" y="2438400"/>
            <a:chExt cx="7848600" cy="369332"/>
          </a:xfrm>
        </p:grpSpPr>
        <p:cxnSp>
          <p:nvCxnSpPr>
            <p:cNvPr id="4" name="Straight Arrow Connector 3"/>
            <p:cNvCxnSpPr/>
            <p:nvPr/>
          </p:nvCxnSpPr>
          <p:spPr>
            <a:xfrm>
              <a:off x="682336" y="2438400"/>
              <a:ext cx="78486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851" y="2438400"/>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17" name="TextBox 16"/>
            <p:cNvSpPr txBox="1"/>
            <p:nvPr/>
          </p:nvSpPr>
          <p:spPr>
            <a:xfrm>
              <a:off x="7837988" y="2438400"/>
              <a:ext cx="346570"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grpSp>
      <p:sp>
        <p:nvSpPr>
          <p:cNvPr id="18" name="TextBox 17"/>
          <p:cNvSpPr txBox="1"/>
          <p:nvPr/>
        </p:nvSpPr>
        <p:spPr>
          <a:xfrm>
            <a:off x="4531070" y="2101334"/>
            <a:ext cx="370614" cy="369332"/>
          </a:xfrm>
          <a:prstGeom prst="rect">
            <a:avLst/>
          </a:prstGeom>
          <a:noFill/>
        </p:spPr>
        <p:txBody>
          <a:bodyPr wrap="none" rtlCol="0">
            <a:spAutoFit/>
          </a:bodyPr>
          <a:lstStyle/>
          <a:p>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sp>
        <p:nvSpPr>
          <p:cNvPr id="19" name="TextBox 18"/>
          <p:cNvSpPr txBox="1"/>
          <p:nvPr/>
        </p:nvSpPr>
        <p:spPr>
          <a:xfrm>
            <a:off x="7623963" y="632337"/>
            <a:ext cx="340158" cy="369332"/>
          </a:xfrm>
          <a:prstGeom prst="rect">
            <a:avLst/>
          </a:prstGeom>
          <a:noFill/>
        </p:spPr>
        <p:txBody>
          <a:bodyPr wrap="none" rtlCol="0">
            <a:spAutoFit/>
          </a:bodyPr>
          <a:lstStyle/>
          <a:p>
            <a:r>
              <a:rPr lang="en-US" b="1" dirty="0" smtClean="0">
                <a:latin typeface="NikoshBAN" pitchFamily="2" charset="0"/>
                <a:cs typeface="NikoshBAN" pitchFamily="2" charset="0"/>
              </a:rPr>
              <a:t>P</a:t>
            </a:r>
            <a:endParaRPr lang="en-US" b="1" dirty="0">
              <a:latin typeface="NikoshBAN" pitchFamily="2" charset="0"/>
              <a:cs typeface="NikoshBAN" pitchFamily="2" charset="0"/>
            </a:endParaRPr>
          </a:p>
        </p:txBody>
      </p:sp>
      <p:sp>
        <p:nvSpPr>
          <p:cNvPr id="20" name="TextBox 19"/>
          <p:cNvSpPr txBox="1"/>
          <p:nvPr/>
        </p:nvSpPr>
        <p:spPr>
          <a:xfrm>
            <a:off x="1076144" y="813375"/>
            <a:ext cx="372218" cy="369332"/>
          </a:xfrm>
          <a:prstGeom prst="rect">
            <a:avLst/>
          </a:prstGeom>
          <a:noFill/>
        </p:spPr>
        <p:txBody>
          <a:bodyPr wrap="none" rtlCol="0">
            <a:spAutoFit/>
          </a:bodyPr>
          <a:lstStyle/>
          <a:p>
            <a:r>
              <a:rPr lang="en-US" b="1" dirty="0" smtClean="0">
                <a:latin typeface="NikoshBAN" pitchFamily="2" charset="0"/>
                <a:cs typeface="NikoshBAN" pitchFamily="2" charset="0"/>
              </a:rPr>
              <a:t>Q</a:t>
            </a:r>
            <a:endParaRPr lang="en-US" b="1" dirty="0">
              <a:latin typeface="NikoshBAN" pitchFamily="2" charset="0"/>
              <a:cs typeface="NikoshBAN" pitchFamily="2" charset="0"/>
            </a:endParaRPr>
          </a:p>
        </p:txBody>
      </p:sp>
      <p:sp>
        <p:nvSpPr>
          <p:cNvPr id="10" name="TextBox 9"/>
          <p:cNvSpPr txBox="1"/>
          <p:nvPr/>
        </p:nvSpPr>
        <p:spPr>
          <a:xfrm>
            <a:off x="7557142" y="736431"/>
            <a:ext cx="280846" cy="523220"/>
          </a:xfrm>
          <a:prstGeom prst="rect">
            <a:avLst/>
          </a:prstGeom>
          <a:noFill/>
        </p:spPr>
        <p:txBody>
          <a:bodyPr wrap="none" rtlCol="0">
            <a:spAutoFit/>
          </a:bodyPr>
          <a:lstStyle/>
          <a:p>
            <a:r>
              <a:rPr lang="en-US" sz="2800" b="1" dirty="0">
                <a:solidFill>
                  <a:srgbClr val="FF0000"/>
                </a:solidFill>
              </a:rPr>
              <a:t>.</a:t>
            </a:r>
          </a:p>
        </p:txBody>
      </p:sp>
      <p:sp>
        <p:nvSpPr>
          <p:cNvPr id="11" name="TextBox 10"/>
          <p:cNvSpPr txBox="1"/>
          <p:nvPr/>
        </p:nvSpPr>
        <p:spPr>
          <a:xfrm>
            <a:off x="917286" y="740059"/>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grpSp>
        <p:nvGrpSpPr>
          <p:cNvPr id="28" name="Group 27"/>
          <p:cNvGrpSpPr/>
          <p:nvPr/>
        </p:nvGrpSpPr>
        <p:grpSpPr>
          <a:xfrm>
            <a:off x="4220524" y="304800"/>
            <a:ext cx="765206" cy="3962400"/>
            <a:chOff x="4220524" y="304800"/>
            <a:chExt cx="765206" cy="3962400"/>
          </a:xfrm>
        </p:grpSpPr>
        <p:cxnSp>
          <p:nvCxnSpPr>
            <p:cNvPr id="5" name="Straight Arrow Connector 4"/>
            <p:cNvCxnSpPr/>
            <p:nvPr/>
          </p:nvCxnSpPr>
          <p:spPr>
            <a:xfrm>
              <a:off x="4533900" y="304800"/>
              <a:ext cx="15096" cy="3962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0524" y="444043"/>
              <a:ext cx="357790" cy="369332"/>
            </a:xfrm>
            <a:prstGeom prst="rect">
              <a:avLst/>
            </a:prstGeom>
            <a:noFill/>
          </p:spPr>
          <p:txBody>
            <a:bodyPr wrap="none" rtlCol="0">
              <a:spAutoFit/>
            </a:bodyPr>
            <a:lstStyle/>
            <a:p>
              <a:r>
                <a:rPr lang="en-US" b="1" dirty="0" smtClean="0">
                  <a:latin typeface="NikoshBAN" pitchFamily="2" charset="0"/>
                  <a:cs typeface="NikoshBAN" pitchFamily="2" charset="0"/>
                </a:rPr>
                <a:t>C</a:t>
              </a:r>
              <a:endParaRPr lang="en-US" b="1" dirty="0">
                <a:latin typeface="NikoshBAN" pitchFamily="2" charset="0"/>
                <a:cs typeface="NikoshBAN" pitchFamily="2" charset="0"/>
              </a:endParaRPr>
            </a:p>
          </p:txBody>
        </p:sp>
        <p:sp>
          <p:nvSpPr>
            <p:cNvPr id="23" name="TextBox 22"/>
            <p:cNvSpPr txBox="1"/>
            <p:nvPr/>
          </p:nvSpPr>
          <p:spPr>
            <a:xfrm>
              <a:off x="4616718" y="3766066"/>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sp>
        <p:nvSpPr>
          <p:cNvPr id="25" name="TextBox 24"/>
          <p:cNvSpPr txBox="1"/>
          <p:nvPr/>
        </p:nvSpPr>
        <p:spPr>
          <a:xfrm>
            <a:off x="2362200" y="3286899"/>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6" name="TextBox 25"/>
          <p:cNvSpPr txBox="1"/>
          <p:nvPr/>
        </p:nvSpPr>
        <p:spPr>
          <a:xfrm>
            <a:off x="6858000" y="3571220"/>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9" name="TextBox 28"/>
          <p:cNvSpPr txBox="1"/>
          <p:nvPr/>
        </p:nvSpPr>
        <p:spPr>
          <a:xfrm>
            <a:off x="1804012" y="3486328"/>
            <a:ext cx="360996" cy="369332"/>
          </a:xfrm>
          <a:prstGeom prst="rect">
            <a:avLst/>
          </a:prstGeom>
          <a:noFill/>
        </p:spPr>
        <p:txBody>
          <a:bodyPr wrap="none" rtlCol="0">
            <a:spAutoFit/>
          </a:bodyPr>
          <a:lstStyle/>
          <a:p>
            <a:r>
              <a:rPr lang="en-US" b="1" dirty="0" smtClean="0">
                <a:latin typeface="NikoshBAN" pitchFamily="2" charset="0"/>
                <a:cs typeface="NikoshBAN" pitchFamily="2" charset="0"/>
              </a:rPr>
              <a:t>R</a:t>
            </a:r>
            <a:endParaRPr lang="en-US" b="1" dirty="0">
              <a:latin typeface="NikoshBAN" pitchFamily="2" charset="0"/>
              <a:cs typeface="NikoshBAN" pitchFamily="2" charset="0"/>
            </a:endParaRPr>
          </a:p>
        </p:txBody>
      </p:sp>
      <p:sp>
        <p:nvSpPr>
          <p:cNvPr id="30" name="TextBox 29"/>
          <p:cNvSpPr txBox="1"/>
          <p:nvPr/>
        </p:nvSpPr>
        <p:spPr>
          <a:xfrm>
            <a:off x="7138846" y="3571220"/>
            <a:ext cx="343364" cy="369332"/>
          </a:xfrm>
          <a:prstGeom prst="rect">
            <a:avLst/>
          </a:prstGeom>
          <a:noFill/>
        </p:spPr>
        <p:txBody>
          <a:bodyPr wrap="none" rtlCol="0">
            <a:spAutoFit/>
          </a:bodyPr>
          <a:lstStyle/>
          <a:p>
            <a:r>
              <a:rPr lang="en-US" b="1" dirty="0" smtClean="0">
                <a:latin typeface="NikoshBAN" pitchFamily="2" charset="0"/>
                <a:cs typeface="NikoshBAN" pitchFamily="2" charset="0"/>
              </a:rPr>
              <a:t>S</a:t>
            </a:r>
            <a:endParaRPr lang="en-US" b="1" dirty="0">
              <a:latin typeface="NikoshBAN" pitchFamily="2" charset="0"/>
              <a:cs typeface="NikoshBAN" pitchFamily="2" charset="0"/>
            </a:endParaRPr>
          </a:p>
        </p:txBody>
      </p:sp>
      <p:sp>
        <p:nvSpPr>
          <p:cNvPr id="31" name="TextBox 30"/>
          <p:cNvSpPr txBox="1"/>
          <p:nvPr/>
        </p:nvSpPr>
        <p:spPr>
          <a:xfrm>
            <a:off x="303150" y="4267200"/>
            <a:ext cx="8912968" cy="400110"/>
          </a:xfrm>
          <a:prstGeom prst="rect">
            <a:avLst/>
          </a:prstGeom>
          <a:noFill/>
        </p:spPr>
        <p:txBody>
          <a:bodyPr wrap="square" rtlCol="0">
            <a:spAutoFit/>
          </a:bodyPr>
          <a:lstStyle/>
          <a:p>
            <a:r>
              <a:rPr lang="bn-BD" sz="2000" b="1" dirty="0" smtClean="0">
                <a:latin typeface="NikoshBAN" pitchFamily="2" charset="0"/>
                <a:cs typeface="NikoshBAN" pitchFamily="2" charset="0"/>
              </a:rPr>
              <a:t>চিত্রে </a:t>
            </a:r>
            <a:r>
              <a:rPr lang="en-US" sz="1600" b="1" dirty="0" smtClean="0">
                <a:latin typeface="NikoshBAN" pitchFamily="2" charset="0"/>
                <a:cs typeface="NikoshBAN" pitchFamily="2" charset="0"/>
              </a:rPr>
              <a:t>AB</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ভূ-রেখা ও </a:t>
            </a:r>
            <a:r>
              <a:rPr lang="en-US" sz="1600" b="1" dirty="0" smtClean="0">
                <a:latin typeface="NikoshBAN" pitchFamily="2" charset="0"/>
                <a:cs typeface="NikoshBAN" pitchFamily="2" charset="0"/>
              </a:rPr>
              <a:t>CD</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উলম্ব রেখা পস্পরকে </a:t>
            </a:r>
            <a:r>
              <a:rPr lang="en-US" sz="2000" b="1" dirty="0" smtClean="0">
                <a:latin typeface="NikoshBAN" pitchFamily="2" charset="0"/>
                <a:cs typeface="NikoshBAN" pitchFamily="2" charset="0"/>
              </a:rPr>
              <a:t>O </a:t>
            </a:r>
            <a:r>
              <a:rPr lang="bn-BD" sz="2000" b="1" dirty="0" smtClean="0">
                <a:latin typeface="NikoshBAN" pitchFamily="2" charset="0"/>
                <a:cs typeface="NikoshBAN" pitchFamily="2" charset="0"/>
              </a:rPr>
              <a:t>বিন্দুতে ছেদ করেছে। </a:t>
            </a:r>
            <a:endParaRPr lang="en-US" sz="2000" b="1" dirty="0">
              <a:latin typeface="NikoshBAN" pitchFamily="2" charset="0"/>
              <a:cs typeface="NikoshBAN" pitchFamily="2" charset="0"/>
            </a:endParaRPr>
          </a:p>
        </p:txBody>
      </p:sp>
      <p:sp>
        <p:nvSpPr>
          <p:cNvPr id="32" name="TextBox 31"/>
          <p:cNvSpPr txBox="1"/>
          <p:nvPr/>
        </p:nvSpPr>
        <p:spPr>
          <a:xfrm>
            <a:off x="311704" y="4617937"/>
            <a:ext cx="8832295" cy="400110"/>
          </a:xfrm>
          <a:prstGeom prst="rect">
            <a:avLst/>
          </a:prstGeom>
          <a:noFill/>
        </p:spPr>
        <p:txBody>
          <a:bodyPr wrap="square" rtlCol="0">
            <a:spAutoFit/>
          </a:bodyPr>
          <a:lstStyle/>
          <a:p>
            <a:r>
              <a:rPr lang="en-US" sz="2000" b="1" dirty="0" smtClean="0">
                <a:latin typeface="NikoshBAN" pitchFamily="2" charset="0"/>
                <a:cs typeface="NikoshBAN" pitchFamily="2" charset="0"/>
              </a:rPr>
              <a:t>P, Q, R </a:t>
            </a:r>
            <a:r>
              <a:rPr lang="bn-BD" sz="2000" b="1" dirty="0" smtClean="0">
                <a:latin typeface="NikoshBAN" pitchFamily="2" charset="0"/>
                <a:cs typeface="NikoshBAN" pitchFamily="2" charset="0"/>
              </a:rPr>
              <a:t>ও </a:t>
            </a:r>
            <a:r>
              <a:rPr lang="en-US" sz="2000" b="1" dirty="0" smtClean="0">
                <a:latin typeface="NikoshBAN" pitchFamily="2" charset="0"/>
                <a:cs typeface="NikoshBAN" pitchFamily="2" charset="0"/>
              </a:rPr>
              <a:t>S </a:t>
            </a:r>
            <a:r>
              <a:rPr lang="bn-BD" sz="2000" b="1" dirty="0" smtClean="0">
                <a:latin typeface="NikoshBAN" pitchFamily="2" charset="0"/>
                <a:cs typeface="NikoshBAN" pitchFamily="2" charset="0"/>
              </a:rPr>
              <a:t>চারটি ভিন্ন বিন্দু । </a:t>
            </a:r>
            <a:endParaRPr lang="en-US" sz="2000" b="1" dirty="0">
              <a:latin typeface="NikoshBAN" pitchFamily="2" charset="0"/>
              <a:cs typeface="NikoshBAN" pitchFamily="2" charset="0"/>
            </a:endParaRPr>
          </a:p>
        </p:txBody>
      </p:sp>
      <p:sp>
        <p:nvSpPr>
          <p:cNvPr id="33" name="TextBox 32"/>
          <p:cNvSpPr txBox="1"/>
          <p:nvPr/>
        </p:nvSpPr>
        <p:spPr>
          <a:xfrm>
            <a:off x="303149" y="4966855"/>
            <a:ext cx="8681523" cy="400110"/>
          </a:xfrm>
          <a:prstGeom prst="rect">
            <a:avLst/>
          </a:prstGeom>
          <a:noFill/>
        </p:spPr>
        <p:txBody>
          <a:bodyPr wrap="square" rtlCol="0">
            <a:spAutoFit/>
          </a:bodyPr>
          <a:lstStyle/>
          <a:p>
            <a:r>
              <a:rPr lang="bn-BD" sz="2000" b="1" dirty="0" smtClean="0">
                <a:latin typeface="NikoshBAN" pitchFamily="2" charset="0"/>
                <a:cs typeface="NikoshBAN" pitchFamily="2" charset="0"/>
              </a:rPr>
              <a:t>তাহলে </a:t>
            </a:r>
            <a:r>
              <a:rPr lang="en-US" sz="2000" b="1" dirty="0" smtClean="0">
                <a:latin typeface="NikoshBAN" pitchFamily="2" charset="0"/>
                <a:cs typeface="NikoshBAN" pitchFamily="2" charset="0"/>
              </a:rPr>
              <a:t>COBP </a:t>
            </a:r>
            <a:r>
              <a:rPr lang="bn-BD" sz="2000" b="1" dirty="0" smtClean="0">
                <a:latin typeface="NikoshBAN" pitchFamily="2" charset="0"/>
                <a:cs typeface="NikoshBAN" pitchFamily="2" charset="0"/>
              </a:rPr>
              <a:t>একই উলম্বতল নির্দেশ করে। </a:t>
            </a:r>
            <a:endParaRPr lang="en-US" sz="2000" b="1" dirty="0">
              <a:latin typeface="NikoshBAN" pitchFamily="2" charset="0"/>
              <a:cs typeface="NikoshBAN" pitchFamily="2" charset="0"/>
            </a:endParaRPr>
          </a:p>
        </p:txBody>
      </p:sp>
      <p:sp>
        <p:nvSpPr>
          <p:cNvPr id="34" name="TextBox 33"/>
          <p:cNvSpPr txBox="1"/>
          <p:nvPr/>
        </p:nvSpPr>
        <p:spPr>
          <a:xfrm>
            <a:off x="311704" y="5324702"/>
            <a:ext cx="8832295" cy="400110"/>
          </a:xfrm>
          <a:prstGeom prst="rect">
            <a:avLst/>
          </a:prstGeom>
          <a:noFill/>
        </p:spPr>
        <p:txBody>
          <a:bodyPr wrap="square" rtlCol="0">
            <a:spAutoFit/>
          </a:bodyPr>
          <a:lstStyle/>
          <a:p>
            <a:r>
              <a:rPr lang="bn-BD" sz="2000" b="1" dirty="0" smtClean="0">
                <a:latin typeface="NikoshBAN" pitchFamily="2" charset="0"/>
                <a:cs typeface="NikoshBAN" pitchFamily="2" charset="0"/>
              </a:rPr>
              <a:t>অনুরূপ ভাবে </a:t>
            </a:r>
            <a:r>
              <a:rPr lang="en-US" sz="1600" b="1" dirty="0" smtClean="0">
                <a:latin typeface="NikoshBAN" pitchFamily="2" charset="0"/>
                <a:cs typeface="NikoshBAN" pitchFamily="2" charset="0"/>
              </a:rPr>
              <a:t>COAQ, AODR </a:t>
            </a:r>
            <a:r>
              <a:rPr lang="bn-BD" sz="2000" b="1" dirty="0" smtClean="0">
                <a:latin typeface="NikoshBAN" pitchFamily="2" charset="0"/>
                <a:cs typeface="NikoshBAN" pitchFamily="2" charset="0"/>
              </a:rPr>
              <a:t>এবং </a:t>
            </a:r>
            <a:r>
              <a:rPr lang="en-US" sz="1600" b="1" dirty="0" smtClean="0">
                <a:latin typeface="NikoshBAN" pitchFamily="2" charset="0"/>
                <a:cs typeface="NikoshBAN" pitchFamily="2" charset="0"/>
              </a:rPr>
              <a:t>DOBS</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এরা প্রত্যেকে একেকটি উলম্বতল নির্দেশ করে। </a:t>
            </a:r>
            <a:endParaRPr lang="en-US" sz="2000" b="1" dirty="0">
              <a:latin typeface="NikoshBAN" pitchFamily="2" charset="0"/>
              <a:cs typeface="NikoshBAN" pitchFamily="2" charset="0"/>
            </a:endParaRPr>
          </a:p>
        </p:txBody>
      </p:sp>
      <p:sp>
        <p:nvSpPr>
          <p:cNvPr id="35" name="TextBox 34"/>
          <p:cNvSpPr txBox="1"/>
          <p:nvPr/>
        </p:nvSpPr>
        <p:spPr>
          <a:xfrm>
            <a:off x="328869" y="5663256"/>
            <a:ext cx="8751441" cy="400110"/>
          </a:xfrm>
          <a:prstGeom prst="rect">
            <a:avLst/>
          </a:prstGeom>
          <a:noFill/>
        </p:spPr>
        <p:txBody>
          <a:bodyPr wrap="square" rtlCol="0">
            <a:spAutoFit/>
          </a:bodyPr>
          <a:lstStyle/>
          <a:p>
            <a:r>
              <a:rPr lang="en-US" sz="2000" b="1" dirty="0">
                <a:latin typeface="NikoshBAN" pitchFamily="2" charset="0"/>
                <a:cs typeface="NikoshBAN" pitchFamily="2" charset="0"/>
              </a:rPr>
              <a:t>R</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বিন্দু এবং </a:t>
            </a:r>
            <a:r>
              <a:rPr lang="en-US" sz="2000" b="1" dirty="0">
                <a:latin typeface="NikoshBAN" pitchFamily="2" charset="0"/>
                <a:cs typeface="NikoshBAN" pitchFamily="2" charset="0"/>
              </a:rPr>
              <a:t>S</a:t>
            </a:r>
            <a:r>
              <a:rPr lang="bn-BD" sz="2000" b="1" dirty="0" smtClean="0">
                <a:latin typeface="NikoshBAN" pitchFamily="2" charset="0"/>
                <a:cs typeface="NikoshBAN" pitchFamily="2" charset="0"/>
              </a:rPr>
              <a:t> বিন্দু</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ভূ-রেখা বা </a:t>
            </a:r>
            <a:r>
              <a:rPr lang="en-US" sz="2000" b="1" dirty="0" smtClean="0">
                <a:latin typeface="NikoshBAN" pitchFamily="2" charset="0"/>
                <a:cs typeface="NikoshBAN" pitchFamily="2" charset="0"/>
              </a:rPr>
              <a:t>AB </a:t>
            </a:r>
            <a:r>
              <a:rPr lang="bn-BD" sz="2000" b="1" dirty="0" smtClean="0">
                <a:latin typeface="NikoshBAN" pitchFamily="2" charset="0"/>
                <a:cs typeface="NikoshBAN" pitchFamily="2" charset="0"/>
              </a:rPr>
              <a:t>রেখার নিচের দিকে বা নিচের ভাগে অবস্থিত। </a:t>
            </a:r>
            <a:endParaRPr lang="en-US" sz="2000" b="1" dirty="0">
              <a:latin typeface="NikoshBAN" pitchFamily="2" charset="0"/>
              <a:cs typeface="NikoshBAN" pitchFamily="2" charset="0"/>
            </a:endParaRPr>
          </a:p>
        </p:txBody>
      </p:sp>
      <p:cxnSp>
        <p:nvCxnSpPr>
          <p:cNvPr id="36" name="Straight Connector 35"/>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8869" y="6024288"/>
            <a:ext cx="8829964" cy="400110"/>
          </a:xfrm>
          <a:prstGeom prst="rect">
            <a:avLst/>
          </a:prstGeom>
          <a:noFill/>
        </p:spPr>
        <p:txBody>
          <a:bodyPr wrap="square" rtlCol="0">
            <a:spAutoFit/>
          </a:bodyPr>
          <a:lstStyle/>
          <a:p>
            <a:r>
              <a:rPr lang="bn-BD" sz="2000" b="1" dirty="0" smtClean="0">
                <a:latin typeface="NikoshBAN" pitchFamily="2" charset="0"/>
                <a:cs typeface="NikoshBAN" pitchFamily="2" charset="0"/>
              </a:rPr>
              <a:t>এবার </a:t>
            </a:r>
            <a:r>
              <a:rPr lang="en-US" sz="1600" b="1" dirty="0" smtClean="0">
                <a:latin typeface="NikoshBAN" pitchFamily="2" charset="0"/>
                <a:cs typeface="NikoshBAN" pitchFamily="2" charset="0"/>
              </a:rPr>
              <a:t>O, S</a:t>
            </a:r>
            <a:r>
              <a:rPr lang="bn-BD" sz="2000" b="1" dirty="0" smtClean="0">
                <a:latin typeface="NikoshBAN" pitchFamily="2" charset="0"/>
                <a:cs typeface="NikoshBAN" pitchFamily="2" charset="0"/>
              </a:rPr>
              <a:t>এবং </a:t>
            </a:r>
            <a:r>
              <a:rPr lang="en-US" sz="1600" b="1" dirty="0" smtClean="0">
                <a:latin typeface="NikoshBAN" pitchFamily="2" charset="0"/>
                <a:cs typeface="NikoshBAN" pitchFamily="2" charset="0"/>
              </a:rPr>
              <a:t>O,R</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যোগ করা হলো। </a:t>
            </a:r>
            <a:endParaRPr lang="en-US" sz="2000" b="1" dirty="0">
              <a:latin typeface="NikoshBAN" pitchFamily="2" charset="0"/>
              <a:cs typeface="NikoshBAN" pitchFamily="2" charset="0"/>
            </a:endParaRPr>
          </a:p>
        </p:txBody>
      </p:sp>
    </p:spTree>
    <p:extLst>
      <p:ext uri="{BB962C8B-B14F-4D97-AF65-F5344CB8AC3E}">
        <p14:creationId xmlns:p14="http://schemas.microsoft.com/office/powerpoint/2010/main" val="5565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arn(inVertical)">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arn(inVertic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down)">
                                      <p:cBhvr>
                                        <p:cTn id="107" dur="500"/>
                                        <p:tgtEl>
                                          <p:spTgt spid="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down)">
                                      <p:cBhvr>
                                        <p:cTn id="112" dur="500"/>
                                        <p:tgtEl>
                                          <p:spTgt spid="1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10" grpId="0"/>
      <p:bldP spid="11" grpId="0"/>
      <p:bldP spid="25" grpId="0"/>
      <p:bldP spid="26" grpId="0"/>
      <p:bldP spid="29" grpId="0"/>
      <p:bldP spid="30" grpId="0"/>
      <p:bldP spid="31" grpId="0"/>
      <p:bldP spid="32" grpId="0"/>
      <p:bldP spid="33" grpId="0"/>
      <p:bldP spid="34" grpId="0"/>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151656"/>
            <a:ext cx="8644664" cy="584775"/>
          </a:xfrm>
          <a:prstGeom prst="rect">
            <a:avLst/>
          </a:prstGeom>
          <a:noFill/>
        </p:spPr>
        <p:txBody>
          <a:bodyPr wrap="square" rtlCol="0">
            <a:spAutoFit/>
          </a:bodyPr>
          <a:lstStyle/>
          <a:p>
            <a:r>
              <a:rPr lang="bn-BD" sz="3200" b="1" dirty="0" smtClean="0">
                <a:latin typeface="NikoshBAN" pitchFamily="2" charset="0"/>
                <a:cs typeface="NikoshBAN" pitchFamily="2" charset="0"/>
              </a:rPr>
              <a:t>অবনতি কোণ</a:t>
            </a:r>
            <a:r>
              <a:rPr lang="en-US" sz="3200" b="1" dirty="0">
                <a:latin typeface="NikoshBAN" pitchFamily="2" charset="0"/>
                <a:ea typeface="Cambria Math"/>
                <a:cs typeface="NikoshBAN" pitchFamily="2" charset="0"/>
              </a:rPr>
              <a:t>⦂</a:t>
            </a:r>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grpSp>
        <p:nvGrpSpPr>
          <p:cNvPr id="9" name="Group 8"/>
          <p:cNvGrpSpPr/>
          <p:nvPr/>
        </p:nvGrpSpPr>
        <p:grpSpPr>
          <a:xfrm>
            <a:off x="1314749" y="928040"/>
            <a:ext cx="6424674" cy="3266420"/>
            <a:chOff x="917286" y="304800"/>
            <a:chExt cx="7046835" cy="4149689"/>
          </a:xfrm>
        </p:grpSpPr>
        <p:cxnSp>
          <p:nvCxnSpPr>
            <p:cNvPr id="8" name="Straight Arrow Connector 7"/>
            <p:cNvCxnSpPr/>
            <p:nvPr/>
          </p:nvCxnSpPr>
          <p:spPr>
            <a:xfrm>
              <a:off x="4533900" y="2438400"/>
              <a:ext cx="3304088" cy="201608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620204" y="2438400"/>
              <a:ext cx="2913697" cy="178525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448362" y="2438400"/>
              <a:ext cx="6249203" cy="422134"/>
              <a:chOff x="1448362" y="2438400"/>
              <a:chExt cx="6249203" cy="422134"/>
            </a:xfrm>
          </p:grpSpPr>
          <p:cxnSp>
            <p:nvCxnSpPr>
              <p:cNvPr id="4" name="Straight Arrow Connector 3"/>
              <p:cNvCxnSpPr/>
              <p:nvPr/>
            </p:nvCxnSpPr>
            <p:spPr>
              <a:xfrm>
                <a:off x="1448362" y="2438400"/>
                <a:ext cx="6249203"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19446" y="2491202"/>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17" name="TextBox 16"/>
              <p:cNvSpPr txBox="1"/>
              <p:nvPr/>
            </p:nvSpPr>
            <p:spPr>
              <a:xfrm>
                <a:off x="7135640" y="2438400"/>
                <a:ext cx="346571"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grpSp>
        <p:sp>
          <p:nvSpPr>
            <p:cNvPr id="18" name="TextBox 17"/>
            <p:cNvSpPr txBox="1"/>
            <p:nvPr/>
          </p:nvSpPr>
          <p:spPr>
            <a:xfrm>
              <a:off x="4578314" y="2015469"/>
              <a:ext cx="370614" cy="369332"/>
            </a:xfrm>
            <a:prstGeom prst="rect">
              <a:avLst/>
            </a:prstGeom>
            <a:noFill/>
          </p:spPr>
          <p:txBody>
            <a:bodyPr wrap="none" rtlCol="0">
              <a:spAutoFit/>
            </a:bodyPr>
            <a:lstStyle/>
            <a:p>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sp>
          <p:nvSpPr>
            <p:cNvPr id="19" name="TextBox 18"/>
            <p:cNvSpPr txBox="1"/>
            <p:nvPr/>
          </p:nvSpPr>
          <p:spPr>
            <a:xfrm>
              <a:off x="7623963" y="632337"/>
              <a:ext cx="340158" cy="369332"/>
            </a:xfrm>
            <a:prstGeom prst="rect">
              <a:avLst/>
            </a:prstGeom>
            <a:noFill/>
          </p:spPr>
          <p:txBody>
            <a:bodyPr wrap="none" rtlCol="0">
              <a:spAutoFit/>
            </a:bodyPr>
            <a:lstStyle/>
            <a:p>
              <a:r>
                <a:rPr lang="en-US" b="1" dirty="0" smtClean="0">
                  <a:latin typeface="NikoshBAN" pitchFamily="2" charset="0"/>
                  <a:cs typeface="NikoshBAN" pitchFamily="2" charset="0"/>
                </a:rPr>
                <a:t>P</a:t>
              </a:r>
              <a:endParaRPr lang="en-US" b="1" dirty="0">
                <a:latin typeface="NikoshBAN" pitchFamily="2" charset="0"/>
                <a:cs typeface="NikoshBAN" pitchFamily="2" charset="0"/>
              </a:endParaRPr>
            </a:p>
          </p:txBody>
        </p:sp>
        <p:sp>
          <p:nvSpPr>
            <p:cNvPr id="20" name="TextBox 19"/>
            <p:cNvSpPr txBox="1"/>
            <p:nvPr/>
          </p:nvSpPr>
          <p:spPr>
            <a:xfrm>
              <a:off x="1076144" y="813375"/>
              <a:ext cx="372218" cy="369332"/>
            </a:xfrm>
            <a:prstGeom prst="rect">
              <a:avLst/>
            </a:prstGeom>
            <a:noFill/>
          </p:spPr>
          <p:txBody>
            <a:bodyPr wrap="none" rtlCol="0">
              <a:spAutoFit/>
            </a:bodyPr>
            <a:lstStyle/>
            <a:p>
              <a:r>
                <a:rPr lang="en-US" b="1" dirty="0" smtClean="0">
                  <a:latin typeface="NikoshBAN" pitchFamily="2" charset="0"/>
                  <a:cs typeface="NikoshBAN" pitchFamily="2" charset="0"/>
                </a:rPr>
                <a:t>Q</a:t>
              </a:r>
              <a:endParaRPr lang="en-US" b="1" dirty="0">
                <a:latin typeface="NikoshBAN" pitchFamily="2" charset="0"/>
                <a:cs typeface="NikoshBAN" pitchFamily="2" charset="0"/>
              </a:endParaRPr>
            </a:p>
          </p:txBody>
        </p:sp>
        <p:sp>
          <p:nvSpPr>
            <p:cNvPr id="10" name="TextBox 9"/>
            <p:cNvSpPr txBox="1"/>
            <p:nvPr/>
          </p:nvSpPr>
          <p:spPr>
            <a:xfrm>
              <a:off x="7557142" y="736431"/>
              <a:ext cx="280846" cy="523220"/>
            </a:xfrm>
            <a:prstGeom prst="rect">
              <a:avLst/>
            </a:prstGeom>
            <a:noFill/>
          </p:spPr>
          <p:txBody>
            <a:bodyPr wrap="none" rtlCol="0">
              <a:spAutoFit/>
            </a:bodyPr>
            <a:lstStyle/>
            <a:p>
              <a:r>
                <a:rPr lang="en-US" sz="2800" b="1" dirty="0">
                  <a:solidFill>
                    <a:srgbClr val="FF0000"/>
                  </a:solidFill>
                </a:rPr>
                <a:t>.</a:t>
              </a:r>
            </a:p>
          </p:txBody>
        </p:sp>
        <p:sp>
          <p:nvSpPr>
            <p:cNvPr id="11" name="TextBox 10"/>
            <p:cNvSpPr txBox="1"/>
            <p:nvPr/>
          </p:nvSpPr>
          <p:spPr>
            <a:xfrm>
              <a:off x="917286" y="740059"/>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grpSp>
          <p:nvGrpSpPr>
            <p:cNvPr id="28" name="Group 27"/>
            <p:cNvGrpSpPr/>
            <p:nvPr/>
          </p:nvGrpSpPr>
          <p:grpSpPr>
            <a:xfrm>
              <a:off x="4220524" y="304800"/>
              <a:ext cx="765206" cy="3962400"/>
              <a:chOff x="4220524" y="304800"/>
              <a:chExt cx="765206" cy="3962400"/>
            </a:xfrm>
          </p:grpSpPr>
          <p:cxnSp>
            <p:nvCxnSpPr>
              <p:cNvPr id="5" name="Straight Arrow Connector 4"/>
              <p:cNvCxnSpPr/>
              <p:nvPr/>
            </p:nvCxnSpPr>
            <p:spPr>
              <a:xfrm>
                <a:off x="4533900" y="304800"/>
                <a:ext cx="15096" cy="3962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0524" y="444043"/>
                <a:ext cx="357790" cy="369332"/>
              </a:xfrm>
              <a:prstGeom prst="rect">
                <a:avLst/>
              </a:prstGeom>
              <a:noFill/>
            </p:spPr>
            <p:txBody>
              <a:bodyPr wrap="none" rtlCol="0">
                <a:spAutoFit/>
              </a:bodyPr>
              <a:lstStyle/>
              <a:p>
                <a:r>
                  <a:rPr lang="en-US" b="1" dirty="0" smtClean="0">
                    <a:latin typeface="NikoshBAN" pitchFamily="2" charset="0"/>
                    <a:cs typeface="NikoshBAN" pitchFamily="2" charset="0"/>
                  </a:rPr>
                  <a:t>C</a:t>
                </a:r>
                <a:endParaRPr lang="en-US" b="1" dirty="0">
                  <a:latin typeface="NikoshBAN" pitchFamily="2" charset="0"/>
                  <a:cs typeface="NikoshBAN" pitchFamily="2" charset="0"/>
                </a:endParaRPr>
              </a:p>
            </p:txBody>
          </p:sp>
          <p:sp>
            <p:nvSpPr>
              <p:cNvPr id="23" name="TextBox 22"/>
              <p:cNvSpPr txBox="1"/>
              <p:nvPr/>
            </p:nvSpPr>
            <p:spPr>
              <a:xfrm>
                <a:off x="4616718" y="3766066"/>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sp>
          <p:nvSpPr>
            <p:cNvPr id="25" name="TextBox 24"/>
            <p:cNvSpPr txBox="1"/>
            <p:nvPr/>
          </p:nvSpPr>
          <p:spPr>
            <a:xfrm>
              <a:off x="2121623" y="3386554"/>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6" name="TextBox 25"/>
            <p:cNvSpPr txBox="1"/>
            <p:nvPr/>
          </p:nvSpPr>
          <p:spPr>
            <a:xfrm>
              <a:off x="6749050" y="3446444"/>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9" name="TextBox 28"/>
            <p:cNvSpPr txBox="1"/>
            <p:nvPr/>
          </p:nvSpPr>
          <p:spPr>
            <a:xfrm>
              <a:off x="1620204" y="3648164"/>
              <a:ext cx="360996" cy="369332"/>
            </a:xfrm>
            <a:prstGeom prst="rect">
              <a:avLst/>
            </a:prstGeom>
            <a:noFill/>
          </p:spPr>
          <p:txBody>
            <a:bodyPr wrap="none" rtlCol="0">
              <a:spAutoFit/>
            </a:bodyPr>
            <a:lstStyle/>
            <a:p>
              <a:r>
                <a:rPr lang="en-US" b="1" dirty="0" smtClean="0">
                  <a:latin typeface="NikoshBAN" pitchFamily="2" charset="0"/>
                  <a:cs typeface="NikoshBAN" pitchFamily="2" charset="0"/>
                </a:rPr>
                <a:t>R</a:t>
              </a:r>
              <a:endParaRPr lang="en-US" b="1" dirty="0">
                <a:latin typeface="NikoshBAN" pitchFamily="2" charset="0"/>
                <a:cs typeface="NikoshBAN" pitchFamily="2" charset="0"/>
              </a:endParaRPr>
            </a:p>
          </p:txBody>
        </p:sp>
        <p:sp>
          <p:nvSpPr>
            <p:cNvPr id="30" name="TextBox 29"/>
            <p:cNvSpPr txBox="1"/>
            <p:nvPr/>
          </p:nvSpPr>
          <p:spPr>
            <a:xfrm>
              <a:off x="7138846" y="3571220"/>
              <a:ext cx="343364" cy="369332"/>
            </a:xfrm>
            <a:prstGeom prst="rect">
              <a:avLst/>
            </a:prstGeom>
            <a:noFill/>
          </p:spPr>
          <p:txBody>
            <a:bodyPr wrap="none" rtlCol="0">
              <a:spAutoFit/>
            </a:bodyPr>
            <a:lstStyle/>
            <a:p>
              <a:r>
                <a:rPr lang="en-US" b="1" dirty="0" smtClean="0">
                  <a:latin typeface="NikoshBAN" pitchFamily="2" charset="0"/>
                  <a:cs typeface="NikoshBAN" pitchFamily="2" charset="0"/>
                </a:rPr>
                <a:t>S</a:t>
              </a:r>
              <a:endParaRPr lang="en-US" b="1" dirty="0">
                <a:latin typeface="NikoshBAN" pitchFamily="2" charset="0"/>
                <a:cs typeface="NikoshBAN" pitchFamily="2" charset="0"/>
              </a:endParaRPr>
            </a:p>
          </p:txBody>
        </p:sp>
      </p:grpSp>
      <p:sp>
        <p:nvSpPr>
          <p:cNvPr id="37" name="TextBox 36"/>
          <p:cNvSpPr txBox="1"/>
          <p:nvPr/>
        </p:nvSpPr>
        <p:spPr>
          <a:xfrm>
            <a:off x="287910" y="4220603"/>
            <a:ext cx="8856090" cy="461665"/>
          </a:xfrm>
          <a:prstGeom prst="rect">
            <a:avLst/>
          </a:prstGeom>
          <a:noFill/>
        </p:spPr>
        <p:txBody>
          <a:bodyPr wrap="square" rtlCol="0">
            <a:spAutoFit/>
          </a:bodyPr>
          <a:lstStyle/>
          <a:p>
            <a:r>
              <a:rPr lang="bn-BD" sz="2400" b="1" dirty="0" smtClean="0">
                <a:latin typeface="NikoshBAN" pitchFamily="2" charset="0"/>
                <a:cs typeface="NikoshBAN" pitchFamily="2" charset="0"/>
              </a:rPr>
              <a:t>তাহলে আমরা বলব, </a:t>
            </a:r>
            <a:r>
              <a:rPr lang="en-US" sz="2400" b="1" dirty="0" smtClean="0">
                <a:latin typeface="NikoshBAN" pitchFamily="2" charset="0"/>
                <a:ea typeface="Cambria Math"/>
                <a:cs typeface="NikoshBAN" pitchFamily="2" charset="0"/>
              </a:rPr>
              <a:t>∠</a:t>
            </a:r>
            <a:r>
              <a:rPr lang="en-US" sz="1600" b="1" dirty="0" smtClean="0">
                <a:latin typeface="NikoshBAN" pitchFamily="2" charset="0"/>
                <a:ea typeface="Cambria Math"/>
                <a:cs typeface="NikoshBAN" pitchFamily="2" charset="0"/>
              </a:rPr>
              <a:t>SOB</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হলো </a:t>
            </a:r>
            <a:r>
              <a:rPr lang="en-US" b="1" dirty="0" smtClean="0">
                <a:latin typeface="NikoshBAN" pitchFamily="2" charset="0"/>
                <a:ea typeface="Cambria Math"/>
                <a:cs typeface="NikoshBAN" pitchFamily="2" charset="0"/>
              </a:rPr>
              <a:t>O</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b="1" dirty="0">
                <a:latin typeface="NikoshBAN" pitchFamily="2" charset="0"/>
                <a:ea typeface="Cambria Math"/>
                <a:cs typeface="NikoshBAN" pitchFamily="2" charset="0"/>
              </a:rPr>
              <a:t>S</a:t>
            </a:r>
            <a:r>
              <a:rPr lang="en-US"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বিন্দুর অবনতি কোণ। </a:t>
            </a:r>
            <a:endParaRPr lang="en-US" sz="2400" b="1" dirty="0">
              <a:latin typeface="NikoshBAN" pitchFamily="2" charset="0"/>
              <a:cs typeface="NikoshBAN" pitchFamily="2" charset="0"/>
            </a:endParaRPr>
          </a:p>
        </p:txBody>
      </p:sp>
      <p:sp>
        <p:nvSpPr>
          <p:cNvPr id="3" name="TextBox 2"/>
          <p:cNvSpPr txBox="1"/>
          <p:nvPr/>
        </p:nvSpPr>
        <p:spPr>
          <a:xfrm>
            <a:off x="303150" y="5162375"/>
            <a:ext cx="8788654" cy="461665"/>
          </a:xfrm>
          <a:prstGeom prst="rect">
            <a:avLst/>
          </a:prstGeom>
          <a:noFill/>
        </p:spPr>
        <p:txBody>
          <a:bodyPr wrap="square" rtlCol="0">
            <a:spAutoFit/>
          </a:bodyPr>
          <a:lstStyle/>
          <a:p>
            <a:r>
              <a:rPr lang="bn-BD" sz="2400" b="1" dirty="0" smtClean="0">
                <a:latin typeface="NikoshBAN" pitchFamily="2" charset="0"/>
                <a:cs typeface="NikoshBAN" pitchFamily="2" charset="0"/>
              </a:rPr>
              <a:t>উত্তরঃ </a:t>
            </a:r>
            <a:r>
              <a:rPr lang="en-US" sz="1600" b="1" dirty="0" smtClean="0">
                <a:latin typeface="NikoshBAN" pitchFamily="2" charset="0"/>
                <a:cs typeface="NikoshBAN" pitchFamily="2" charset="0"/>
              </a:rPr>
              <a:t>O</a:t>
            </a:r>
            <a:r>
              <a:rPr lang="bn-BD" sz="1600" b="1" dirty="0" smtClean="0">
                <a:latin typeface="NikoshBAN" pitchFamily="2" charset="0"/>
                <a:cs typeface="NikoshBAN" pitchFamily="2" charset="0"/>
              </a:rPr>
              <a:t>,</a:t>
            </a:r>
            <a:r>
              <a:rPr lang="en-US" sz="1600" b="1" dirty="0">
                <a:latin typeface="NikoshBAN" pitchFamily="2" charset="0"/>
                <a:cs typeface="NikoshBAN" pitchFamily="2" charset="0"/>
              </a:rPr>
              <a:t>R</a:t>
            </a:r>
            <a:r>
              <a:rPr lang="en-US" sz="1600" b="1" dirty="0" smtClean="0">
                <a:latin typeface="NikoshBAN" pitchFamily="2" charset="0"/>
                <a:cs typeface="NikoshBAN" pitchFamily="2" charset="0"/>
              </a:rPr>
              <a:t> </a:t>
            </a:r>
            <a:r>
              <a:rPr lang="bn-BD" sz="2400" b="1" dirty="0" smtClean="0">
                <a:latin typeface="NikoshBAN" pitchFamily="2" charset="0"/>
                <a:cs typeface="NikoshBAN" pitchFamily="2" charset="0"/>
              </a:rPr>
              <a:t>যোগ করলে, </a:t>
            </a:r>
            <a:r>
              <a:rPr lang="en-US" sz="2400" b="1" dirty="0" smtClean="0">
                <a:latin typeface="NikoshBAN" pitchFamily="2" charset="0"/>
                <a:ea typeface="Cambria Math"/>
                <a:cs typeface="NikoshBAN" pitchFamily="2" charset="0"/>
              </a:rPr>
              <a:t>∠</a:t>
            </a:r>
            <a:r>
              <a:rPr lang="en-US" sz="1600" b="1" dirty="0" smtClean="0">
                <a:latin typeface="NikoshBAN" pitchFamily="2" charset="0"/>
                <a:ea typeface="Cambria Math"/>
                <a:cs typeface="NikoshBAN" pitchFamily="2" charset="0"/>
              </a:rPr>
              <a:t>ROA</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হলো  </a:t>
            </a:r>
            <a:r>
              <a:rPr lang="en-US" b="1" dirty="0" smtClean="0">
                <a:latin typeface="NikoshBAN" pitchFamily="2" charset="0"/>
                <a:ea typeface="Cambria Math"/>
                <a:cs typeface="NikoshBAN" pitchFamily="2" charset="0"/>
              </a:rPr>
              <a:t>O</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b="1" dirty="0">
                <a:latin typeface="NikoshBAN" pitchFamily="2" charset="0"/>
                <a:ea typeface="Cambria Math"/>
                <a:cs typeface="NikoshBAN" pitchFamily="2" charset="0"/>
              </a:rPr>
              <a:t>R</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বিন্দুর অবনতি কোণ। </a:t>
            </a:r>
            <a:endParaRPr lang="en-US" sz="2400" b="1" dirty="0">
              <a:latin typeface="NikoshBAN" pitchFamily="2" charset="0"/>
              <a:cs typeface="NikoshBAN" pitchFamily="2" charset="0"/>
            </a:endParaRPr>
          </a:p>
        </p:txBody>
      </p:sp>
      <p:sp>
        <p:nvSpPr>
          <p:cNvPr id="6" name="TextBox 5"/>
          <p:cNvSpPr txBox="1"/>
          <p:nvPr/>
        </p:nvSpPr>
        <p:spPr>
          <a:xfrm>
            <a:off x="303150" y="4700710"/>
            <a:ext cx="8562842" cy="461665"/>
          </a:xfrm>
          <a:prstGeom prst="rect">
            <a:avLst/>
          </a:prstGeom>
          <a:noFill/>
        </p:spPr>
        <p:txBody>
          <a:bodyPr wrap="square" rtlCol="0">
            <a:spAutoFit/>
          </a:bodyPr>
          <a:lstStyle/>
          <a:p>
            <a:r>
              <a:rPr lang="bn-BD" sz="2400" b="1" dirty="0" smtClean="0">
                <a:latin typeface="NikoshBAN" pitchFamily="2" charset="0"/>
                <a:cs typeface="NikoshBAN" pitchFamily="2" charset="0"/>
              </a:rPr>
              <a:t>প্রশ্নঃ বলতো</a:t>
            </a:r>
            <a:r>
              <a:rPr lang="bn-BD" sz="1600" b="1" dirty="0" smtClean="0">
                <a:latin typeface="NikoshBAN" pitchFamily="2" charset="0"/>
                <a:cs typeface="NikoshBAN" pitchFamily="2" charset="0"/>
              </a:rPr>
              <a:t>,</a:t>
            </a:r>
            <a:r>
              <a:rPr lang="en-US" sz="1600" b="1" dirty="0" smtClean="0">
                <a:latin typeface="NikoshBAN" pitchFamily="2" charset="0"/>
                <a:cs typeface="NikoshBAN" pitchFamily="2" charset="0"/>
              </a:rPr>
              <a:t> O, </a:t>
            </a:r>
            <a:r>
              <a:rPr lang="en-US" sz="1600" b="1" dirty="0">
                <a:latin typeface="NikoshBAN" pitchFamily="2" charset="0"/>
                <a:cs typeface="NikoshBAN" pitchFamily="2" charset="0"/>
              </a:rPr>
              <a:t>R</a:t>
            </a:r>
            <a:r>
              <a:rPr lang="en-US" sz="1600" b="1" dirty="0" smtClean="0">
                <a:latin typeface="NikoshBAN" pitchFamily="2" charset="0"/>
                <a:cs typeface="NikoshBAN" pitchFamily="2" charset="0"/>
              </a:rPr>
              <a:t> </a:t>
            </a:r>
            <a:r>
              <a:rPr lang="bn-BD" sz="2400" b="1" dirty="0" smtClean="0">
                <a:latin typeface="NikoshBAN" pitchFamily="2" charset="0"/>
                <a:cs typeface="NikoshBAN" pitchFamily="2" charset="0"/>
              </a:rPr>
              <a:t>যোগ করার  ফলে কি হলো? </a:t>
            </a:r>
            <a:endParaRPr lang="en-US" sz="2400" b="1" dirty="0">
              <a:latin typeface="NikoshBAN" pitchFamily="2" charset="0"/>
              <a:cs typeface="NikoshBAN" pitchFamily="2" charset="0"/>
            </a:endParaRPr>
          </a:p>
        </p:txBody>
      </p:sp>
      <p:sp>
        <p:nvSpPr>
          <p:cNvPr id="7" name="TextBox 6"/>
          <p:cNvSpPr txBox="1"/>
          <p:nvPr/>
        </p:nvSpPr>
        <p:spPr>
          <a:xfrm>
            <a:off x="303150" y="5647393"/>
            <a:ext cx="8840850" cy="830997"/>
          </a:xfrm>
          <a:prstGeom prst="rect">
            <a:avLst/>
          </a:prstGeom>
          <a:noFill/>
        </p:spPr>
        <p:txBody>
          <a:bodyPr wrap="square" rtlCol="0">
            <a:spAutoFit/>
          </a:bodyPr>
          <a:lstStyle/>
          <a:p>
            <a:r>
              <a:rPr lang="bn-BD" sz="2400" b="1" dirty="0" smtClean="0">
                <a:solidFill>
                  <a:srgbClr val="FF0000"/>
                </a:solidFill>
                <a:latin typeface="NikoshBAN" pitchFamily="2" charset="0"/>
                <a:cs typeface="NikoshBAN" pitchFamily="2" charset="0"/>
              </a:rPr>
              <a:t>বিঃদ্রঃ মনে রাখবে,তোমরা যদি কোনো বিন্দুর অবনতি কোণ পেতে চাও তবে  সেই বিন্দুটি ভূ-রেখার নিচের দিকে বা নিচের ভাগে স্থাপন করতে হবে। </a:t>
            </a:r>
            <a:endParaRPr lang="en-US" sz="2400" b="1" dirty="0">
              <a:solidFill>
                <a:srgbClr val="FF0000"/>
              </a:solidFill>
              <a:latin typeface="NikoshBAN" pitchFamily="2" charset="0"/>
              <a:cs typeface="NikoshBAN" pitchFamily="2" charset="0"/>
            </a:endParaRPr>
          </a:p>
        </p:txBody>
      </p:sp>
      <p:cxnSp>
        <p:nvCxnSpPr>
          <p:cNvPr id="31" name="Straight Connector 30"/>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151656"/>
            <a:ext cx="8840850" cy="1077218"/>
          </a:xfrm>
          <a:prstGeom prst="rect">
            <a:avLst/>
          </a:prstGeom>
          <a:noFill/>
        </p:spPr>
        <p:txBody>
          <a:bodyPr wrap="square" rtlCol="0">
            <a:spAutoFit/>
          </a:bodyPr>
          <a:lstStyle/>
          <a:p>
            <a:r>
              <a:rPr lang="bn-BD" sz="3200" b="1" dirty="0" smtClean="0">
                <a:latin typeface="NikoshBAN" pitchFamily="2" charset="0"/>
                <a:cs typeface="NikoshBAN" pitchFamily="2" charset="0"/>
              </a:rPr>
              <a:t>অবনতি কোণ</a:t>
            </a:r>
            <a:r>
              <a:rPr lang="en-US" sz="3200" b="1" dirty="0" smtClean="0">
                <a:latin typeface="NikoshBAN" pitchFamily="2" charset="0"/>
                <a:ea typeface="Cambria Math"/>
                <a:cs typeface="NikoshBAN" pitchFamily="2" charset="0"/>
              </a:rPr>
              <a:t>⦂</a:t>
            </a:r>
            <a:r>
              <a:rPr lang="bn-BD" sz="3200" b="1" dirty="0" smtClean="0">
                <a:latin typeface="NikoshBAN" pitchFamily="2" charset="0"/>
                <a:ea typeface="Cambria Math"/>
                <a:cs typeface="NikoshBAN" pitchFamily="2" charset="0"/>
              </a:rPr>
              <a:t> ভূতলের সমান্তরাল রেখার নিচের কোন বিন্দু ভূ-রেখার সাথে যে কোণ উৎপন্ন করে তাকে অবনতি কোণ বলে। যেমন, </a:t>
            </a:r>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grpSp>
        <p:nvGrpSpPr>
          <p:cNvPr id="13" name="Group 12"/>
          <p:cNvGrpSpPr/>
          <p:nvPr/>
        </p:nvGrpSpPr>
        <p:grpSpPr>
          <a:xfrm>
            <a:off x="1446647" y="1608100"/>
            <a:ext cx="5928068" cy="3010832"/>
            <a:chOff x="656998" y="240138"/>
            <a:chExt cx="7848600" cy="4149689"/>
          </a:xfrm>
        </p:grpSpPr>
        <p:sp>
          <p:nvSpPr>
            <p:cNvPr id="18" name="TextBox 17"/>
            <p:cNvSpPr txBox="1"/>
            <p:nvPr/>
          </p:nvSpPr>
          <p:spPr>
            <a:xfrm>
              <a:off x="4578314" y="1895801"/>
              <a:ext cx="370614" cy="369332"/>
            </a:xfrm>
            <a:prstGeom prst="rect">
              <a:avLst/>
            </a:prstGeom>
            <a:noFill/>
          </p:spPr>
          <p:txBody>
            <a:bodyPr wrap="none" rtlCol="0">
              <a:spAutoFit/>
            </a:bodyPr>
            <a:lstStyle/>
            <a:p>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grpSp>
          <p:nvGrpSpPr>
            <p:cNvPr id="9" name="Group 8"/>
            <p:cNvGrpSpPr/>
            <p:nvPr/>
          </p:nvGrpSpPr>
          <p:grpSpPr>
            <a:xfrm>
              <a:off x="656998" y="240138"/>
              <a:ext cx="7848600" cy="4149689"/>
              <a:chOff x="682336" y="304800"/>
              <a:chExt cx="7848600" cy="4149689"/>
            </a:xfrm>
          </p:grpSpPr>
          <p:cxnSp>
            <p:nvCxnSpPr>
              <p:cNvPr id="8" name="Straight Arrow Connector 7"/>
              <p:cNvCxnSpPr/>
              <p:nvPr/>
            </p:nvCxnSpPr>
            <p:spPr>
              <a:xfrm>
                <a:off x="4533900" y="2438400"/>
                <a:ext cx="3304088" cy="201608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620204" y="2438400"/>
                <a:ext cx="2913697" cy="178525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2336" y="2438400"/>
                <a:ext cx="7848600" cy="369332"/>
                <a:chOff x="682336" y="2438400"/>
                <a:chExt cx="7848600" cy="369332"/>
              </a:xfrm>
            </p:grpSpPr>
            <p:cxnSp>
              <p:nvCxnSpPr>
                <p:cNvPr id="4" name="Straight Arrow Connector 3"/>
                <p:cNvCxnSpPr/>
                <p:nvPr/>
              </p:nvCxnSpPr>
              <p:spPr>
                <a:xfrm>
                  <a:off x="682336" y="2438400"/>
                  <a:ext cx="78486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851" y="2438400"/>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17" name="TextBox 16"/>
                <p:cNvSpPr txBox="1"/>
                <p:nvPr/>
              </p:nvSpPr>
              <p:spPr>
                <a:xfrm>
                  <a:off x="7837988" y="2438400"/>
                  <a:ext cx="346570"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grpSp>
          <p:sp>
            <p:nvSpPr>
              <p:cNvPr id="19" name="TextBox 18"/>
              <p:cNvSpPr txBox="1"/>
              <p:nvPr/>
            </p:nvSpPr>
            <p:spPr>
              <a:xfrm>
                <a:off x="7623963" y="632337"/>
                <a:ext cx="340158" cy="369332"/>
              </a:xfrm>
              <a:prstGeom prst="rect">
                <a:avLst/>
              </a:prstGeom>
              <a:noFill/>
            </p:spPr>
            <p:txBody>
              <a:bodyPr wrap="none" rtlCol="0">
                <a:spAutoFit/>
              </a:bodyPr>
              <a:lstStyle/>
              <a:p>
                <a:r>
                  <a:rPr lang="en-US" b="1" dirty="0" smtClean="0">
                    <a:latin typeface="NikoshBAN" pitchFamily="2" charset="0"/>
                    <a:cs typeface="NikoshBAN" pitchFamily="2" charset="0"/>
                  </a:rPr>
                  <a:t>P</a:t>
                </a:r>
                <a:endParaRPr lang="en-US" b="1" dirty="0">
                  <a:latin typeface="NikoshBAN" pitchFamily="2" charset="0"/>
                  <a:cs typeface="NikoshBAN" pitchFamily="2" charset="0"/>
                </a:endParaRPr>
              </a:p>
            </p:txBody>
          </p:sp>
          <p:sp>
            <p:nvSpPr>
              <p:cNvPr id="20" name="TextBox 19"/>
              <p:cNvSpPr txBox="1"/>
              <p:nvPr/>
            </p:nvSpPr>
            <p:spPr>
              <a:xfrm>
                <a:off x="1076144" y="813375"/>
                <a:ext cx="372218" cy="369332"/>
              </a:xfrm>
              <a:prstGeom prst="rect">
                <a:avLst/>
              </a:prstGeom>
              <a:noFill/>
            </p:spPr>
            <p:txBody>
              <a:bodyPr wrap="none" rtlCol="0">
                <a:spAutoFit/>
              </a:bodyPr>
              <a:lstStyle/>
              <a:p>
                <a:r>
                  <a:rPr lang="en-US" b="1" dirty="0" smtClean="0">
                    <a:latin typeface="NikoshBAN" pitchFamily="2" charset="0"/>
                    <a:cs typeface="NikoshBAN" pitchFamily="2" charset="0"/>
                  </a:rPr>
                  <a:t>Q</a:t>
                </a:r>
                <a:endParaRPr lang="en-US" b="1" dirty="0">
                  <a:latin typeface="NikoshBAN" pitchFamily="2" charset="0"/>
                  <a:cs typeface="NikoshBAN" pitchFamily="2" charset="0"/>
                </a:endParaRPr>
              </a:p>
            </p:txBody>
          </p:sp>
          <p:sp>
            <p:nvSpPr>
              <p:cNvPr id="10" name="TextBox 9"/>
              <p:cNvSpPr txBox="1"/>
              <p:nvPr/>
            </p:nvSpPr>
            <p:spPr>
              <a:xfrm>
                <a:off x="7557142" y="736431"/>
                <a:ext cx="280846" cy="523220"/>
              </a:xfrm>
              <a:prstGeom prst="rect">
                <a:avLst/>
              </a:prstGeom>
              <a:noFill/>
            </p:spPr>
            <p:txBody>
              <a:bodyPr wrap="none" rtlCol="0">
                <a:spAutoFit/>
              </a:bodyPr>
              <a:lstStyle/>
              <a:p>
                <a:r>
                  <a:rPr lang="en-US" sz="2800" b="1" dirty="0">
                    <a:solidFill>
                      <a:srgbClr val="FF0000"/>
                    </a:solidFill>
                  </a:rPr>
                  <a:t>.</a:t>
                </a:r>
              </a:p>
            </p:txBody>
          </p:sp>
          <p:sp>
            <p:nvSpPr>
              <p:cNvPr id="11" name="TextBox 10"/>
              <p:cNvSpPr txBox="1"/>
              <p:nvPr/>
            </p:nvSpPr>
            <p:spPr>
              <a:xfrm>
                <a:off x="917286" y="740059"/>
                <a:ext cx="280846" cy="523220"/>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grpSp>
            <p:nvGrpSpPr>
              <p:cNvPr id="28" name="Group 27"/>
              <p:cNvGrpSpPr/>
              <p:nvPr/>
            </p:nvGrpSpPr>
            <p:grpSpPr>
              <a:xfrm>
                <a:off x="4101233" y="304800"/>
                <a:ext cx="884497" cy="3962400"/>
                <a:chOff x="4101233" y="304800"/>
                <a:chExt cx="884497" cy="3962400"/>
              </a:xfrm>
            </p:grpSpPr>
            <p:cxnSp>
              <p:nvCxnSpPr>
                <p:cNvPr id="5" name="Straight Arrow Connector 4"/>
                <p:cNvCxnSpPr/>
                <p:nvPr/>
              </p:nvCxnSpPr>
              <p:spPr>
                <a:xfrm>
                  <a:off x="4533900" y="304800"/>
                  <a:ext cx="15096" cy="3962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01233" y="444044"/>
                  <a:ext cx="357790" cy="369332"/>
                </a:xfrm>
                <a:prstGeom prst="rect">
                  <a:avLst/>
                </a:prstGeom>
                <a:noFill/>
              </p:spPr>
              <p:txBody>
                <a:bodyPr wrap="none" rtlCol="0">
                  <a:spAutoFit/>
                </a:bodyPr>
                <a:lstStyle/>
                <a:p>
                  <a:r>
                    <a:rPr lang="en-US" b="1" dirty="0" smtClean="0">
                      <a:latin typeface="NikoshBAN" pitchFamily="2" charset="0"/>
                      <a:cs typeface="NikoshBAN" pitchFamily="2" charset="0"/>
                    </a:rPr>
                    <a:t>C</a:t>
                  </a:r>
                  <a:endParaRPr lang="en-US" b="1" dirty="0">
                    <a:latin typeface="NikoshBAN" pitchFamily="2" charset="0"/>
                    <a:cs typeface="NikoshBAN" pitchFamily="2" charset="0"/>
                  </a:endParaRPr>
                </a:p>
              </p:txBody>
            </p:sp>
            <p:sp>
              <p:nvSpPr>
                <p:cNvPr id="23" name="TextBox 22"/>
                <p:cNvSpPr txBox="1"/>
                <p:nvPr/>
              </p:nvSpPr>
              <p:spPr>
                <a:xfrm>
                  <a:off x="4616718" y="3766066"/>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sp>
            <p:nvSpPr>
              <p:cNvPr id="25" name="TextBox 24"/>
              <p:cNvSpPr txBox="1"/>
              <p:nvPr/>
            </p:nvSpPr>
            <p:spPr>
              <a:xfrm>
                <a:off x="2081174" y="3309610"/>
                <a:ext cx="280846" cy="523219"/>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6" name="TextBox 25"/>
              <p:cNvSpPr txBox="1"/>
              <p:nvPr/>
            </p:nvSpPr>
            <p:spPr>
              <a:xfrm>
                <a:off x="6838782" y="3491203"/>
                <a:ext cx="280846" cy="523219"/>
              </a:xfrm>
              <a:prstGeom prst="rect">
                <a:avLst/>
              </a:prstGeom>
              <a:no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sp>
            <p:nvSpPr>
              <p:cNvPr id="29" name="TextBox 28"/>
              <p:cNvSpPr txBox="1"/>
              <p:nvPr/>
            </p:nvSpPr>
            <p:spPr>
              <a:xfrm>
                <a:off x="1620204" y="3648164"/>
                <a:ext cx="460970" cy="509033"/>
              </a:xfrm>
              <a:prstGeom prst="rect">
                <a:avLst/>
              </a:prstGeom>
              <a:noFill/>
            </p:spPr>
            <p:txBody>
              <a:bodyPr wrap="none" rtlCol="0">
                <a:spAutoFit/>
              </a:bodyPr>
              <a:lstStyle/>
              <a:p>
                <a:r>
                  <a:rPr lang="en-US" b="1" dirty="0" smtClean="0">
                    <a:latin typeface="NikoshBAN" pitchFamily="2" charset="0"/>
                    <a:cs typeface="NikoshBAN" pitchFamily="2" charset="0"/>
                  </a:rPr>
                  <a:t>E</a:t>
                </a:r>
                <a:endParaRPr lang="en-US" b="1" dirty="0">
                  <a:latin typeface="NikoshBAN" pitchFamily="2" charset="0"/>
                  <a:cs typeface="NikoshBAN" pitchFamily="2" charset="0"/>
                </a:endParaRPr>
              </a:p>
            </p:txBody>
          </p:sp>
          <p:sp>
            <p:nvSpPr>
              <p:cNvPr id="30" name="TextBox 29"/>
              <p:cNvSpPr txBox="1"/>
              <p:nvPr/>
            </p:nvSpPr>
            <p:spPr>
              <a:xfrm>
                <a:off x="7138846" y="3571220"/>
                <a:ext cx="454605" cy="509033"/>
              </a:xfrm>
              <a:prstGeom prst="rect">
                <a:avLst/>
              </a:prstGeom>
              <a:noFill/>
            </p:spPr>
            <p:txBody>
              <a:bodyPr wrap="none" rtlCol="0">
                <a:spAutoFit/>
              </a:bodyPr>
              <a:lstStyle/>
              <a:p>
                <a:r>
                  <a:rPr lang="en-US" b="1" dirty="0">
                    <a:latin typeface="NikoshBAN" pitchFamily="2" charset="0"/>
                    <a:cs typeface="NikoshBAN" pitchFamily="2" charset="0"/>
                  </a:rPr>
                  <a:t>F</a:t>
                </a:r>
              </a:p>
            </p:txBody>
          </p:sp>
        </p:grpSp>
      </p:grpSp>
      <p:sp>
        <p:nvSpPr>
          <p:cNvPr id="31" name="TextBox 30"/>
          <p:cNvSpPr txBox="1"/>
          <p:nvPr/>
        </p:nvSpPr>
        <p:spPr>
          <a:xfrm>
            <a:off x="315512" y="4999634"/>
            <a:ext cx="8763000" cy="954107"/>
          </a:xfrm>
          <a:prstGeom prst="rect">
            <a:avLst/>
          </a:prstGeom>
          <a:noFill/>
        </p:spPr>
        <p:txBody>
          <a:bodyPr wrap="square" rtlCol="0">
            <a:spAutoFit/>
          </a:bodyPr>
          <a:lstStyle/>
          <a:p>
            <a:r>
              <a:rPr lang="bn-BD" sz="2800" b="1" dirty="0" smtClean="0">
                <a:latin typeface="NikoshBAN" pitchFamily="2" charset="0"/>
                <a:cs typeface="NikoshBAN" pitchFamily="2" charset="0"/>
              </a:rPr>
              <a:t>চিত্রে </a:t>
            </a:r>
            <a:r>
              <a:rPr lang="en-US" sz="2800" b="1" dirty="0" smtClean="0">
                <a:latin typeface="NikoshBAN" pitchFamily="2" charset="0"/>
                <a:ea typeface="Cambria Math"/>
                <a:cs typeface="NikoshBAN" pitchFamily="2" charset="0"/>
              </a:rPr>
              <a:t>∠</a:t>
            </a:r>
            <a:r>
              <a:rPr lang="en-US" sz="2000" b="1" dirty="0" smtClean="0">
                <a:latin typeface="NikoshBAN" pitchFamily="2" charset="0"/>
                <a:ea typeface="Cambria Math"/>
                <a:cs typeface="NikoshBAN" pitchFamily="2" charset="0"/>
              </a:rPr>
              <a:t>EOA</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হলো </a:t>
            </a:r>
            <a:r>
              <a:rPr lang="en-US" sz="2000" b="1" dirty="0" smtClean="0">
                <a:latin typeface="NikoshBAN" pitchFamily="2" charset="0"/>
                <a:ea typeface="Cambria Math"/>
                <a:cs typeface="NikoshBAN" pitchFamily="2" charset="0"/>
              </a:rPr>
              <a:t>O</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বিন্দুতে </a:t>
            </a:r>
            <a:r>
              <a:rPr lang="en-US" sz="2000" b="1" dirty="0">
                <a:latin typeface="NikoshBAN" pitchFamily="2" charset="0"/>
                <a:ea typeface="Cambria Math"/>
                <a:cs typeface="NikoshBAN" pitchFamily="2" charset="0"/>
              </a:rPr>
              <a:t>E</a:t>
            </a:r>
            <a:r>
              <a:rPr lang="en-US" sz="20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বিন্দুর অবনতি কোণ এবং </a:t>
            </a:r>
            <a:r>
              <a:rPr lang="en-US" sz="2800" b="1" dirty="0" smtClean="0">
                <a:latin typeface="NikoshBAN" pitchFamily="2" charset="0"/>
                <a:ea typeface="Cambria Math"/>
                <a:cs typeface="NikoshBAN" pitchFamily="2" charset="0"/>
              </a:rPr>
              <a:t>∠</a:t>
            </a:r>
            <a:r>
              <a:rPr lang="en-US" sz="2000" b="1" dirty="0" smtClean="0">
                <a:latin typeface="NikoshBAN" pitchFamily="2" charset="0"/>
                <a:ea typeface="Cambria Math"/>
                <a:cs typeface="NikoshBAN" pitchFamily="2" charset="0"/>
              </a:rPr>
              <a:t>FOB</a:t>
            </a:r>
            <a:r>
              <a:rPr lang="en-US" sz="28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হলো </a:t>
            </a:r>
            <a:r>
              <a:rPr lang="en-US" sz="2000" b="1" dirty="0" smtClean="0">
                <a:latin typeface="NikoshBAN" pitchFamily="2" charset="0"/>
                <a:ea typeface="Cambria Math"/>
                <a:cs typeface="NikoshBAN" pitchFamily="2" charset="0"/>
              </a:rPr>
              <a:t>O</a:t>
            </a:r>
            <a:r>
              <a:rPr lang="bn-BD" sz="20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বিন্দুতে </a:t>
            </a:r>
            <a:r>
              <a:rPr lang="en-US" sz="2000" b="1" dirty="0">
                <a:latin typeface="NikoshBAN" pitchFamily="2" charset="0"/>
                <a:ea typeface="Cambria Math"/>
                <a:cs typeface="NikoshBAN" pitchFamily="2" charset="0"/>
              </a:rPr>
              <a:t>F</a:t>
            </a:r>
            <a:r>
              <a:rPr lang="en-US" sz="2000" b="1" dirty="0" smtClean="0">
                <a:latin typeface="NikoshBAN" pitchFamily="2" charset="0"/>
                <a:ea typeface="Cambria Math"/>
                <a:cs typeface="NikoshBAN" pitchFamily="2" charset="0"/>
              </a:rPr>
              <a:t> </a:t>
            </a:r>
            <a:r>
              <a:rPr lang="bn-BD" sz="2800" b="1" dirty="0" smtClean="0">
                <a:latin typeface="NikoshBAN" pitchFamily="2" charset="0"/>
                <a:ea typeface="Cambria Math"/>
                <a:cs typeface="NikoshBAN" pitchFamily="2" charset="0"/>
              </a:rPr>
              <a:t>বিন্দুর অবনতি কোণ। </a:t>
            </a:r>
            <a:r>
              <a:rPr lang="bn-BD"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cxnSp>
        <p:nvCxnSpPr>
          <p:cNvPr id="32" name="Straight Connector 31"/>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45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762999" cy="954107"/>
          </a:xfrm>
          <a:prstGeom prst="rect">
            <a:avLst/>
          </a:prstGeom>
          <a:noFill/>
        </p:spPr>
        <p:txBody>
          <a:bodyPr wrap="square" rtlCol="0">
            <a:spAutoFit/>
          </a:bodyPr>
          <a:lstStyle/>
          <a:p>
            <a:r>
              <a:rPr lang="bn-BD" sz="2800" b="1" dirty="0" smtClean="0">
                <a:latin typeface="NikoshBAN" pitchFamily="2" charset="0"/>
                <a:cs typeface="NikoshBAN" pitchFamily="2" charset="0"/>
              </a:rPr>
              <a:t>কাজঃ নিচের চিত্র থেকে ভূ-রেখা, উর্ধ্বরেখা, উলম্বতল, উন্নতি কোণ ও অবনতি কোণ খাতায় লিখ। </a:t>
            </a:r>
            <a:endParaRPr lang="en-US" sz="2800" b="1" dirty="0">
              <a:latin typeface="NikoshBAN" pitchFamily="2" charset="0"/>
              <a:cs typeface="NikoshBAN" pitchFamily="2" charset="0"/>
            </a:endParaRPr>
          </a:p>
        </p:txBody>
      </p:sp>
      <p:grpSp>
        <p:nvGrpSpPr>
          <p:cNvPr id="41" name="Group 40"/>
          <p:cNvGrpSpPr/>
          <p:nvPr/>
        </p:nvGrpSpPr>
        <p:grpSpPr>
          <a:xfrm>
            <a:off x="1330758" y="1428143"/>
            <a:ext cx="6711082" cy="4837093"/>
            <a:chOff x="1272492" y="1431160"/>
            <a:chExt cx="6711082" cy="4837093"/>
          </a:xfrm>
        </p:grpSpPr>
        <p:sp>
          <p:nvSpPr>
            <p:cNvPr id="13" name="TextBox 12"/>
            <p:cNvSpPr txBox="1"/>
            <p:nvPr/>
          </p:nvSpPr>
          <p:spPr>
            <a:xfrm>
              <a:off x="4191000" y="5562600"/>
              <a:ext cx="393056" cy="400110"/>
            </a:xfrm>
            <a:prstGeom prst="rect">
              <a:avLst/>
            </a:prstGeom>
            <a:noFill/>
          </p:spPr>
          <p:txBody>
            <a:bodyPr wrap="none" rtlCol="0">
              <a:spAutoFit/>
            </a:bodyPr>
            <a:lstStyle/>
            <a:p>
              <a:r>
                <a:rPr lang="en-US" sz="2000" b="1" dirty="0" smtClean="0">
                  <a:latin typeface="NikoshBAN" pitchFamily="2" charset="0"/>
                  <a:cs typeface="NikoshBAN" pitchFamily="2" charset="0"/>
                </a:rPr>
                <a:t>Q</a:t>
              </a:r>
              <a:endParaRPr lang="en-US" sz="2000" b="1" dirty="0">
                <a:latin typeface="NikoshBAN" pitchFamily="2" charset="0"/>
                <a:cs typeface="NikoshBAN" pitchFamily="2" charset="0"/>
              </a:endParaRPr>
            </a:p>
          </p:txBody>
        </p:sp>
        <p:grpSp>
          <p:nvGrpSpPr>
            <p:cNvPr id="40" name="Group 39"/>
            <p:cNvGrpSpPr/>
            <p:nvPr/>
          </p:nvGrpSpPr>
          <p:grpSpPr>
            <a:xfrm>
              <a:off x="1272492" y="1431160"/>
              <a:ext cx="6711082" cy="4837093"/>
              <a:chOff x="1289918" y="1447800"/>
              <a:chExt cx="6711082" cy="4837093"/>
            </a:xfrm>
          </p:grpSpPr>
          <p:cxnSp>
            <p:nvCxnSpPr>
              <p:cNvPr id="4" name="Straight Arrow Connector 3"/>
              <p:cNvCxnSpPr/>
              <p:nvPr/>
            </p:nvCxnSpPr>
            <p:spPr>
              <a:xfrm>
                <a:off x="1289918" y="3853419"/>
                <a:ext cx="6634882"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10100" y="1447800"/>
                <a:ext cx="0" cy="4837093"/>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16672" y="3453309"/>
                <a:ext cx="445956" cy="400110"/>
              </a:xfrm>
              <a:prstGeom prst="rect">
                <a:avLst/>
              </a:prstGeom>
              <a:noFill/>
            </p:spPr>
            <p:txBody>
              <a:bodyPr wrap="none" rtlCol="0">
                <a:spAutoFit/>
              </a:bodyPr>
              <a:lstStyle/>
              <a:p>
                <a:r>
                  <a:rPr lang="en-US" sz="2000" b="1" dirty="0" smtClean="0">
                    <a:latin typeface="NikoshBAN" pitchFamily="2" charset="0"/>
                    <a:cs typeface="NikoshBAN" pitchFamily="2" charset="0"/>
                  </a:rPr>
                  <a:t>M</a:t>
                </a:r>
                <a:endParaRPr lang="en-US" sz="2000" b="1" dirty="0">
                  <a:latin typeface="NikoshBAN" pitchFamily="2" charset="0"/>
                  <a:cs typeface="NikoshBAN" pitchFamily="2" charset="0"/>
                </a:endParaRPr>
              </a:p>
            </p:txBody>
          </p:sp>
          <p:sp>
            <p:nvSpPr>
              <p:cNvPr id="11" name="TextBox 10"/>
              <p:cNvSpPr txBox="1"/>
              <p:nvPr/>
            </p:nvSpPr>
            <p:spPr>
              <a:xfrm>
                <a:off x="7215722" y="3464564"/>
                <a:ext cx="404278" cy="400110"/>
              </a:xfrm>
              <a:prstGeom prst="rect">
                <a:avLst/>
              </a:prstGeom>
              <a:noFill/>
            </p:spPr>
            <p:txBody>
              <a:bodyPr wrap="none" rtlCol="0">
                <a:spAutoFit/>
              </a:bodyPr>
              <a:lstStyle/>
              <a:p>
                <a:r>
                  <a:rPr lang="en-US" sz="2000" b="1" dirty="0" smtClean="0">
                    <a:latin typeface="NikoshBAN" pitchFamily="2" charset="0"/>
                    <a:cs typeface="NikoshBAN" pitchFamily="2" charset="0"/>
                  </a:rPr>
                  <a:t>N</a:t>
                </a:r>
                <a:endParaRPr lang="en-US" sz="2000" b="1" dirty="0">
                  <a:latin typeface="NikoshBAN" pitchFamily="2" charset="0"/>
                  <a:cs typeface="NikoshBAN" pitchFamily="2" charset="0"/>
                </a:endParaRPr>
              </a:p>
            </p:txBody>
          </p:sp>
          <p:sp>
            <p:nvSpPr>
              <p:cNvPr id="12" name="TextBox 11"/>
              <p:cNvSpPr txBox="1"/>
              <p:nvPr/>
            </p:nvSpPr>
            <p:spPr>
              <a:xfrm>
                <a:off x="4191000" y="1600200"/>
                <a:ext cx="357790" cy="400110"/>
              </a:xfrm>
              <a:prstGeom prst="rect">
                <a:avLst/>
              </a:prstGeom>
              <a:noFill/>
            </p:spPr>
            <p:txBody>
              <a:bodyPr wrap="none" rtlCol="0">
                <a:spAutoFit/>
              </a:bodyPr>
              <a:lstStyle/>
              <a:p>
                <a:r>
                  <a:rPr lang="en-US" sz="2000" b="1" dirty="0" smtClean="0">
                    <a:latin typeface="NikoshBAN" pitchFamily="2" charset="0"/>
                    <a:cs typeface="NikoshBAN" pitchFamily="2" charset="0"/>
                  </a:rPr>
                  <a:t>P</a:t>
                </a:r>
                <a:endParaRPr lang="en-US" sz="2000" b="1" dirty="0">
                  <a:latin typeface="NikoshBAN" pitchFamily="2" charset="0"/>
                  <a:cs typeface="NikoshBAN" pitchFamily="2" charset="0"/>
                </a:endParaRPr>
              </a:p>
            </p:txBody>
          </p:sp>
          <p:sp>
            <p:nvSpPr>
              <p:cNvPr id="14" name="TextBox 13"/>
              <p:cNvSpPr txBox="1"/>
              <p:nvPr/>
            </p:nvSpPr>
            <p:spPr>
              <a:xfrm>
                <a:off x="4616641" y="3866346"/>
                <a:ext cx="380232" cy="400110"/>
              </a:xfrm>
              <a:prstGeom prst="rect">
                <a:avLst/>
              </a:prstGeom>
              <a:noFill/>
            </p:spPr>
            <p:txBody>
              <a:bodyPr wrap="none" rtlCol="0">
                <a:spAutoFit/>
              </a:bodyPr>
              <a:lstStyle/>
              <a:p>
                <a:r>
                  <a:rPr lang="en-US" sz="2000" b="1" dirty="0" smtClean="0">
                    <a:latin typeface="NikoshBAN" pitchFamily="2" charset="0"/>
                    <a:cs typeface="NikoshBAN" pitchFamily="2" charset="0"/>
                  </a:rPr>
                  <a:t>R</a:t>
                </a:r>
                <a:endParaRPr lang="en-US" sz="2000" b="1" dirty="0">
                  <a:latin typeface="NikoshBAN" pitchFamily="2" charset="0"/>
                  <a:cs typeface="NikoshBAN" pitchFamily="2" charset="0"/>
                </a:endParaRPr>
              </a:p>
            </p:txBody>
          </p:sp>
          <p:sp>
            <p:nvSpPr>
              <p:cNvPr id="19" name="TextBox 18"/>
              <p:cNvSpPr txBox="1"/>
              <p:nvPr/>
            </p:nvSpPr>
            <p:spPr>
              <a:xfrm>
                <a:off x="6962573" y="2057823"/>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20" name="TextBox 19"/>
              <p:cNvSpPr txBox="1"/>
              <p:nvPr/>
            </p:nvSpPr>
            <p:spPr>
              <a:xfrm>
                <a:off x="1888890" y="1886634"/>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21" name="TextBox 20"/>
              <p:cNvSpPr txBox="1"/>
              <p:nvPr/>
            </p:nvSpPr>
            <p:spPr>
              <a:xfrm>
                <a:off x="2187370" y="4687669"/>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22" name="TextBox 21"/>
              <p:cNvSpPr txBox="1"/>
              <p:nvPr/>
            </p:nvSpPr>
            <p:spPr>
              <a:xfrm>
                <a:off x="7066482" y="4572000"/>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cxnSp>
            <p:nvCxnSpPr>
              <p:cNvPr id="24" name="Straight Arrow Connector 23"/>
              <p:cNvCxnSpPr/>
              <p:nvPr/>
            </p:nvCxnSpPr>
            <p:spPr>
              <a:xfrm flipV="1">
                <a:off x="4577129" y="2057823"/>
                <a:ext cx="3241241" cy="1795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1516672" y="2000310"/>
                <a:ext cx="3099969" cy="1853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96245" y="3853419"/>
                <a:ext cx="3404755" cy="1480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516672" y="3864674"/>
                <a:ext cx="3079573" cy="1697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908071" y="2000310"/>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37" name="TextBox 36"/>
              <p:cNvSpPr txBox="1"/>
              <p:nvPr/>
            </p:nvSpPr>
            <p:spPr>
              <a:xfrm>
                <a:off x="2163325" y="2021331"/>
                <a:ext cx="346570"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sp>
            <p:nvSpPr>
              <p:cNvPr id="38" name="TextBox 37"/>
              <p:cNvSpPr txBox="1"/>
              <p:nvPr/>
            </p:nvSpPr>
            <p:spPr>
              <a:xfrm>
                <a:off x="1962628" y="4687669"/>
                <a:ext cx="377026" cy="400110"/>
              </a:xfrm>
              <a:prstGeom prst="rect">
                <a:avLst/>
              </a:prstGeom>
              <a:noFill/>
            </p:spPr>
            <p:txBody>
              <a:bodyPr wrap="none" rtlCol="0">
                <a:spAutoFit/>
              </a:bodyPr>
              <a:lstStyle/>
              <a:p>
                <a:r>
                  <a:rPr lang="en-US" sz="2000" b="1" dirty="0" smtClean="0">
                    <a:latin typeface="NikoshBAN" pitchFamily="2" charset="0"/>
                    <a:cs typeface="NikoshBAN" pitchFamily="2" charset="0"/>
                  </a:rPr>
                  <a:t>C</a:t>
                </a:r>
                <a:endParaRPr lang="en-US" sz="2000" b="1" dirty="0">
                  <a:latin typeface="NikoshBAN" pitchFamily="2" charset="0"/>
                  <a:cs typeface="NikoshBAN" pitchFamily="2" charset="0"/>
                </a:endParaRPr>
              </a:p>
            </p:txBody>
          </p:sp>
          <p:sp>
            <p:nvSpPr>
              <p:cNvPr id="39" name="TextBox 38"/>
              <p:cNvSpPr txBox="1"/>
              <p:nvPr/>
            </p:nvSpPr>
            <p:spPr>
              <a:xfrm>
                <a:off x="6811089" y="4983125"/>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grpSp>
      <p:cxnSp>
        <p:nvCxnSpPr>
          <p:cNvPr id="25" name="Straight Connector 24"/>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87846" y="392554"/>
            <a:ext cx="4766835" cy="2457587"/>
            <a:chOff x="1272492" y="1431160"/>
            <a:chExt cx="6711082" cy="4837093"/>
          </a:xfrm>
        </p:grpSpPr>
        <p:sp>
          <p:nvSpPr>
            <p:cNvPr id="3" name="TextBox 2"/>
            <p:cNvSpPr txBox="1"/>
            <p:nvPr/>
          </p:nvSpPr>
          <p:spPr>
            <a:xfrm>
              <a:off x="4004138" y="5573228"/>
              <a:ext cx="393056" cy="400109"/>
            </a:xfrm>
            <a:prstGeom prst="rect">
              <a:avLst/>
            </a:prstGeom>
            <a:noFill/>
          </p:spPr>
          <p:txBody>
            <a:bodyPr wrap="none" rtlCol="0">
              <a:spAutoFit/>
            </a:bodyPr>
            <a:lstStyle/>
            <a:p>
              <a:r>
                <a:rPr lang="en-US" sz="2000" b="1" dirty="0" smtClean="0">
                  <a:latin typeface="NikoshBAN" pitchFamily="2" charset="0"/>
                  <a:cs typeface="NikoshBAN" pitchFamily="2" charset="0"/>
                </a:rPr>
                <a:t>Q</a:t>
              </a:r>
              <a:endParaRPr lang="en-US" sz="2000" b="1" dirty="0">
                <a:latin typeface="NikoshBAN" pitchFamily="2" charset="0"/>
                <a:cs typeface="NikoshBAN" pitchFamily="2" charset="0"/>
              </a:endParaRPr>
            </a:p>
          </p:txBody>
        </p:sp>
        <p:grpSp>
          <p:nvGrpSpPr>
            <p:cNvPr id="4" name="Group 3"/>
            <p:cNvGrpSpPr/>
            <p:nvPr/>
          </p:nvGrpSpPr>
          <p:grpSpPr>
            <a:xfrm>
              <a:off x="1272492" y="1431160"/>
              <a:ext cx="6711082" cy="4837093"/>
              <a:chOff x="1289918" y="1447800"/>
              <a:chExt cx="6711082" cy="4837093"/>
            </a:xfrm>
          </p:grpSpPr>
          <p:cxnSp>
            <p:nvCxnSpPr>
              <p:cNvPr id="5" name="Straight Arrow Connector 4"/>
              <p:cNvCxnSpPr/>
              <p:nvPr/>
            </p:nvCxnSpPr>
            <p:spPr>
              <a:xfrm>
                <a:off x="1289918" y="3853419"/>
                <a:ext cx="6634882"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610100" y="1447800"/>
                <a:ext cx="0" cy="4837093"/>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16671" y="3249969"/>
                <a:ext cx="445955" cy="400109"/>
              </a:xfrm>
              <a:prstGeom prst="rect">
                <a:avLst/>
              </a:prstGeom>
              <a:noFill/>
            </p:spPr>
            <p:txBody>
              <a:bodyPr wrap="none" rtlCol="0">
                <a:spAutoFit/>
              </a:bodyPr>
              <a:lstStyle/>
              <a:p>
                <a:r>
                  <a:rPr lang="en-US" sz="2000" b="1" dirty="0" smtClean="0">
                    <a:latin typeface="NikoshBAN" pitchFamily="2" charset="0"/>
                    <a:cs typeface="NikoshBAN" pitchFamily="2" charset="0"/>
                  </a:rPr>
                  <a:t>M</a:t>
                </a:r>
                <a:endParaRPr lang="en-US" sz="2000" b="1" dirty="0">
                  <a:latin typeface="NikoshBAN" pitchFamily="2" charset="0"/>
                  <a:cs typeface="NikoshBAN" pitchFamily="2" charset="0"/>
                </a:endParaRPr>
              </a:p>
            </p:txBody>
          </p:sp>
          <p:sp>
            <p:nvSpPr>
              <p:cNvPr id="8" name="TextBox 7"/>
              <p:cNvSpPr txBox="1"/>
              <p:nvPr/>
            </p:nvSpPr>
            <p:spPr>
              <a:xfrm>
                <a:off x="7222123" y="3176133"/>
                <a:ext cx="404278" cy="400109"/>
              </a:xfrm>
              <a:prstGeom prst="rect">
                <a:avLst/>
              </a:prstGeom>
              <a:noFill/>
            </p:spPr>
            <p:txBody>
              <a:bodyPr wrap="none" rtlCol="0">
                <a:spAutoFit/>
              </a:bodyPr>
              <a:lstStyle/>
              <a:p>
                <a:r>
                  <a:rPr lang="en-US" sz="2000" b="1" dirty="0" smtClean="0">
                    <a:latin typeface="NikoshBAN" pitchFamily="2" charset="0"/>
                    <a:cs typeface="NikoshBAN" pitchFamily="2" charset="0"/>
                  </a:rPr>
                  <a:t>N</a:t>
                </a:r>
                <a:endParaRPr lang="en-US" sz="2000" b="1" dirty="0">
                  <a:latin typeface="NikoshBAN" pitchFamily="2" charset="0"/>
                  <a:cs typeface="NikoshBAN" pitchFamily="2" charset="0"/>
                </a:endParaRPr>
              </a:p>
            </p:txBody>
          </p:sp>
          <p:sp>
            <p:nvSpPr>
              <p:cNvPr id="9" name="TextBox 8"/>
              <p:cNvSpPr txBox="1"/>
              <p:nvPr/>
            </p:nvSpPr>
            <p:spPr>
              <a:xfrm>
                <a:off x="4191000" y="1600200"/>
                <a:ext cx="357790" cy="400110"/>
              </a:xfrm>
              <a:prstGeom prst="rect">
                <a:avLst/>
              </a:prstGeom>
              <a:noFill/>
            </p:spPr>
            <p:txBody>
              <a:bodyPr wrap="none" rtlCol="0">
                <a:spAutoFit/>
              </a:bodyPr>
              <a:lstStyle/>
              <a:p>
                <a:r>
                  <a:rPr lang="en-US" sz="2000" b="1" dirty="0" smtClean="0">
                    <a:latin typeface="NikoshBAN" pitchFamily="2" charset="0"/>
                    <a:cs typeface="NikoshBAN" pitchFamily="2" charset="0"/>
                  </a:rPr>
                  <a:t>P</a:t>
                </a:r>
                <a:endParaRPr lang="en-US" sz="2000" b="1" dirty="0">
                  <a:latin typeface="NikoshBAN" pitchFamily="2" charset="0"/>
                  <a:cs typeface="NikoshBAN" pitchFamily="2" charset="0"/>
                </a:endParaRPr>
              </a:p>
            </p:txBody>
          </p:sp>
          <p:sp>
            <p:nvSpPr>
              <p:cNvPr id="10" name="TextBox 9"/>
              <p:cNvSpPr txBox="1"/>
              <p:nvPr/>
            </p:nvSpPr>
            <p:spPr>
              <a:xfrm>
                <a:off x="4616641" y="3866346"/>
                <a:ext cx="380232" cy="400110"/>
              </a:xfrm>
              <a:prstGeom prst="rect">
                <a:avLst/>
              </a:prstGeom>
              <a:noFill/>
            </p:spPr>
            <p:txBody>
              <a:bodyPr wrap="none" rtlCol="0">
                <a:spAutoFit/>
              </a:bodyPr>
              <a:lstStyle/>
              <a:p>
                <a:r>
                  <a:rPr lang="en-US" sz="2000" b="1" dirty="0" smtClean="0">
                    <a:latin typeface="NikoshBAN" pitchFamily="2" charset="0"/>
                    <a:cs typeface="NikoshBAN" pitchFamily="2" charset="0"/>
                  </a:rPr>
                  <a:t>R</a:t>
                </a:r>
                <a:endParaRPr lang="en-US" sz="2000" b="1" dirty="0">
                  <a:latin typeface="NikoshBAN" pitchFamily="2" charset="0"/>
                  <a:cs typeface="NikoshBAN" pitchFamily="2" charset="0"/>
                </a:endParaRPr>
              </a:p>
            </p:txBody>
          </p:sp>
          <p:sp>
            <p:nvSpPr>
              <p:cNvPr id="11" name="TextBox 10"/>
              <p:cNvSpPr txBox="1"/>
              <p:nvPr/>
            </p:nvSpPr>
            <p:spPr>
              <a:xfrm>
                <a:off x="7072883" y="1557558"/>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12" name="TextBox 11"/>
              <p:cNvSpPr txBox="1"/>
              <p:nvPr/>
            </p:nvSpPr>
            <p:spPr>
              <a:xfrm>
                <a:off x="1867359" y="1578593"/>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13" name="TextBox 12"/>
              <p:cNvSpPr txBox="1"/>
              <p:nvPr/>
            </p:nvSpPr>
            <p:spPr>
              <a:xfrm>
                <a:off x="2360655" y="4224299"/>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
            <p:nvSpPr>
              <p:cNvPr id="14" name="TextBox 13"/>
              <p:cNvSpPr txBox="1"/>
              <p:nvPr/>
            </p:nvSpPr>
            <p:spPr>
              <a:xfrm>
                <a:off x="7066482" y="4226972"/>
                <a:ext cx="298480" cy="646331"/>
              </a:xfrm>
              <a:prstGeom prst="rect">
                <a:avLst/>
              </a:prstGeom>
              <a:noFill/>
            </p:spPr>
            <p:txBody>
              <a:bodyPr wrap="none" rtlCol="0">
                <a:spAutoFit/>
              </a:bodyPr>
              <a:lstStyle/>
              <a:p>
                <a:r>
                  <a:rPr lang="en-US" sz="3600" b="1" dirty="0" smtClean="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cxnSp>
            <p:nvCxnSpPr>
              <p:cNvPr id="15" name="Straight Arrow Connector 14"/>
              <p:cNvCxnSpPr/>
              <p:nvPr/>
            </p:nvCxnSpPr>
            <p:spPr>
              <a:xfrm flipV="1">
                <a:off x="4577129" y="2057823"/>
                <a:ext cx="3241241" cy="1795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516672" y="2000310"/>
                <a:ext cx="3099969" cy="1853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96245" y="3853419"/>
                <a:ext cx="3404755" cy="1480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16672" y="3864674"/>
                <a:ext cx="3079573" cy="1697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76478" y="1754889"/>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20" name="TextBox 19"/>
              <p:cNvSpPr txBox="1"/>
              <p:nvPr/>
            </p:nvSpPr>
            <p:spPr>
              <a:xfrm>
                <a:off x="2163325" y="2021331"/>
                <a:ext cx="346570" cy="369332"/>
              </a:xfrm>
              <a:prstGeom prst="rect">
                <a:avLst/>
              </a:prstGeom>
              <a:noFill/>
            </p:spPr>
            <p:txBody>
              <a:bodyPr wrap="none" rtlCol="0">
                <a:spAutoFit/>
              </a:bodyPr>
              <a:lstStyle/>
              <a:p>
                <a:r>
                  <a:rPr lang="en-US" b="1" dirty="0" smtClean="0">
                    <a:latin typeface="NikoshBAN" pitchFamily="2" charset="0"/>
                    <a:cs typeface="NikoshBAN" pitchFamily="2" charset="0"/>
                  </a:rPr>
                  <a:t>B</a:t>
                </a:r>
                <a:endParaRPr lang="en-US" b="1" dirty="0">
                  <a:latin typeface="NikoshBAN" pitchFamily="2" charset="0"/>
                  <a:cs typeface="NikoshBAN" pitchFamily="2" charset="0"/>
                </a:endParaRPr>
              </a:p>
            </p:txBody>
          </p:sp>
          <p:sp>
            <p:nvSpPr>
              <p:cNvPr id="21" name="TextBox 20"/>
              <p:cNvSpPr txBox="1"/>
              <p:nvPr/>
            </p:nvSpPr>
            <p:spPr>
              <a:xfrm>
                <a:off x="1962628" y="4687669"/>
                <a:ext cx="377026" cy="400110"/>
              </a:xfrm>
              <a:prstGeom prst="rect">
                <a:avLst/>
              </a:prstGeom>
              <a:noFill/>
            </p:spPr>
            <p:txBody>
              <a:bodyPr wrap="none" rtlCol="0">
                <a:spAutoFit/>
              </a:bodyPr>
              <a:lstStyle/>
              <a:p>
                <a:r>
                  <a:rPr lang="en-US" sz="2000" b="1" dirty="0" smtClean="0">
                    <a:latin typeface="NikoshBAN" pitchFamily="2" charset="0"/>
                    <a:cs typeface="NikoshBAN" pitchFamily="2" charset="0"/>
                  </a:rPr>
                  <a:t>C</a:t>
                </a:r>
                <a:endParaRPr lang="en-US" sz="2000" b="1" dirty="0">
                  <a:latin typeface="NikoshBAN" pitchFamily="2" charset="0"/>
                  <a:cs typeface="NikoshBAN" pitchFamily="2" charset="0"/>
                </a:endParaRPr>
              </a:p>
            </p:txBody>
          </p:sp>
          <p:sp>
            <p:nvSpPr>
              <p:cNvPr id="22" name="TextBox 21"/>
              <p:cNvSpPr txBox="1"/>
              <p:nvPr/>
            </p:nvSpPr>
            <p:spPr>
              <a:xfrm>
                <a:off x="6811089" y="4983125"/>
                <a:ext cx="369012" cy="369332"/>
              </a:xfrm>
              <a:prstGeom prst="rect">
                <a:avLst/>
              </a:prstGeom>
              <a:noFill/>
            </p:spPr>
            <p:txBody>
              <a:bodyPr wrap="none" rtlCol="0">
                <a:spAutoFit/>
              </a:bodyPr>
              <a:lstStyle/>
              <a:p>
                <a:r>
                  <a:rPr lang="en-US" b="1" dirty="0" smtClean="0">
                    <a:latin typeface="NikoshBAN" pitchFamily="2" charset="0"/>
                    <a:cs typeface="NikoshBAN" pitchFamily="2" charset="0"/>
                  </a:rPr>
                  <a:t>D</a:t>
                </a:r>
                <a:endParaRPr lang="en-US" b="1" dirty="0">
                  <a:latin typeface="NikoshBAN" pitchFamily="2" charset="0"/>
                  <a:cs typeface="NikoshBAN" pitchFamily="2" charset="0"/>
                </a:endParaRPr>
              </a:p>
            </p:txBody>
          </p:sp>
        </p:grpSp>
      </p:grpSp>
      <p:sp>
        <p:nvSpPr>
          <p:cNvPr id="23" name="TextBox 22"/>
          <p:cNvSpPr txBox="1"/>
          <p:nvPr/>
        </p:nvSpPr>
        <p:spPr>
          <a:xfrm>
            <a:off x="303149" y="202613"/>
            <a:ext cx="8505473" cy="584775"/>
          </a:xfrm>
          <a:prstGeom prst="rect">
            <a:avLst/>
          </a:prstGeom>
          <a:noFill/>
        </p:spPr>
        <p:txBody>
          <a:bodyPr wrap="square" rtlCol="0">
            <a:spAutoFit/>
          </a:bodyPr>
          <a:lstStyle/>
          <a:p>
            <a:r>
              <a:rPr lang="bn-BD" sz="3200" b="1" dirty="0" smtClean="0">
                <a:latin typeface="NikoshBAN" pitchFamily="2" charset="0"/>
                <a:cs typeface="NikoshBAN" pitchFamily="2" charset="0"/>
              </a:rPr>
              <a:t>কাজের সমাধানঃ </a:t>
            </a:r>
            <a:endParaRPr lang="en-US" sz="3200" b="1" dirty="0">
              <a:latin typeface="NikoshBAN" pitchFamily="2" charset="0"/>
              <a:cs typeface="NikoshBAN" pitchFamily="2" charset="0"/>
            </a:endParaRPr>
          </a:p>
        </p:txBody>
      </p:sp>
      <p:sp>
        <p:nvSpPr>
          <p:cNvPr id="24" name="TextBox 23"/>
          <p:cNvSpPr txBox="1"/>
          <p:nvPr/>
        </p:nvSpPr>
        <p:spPr>
          <a:xfrm>
            <a:off x="319691" y="2985655"/>
            <a:ext cx="8824308" cy="461665"/>
          </a:xfrm>
          <a:prstGeom prst="rect">
            <a:avLst/>
          </a:prstGeom>
          <a:noFill/>
        </p:spPr>
        <p:txBody>
          <a:bodyPr wrap="square" rtlCol="0">
            <a:spAutoFit/>
          </a:bodyPr>
          <a:lstStyle/>
          <a:p>
            <a:r>
              <a:rPr lang="bn-BD" sz="2400" b="1" dirty="0" smtClean="0">
                <a:latin typeface="NikoshBAN" pitchFamily="2" charset="0"/>
                <a:cs typeface="NikoshBAN" pitchFamily="2" charset="0"/>
              </a:rPr>
              <a:t>ভূ-রেখাঃ চিত্রের </a:t>
            </a:r>
            <a:r>
              <a:rPr lang="en-US" sz="1600" b="1" dirty="0" smtClean="0">
                <a:latin typeface="NikoshBAN" pitchFamily="2" charset="0"/>
                <a:cs typeface="NikoshBAN" pitchFamily="2" charset="0"/>
              </a:rPr>
              <a:t>MN</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রেখা হলো ভূ-রেখা। </a:t>
            </a:r>
            <a:endParaRPr lang="en-US" sz="2400" b="1" dirty="0">
              <a:latin typeface="NikoshBAN" pitchFamily="2" charset="0"/>
              <a:cs typeface="NikoshBAN" pitchFamily="2" charset="0"/>
            </a:endParaRPr>
          </a:p>
        </p:txBody>
      </p:sp>
      <p:sp>
        <p:nvSpPr>
          <p:cNvPr id="25" name="TextBox 24"/>
          <p:cNvSpPr txBox="1"/>
          <p:nvPr/>
        </p:nvSpPr>
        <p:spPr>
          <a:xfrm>
            <a:off x="302000" y="3581400"/>
            <a:ext cx="8610600" cy="461665"/>
          </a:xfrm>
          <a:prstGeom prst="rect">
            <a:avLst/>
          </a:prstGeom>
          <a:noFill/>
        </p:spPr>
        <p:txBody>
          <a:bodyPr wrap="square" rtlCol="0">
            <a:spAutoFit/>
          </a:bodyPr>
          <a:lstStyle/>
          <a:p>
            <a:r>
              <a:rPr lang="bn-BD" sz="2400" b="1" dirty="0" smtClean="0">
                <a:latin typeface="NikoshBAN" pitchFamily="2" charset="0"/>
                <a:cs typeface="NikoshBAN" pitchFamily="2" charset="0"/>
              </a:rPr>
              <a:t>উর্ধ্বরেখাঃ চিত্রের </a:t>
            </a:r>
            <a:r>
              <a:rPr lang="en-US" sz="1600" b="1" dirty="0" smtClean="0">
                <a:latin typeface="NikoshBAN" pitchFamily="2" charset="0"/>
                <a:cs typeface="NikoshBAN" pitchFamily="2" charset="0"/>
              </a:rPr>
              <a:t>PQ</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রেখা হলো উর্ধ্বরেখা। </a:t>
            </a:r>
            <a:endParaRPr lang="en-US" sz="2400" b="1" dirty="0">
              <a:latin typeface="NikoshBAN" pitchFamily="2" charset="0"/>
              <a:cs typeface="NikoshBAN" pitchFamily="2" charset="0"/>
            </a:endParaRPr>
          </a:p>
        </p:txBody>
      </p:sp>
      <p:sp>
        <p:nvSpPr>
          <p:cNvPr id="26" name="TextBox 25"/>
          <p:cNvSpPr txBox="1"/>
          <p:nvPr/>
        </p:nvSpPr>
        <p:spPr>
          <a:xfrm>
            <a:off x="319690" y="3976254"/>
            <a:ext cx="8824309" cy="461665"/>
          </a:xfrm>
          <a:prstGeom prst="rect">
            <a:avLst/>
          </a:prstGeom>
          <a:noFill/>
        </p:spPr>
        <p:txBody>
          <a:bodyPr wrap="square" rtlCol="0">
            <a:spAutoFit/>
          </a:bodyPr>
          <a:lstStyle/>
          <a:p>
            <a:r>
              <a:rPr lang="bn-BD" sz="2400" b="1" dirty="0" smtClean="0">
                <a:latin typeface="NikoshBAN" pitchFamily="2" charset="0"/>
                <a:cs typeface="NikoshBAN" pitchFamily="2" charset="0"/>
              </a:rPr>
              <a:t>উলম্বতলঃ চিত্রের </a:t>
            </a:r>
            <a:r>
              <a:rPr lang="en-US" sz="1600" b="1" dirty="0" smtClean="0">
                <a:latin typeface="NikoshBAN" pitchFamily="2" charset="0"/>
                <a:cs typeface="NikoshBAN" pitchFamily="2" charset="0"/>
              </a:rPr>
              <a:t>NRPA, MRPB, MRQC </a:t>
            </a:r>
            <a:r>
              <a:rPr lang="bn-BD" sz="2400" b="1" dirty="0" smtClean="0">
                <a:latin typeface="NikoshBAN" pitchFamily="2" charset="0"/>
                <a:cs typeface="NikoshBAN" pitchFamily="2" charset="0"/>
              </a:rPr>
              <a:t>ও </a:t>
            </a:r>
            <a:r>
              <a:rPr lang="en-US" sz="1600" b="1" dirty="0" smtClean="0">
                <a:latin typeface="NikoshBAN" pitchFamily="2" charset="0"/>
                <a:cs typeface="NikoshBAN" pitchFamily="2" charset="0"/>
              </a:rPr>
              <a:t>NRQD</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এরা প্রত্যেকে হলো একেকটি উলম্বতল। </a:t>
            </a:r>
            <a:endParaRPr lang="en-US" sz="2400" b="1" dirty="0">
              <a:latin typeface="NikoshBAN" pitchFamily="2" charset="0"/>
              <a:cs typeface="NikoshBAN" pitchFamily="2" charset="0"/>
            </a:endParaRPr>
          </a:p>
        </p:txBody>
      </p:sp>
      <p:sp>
        <p:nvSpPr>
          <p:cNvPr id="27" name="TextBox 26"/>
          <p:cNvSpPr txBox="1"/>
          <p:nvPr/>
        </p:nvSpPr>
        <p:spPr>
          <a:xfrm>
            <a:off x="319691" y="4806607"/>
            <a:ext cx="8862206" cy="830997"/>
          </a:xfrm>
          <a:prstGeom prst="rect">
            <a:avLst/>
          </a:prstGeom>
          <a:noFill/>
        </p:spPr>
        <p:txBody>
          <a:bodyPr wrap="square" rtlCol="0">
            <a:spAutoFit/>
          </a:bodyPr>
          <a:lstStyle/>
          <a:p>
            <a:r>
              <a:rPr lang="bn-BD" sz="2400" b="1" dirty="0" smtClean="0">
                <a:latin typeface="NikoshBAN" pitchFamily="2" charset="0"/>
                <a:cs typeface="NikoshBAN" pitchFamily="2" charset="0"/>
              </a:rPr>
              <a:t>উন্নতি কোণঃ </a:t>
            </a:r>
            <a:r>
              <a:rPr lang="en-US" sz="2400" b="1" dirty="0" smtClean="0">
                <a:latin typeface="NikoshBAN" pitchFamily="2" charset="0"/>
                <a:ea typeface="Cambria Math"/>
                <a:cs typeface="NikoshBAN" pitchFamily="2" charset="0"/>
              </a:rPr>
              <a:t>∠</a:t>
            </a:r>
            <a:r>
              <a:rPr lang="en-US" sz="1600" b="1" dirty="0" smtClean="0">
                <a:latin typeface="NikoshBAN" pitchFamily="2" charset="0"/>
                <a:ea typeface="Cambria Math"/>
                <a:cs typeface="NikoshBAN" pitchFamily="2" charset="0"/>
              </a:rPr>
              <a:t>ARN</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হলো </a:t>
            </a:r>
            <a:r>
              <a:rPr lang="en-US" b="1" dirty="0" smtClean="0">
                <a:latin typeface="NikoshBAN" pitchFamily="2" charset="0"/>
                <a:ea typeface="Cambria Math"/>
                <a:cs typeface="NikoshBAN" pitchFamily="2" charset="0"/>
              </a:rPr>
              <a:t>R</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sz="1600" b="1" dirty="0" smtClean="0">
                <a:latin typeface="NikoshBAN" pitchFamily="2" charset="0"/>
                <a:ea typeface="Cambria Math"/>
                <a:cs typeface="NikoshBAN" pitchFamily="2" charset="0"/>
              </a:rPr>
              <a:t>A </a:t>
            </a:r>
            <a:r>
              <a:rPr lang="bn-BD" sz="2400" b="1" dirty="0" smtClean="0">
                <a:latin typeface="NikoshBAN" pitchFamily="2" charset="0"/>
                <a:ea typeface="Cambria Math"/>
                <a:cs typeface="NikoshBAN" pitchFamily="2" charset="0"/>
              </a:rPr>
              <a:t>বিন্দুর উন্নতি কোণ এবং </a:t>
            </a:r>
            <a:r>
              <a:rPr lang="en-US" sz="2400" b="1" dirty="0" smtClean="0">
                <a:latin typeface="NikoshBAN" pitchFamily="2" charset="0"/>
                <a:ea typeface="Cambria Math"/>
                <a:cs typeface="NikoshBAN" pitchFamily="2" charset="0"/>
              </a:rPr>
              <a:t>∠</a:t>
            </a:r>
            <a:r>
              <a:rPr lang="en-US" sz="1600" b="1" dirty="0" smtClean="0">
                <a:latin typeface="NikoshBAN" pitchFamily="2" charset="0"/>
                <a:ea typeface="Cambria Math"/>
                <a:cs typeface="NikoshBAN" pitchFamily="2" charset="0"/>
              </a:rPr>
              <a:t>BRM</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হলো </a:t>
            </a:r>
            <a:r>
              <a:rPr lang="en-US" sz="1600" b="1" dirty="0" smtClean="0">
                <a:latin typeface="NikoshBAN" pitchFamily="2" charset="0"/>
                <a:ea typeface="Cambria Math"/>
                <a:cs typeface="NikoshBAN" pitchFamily="2" charset="0"/>
              </a:rPr>
              <a:t>R</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sz="1600" b="1" dirty="0" smtClean="0">
                <a:latin typeface="NikoshBAN" pitchFamily="2" charset="0"/>
                <a:ea typeface="Cambria Math"/>
                <a:cs typeface="NikoshBAN" pitchFamily="2" charset="0"/>
              </a:rPr>
              <a:t>B</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বিন্দুর উন্নতি কোণ। </a:t>
            </a:r>
            <a:endParaRPr lang="en-US" sz="2400" b="1" dirty="0">
              <a:latin typeface="NikoshBAN" pitchFamily="2" charset="0"/>
              <a:cs typeface="NikoshBAN" pitchFamily="2" charset="0"/>
            </a:endParaRPr>
          </a:p>
        </p:txBody>
      </p:sp>
      <p:sp>
        <p:nvSpPr>
          <p:cNvPr id="28" name="TextBox 27"/>
          <p:cNvSpPr txBox="1"/>
          <p:nvPr/>
        </p:nvSpPr>
        <p:spPr>
          <a:xfrm>
            <a:off x="302000" y="5726392"/>
            <a:ext cx="8831740" cy="830997"/>
          </a:xfrm>
          <a:prstGeom prst="rect">
            <a:avLst/>
          </a:prstGeom>
          <a:noFill/>
        </p:spPr>
        <p:txBody>
          <a:bodyPr wrap="square" rtlCol="0">
            <a:spAutoFit/>
          </a:bodyPr>
          <a:lstStyle/>
          <a:p>
            <a:r>
              <a:rPr lang="bn-BD" sz="2400" b="1" dirty="0" smtClean="0">
                <a:latin typeface="NikoshBAN" pitchFamily="2" charset="0"/>
                <a:cs typeface="NikoshBAN" pitchFamily="2" charset="0"/>
              </a:rPr>
              <a:t>অবনতি কোণঃ </a:t>
            </a:r>
            <a:r>
              <a:rPr lang="en-US" sz="2400" b="1" dirty="0" smtClean="0">
                <a:latin typeface="NikoshBAN" pitchFamily="2" charset="0"/>
                <a:ea typeface="Cambria Math"/>
                <a:cs typeface="NikoshBAN" pitchFamily="2" charset="0"/>
              </a:rPr>
              <a:t>∠</a:t>
            </a:r>
            <a:r>
              <a:rPr lang="en-US" sz="1600" b="1" dirty="0" smtClean="0">
                <a:latin typeface="NikoshBAN" pitchFamily="2" charset="0"/>
                <a:ea typeface="Cambria Math"/>
                <a:cs typeface="NikoshBAN" pitchFamily="2" charset="0"/>
              </a:rPr>
              <a:t>DRN</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হলো </a:t>
            </a:r>
            <a:r>
              <a:rPr lang="en-US" sz="1600" b="1" dirty="0" smtClean="0">
                <a:latin typeface="NikoshBAN" pitchFamily="2" charset="0"/>
                <a:ea typeface="Cambria Math"/>
                <a:cs typeface="NikoshBAN" pitchFamily="2" charset="0"/>
              </a:rPr>
              <a:t>R</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sz="1600" b="1" dirty="0">
                <a:latin typeface="NikoshBAN" pitchFamily="2" charset="0"/>
                <a:ea typeface="Cambria Math"/>
                <a:cs typeface="NikoshBAN" pitchFamily="2" charset="0"/>
              </a:rPr>
              <a:t>D</a:t>
            </a:r>
            <a:r>
              <a:rPr lang="en-US" sz="16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বিন্দুর অবনতি কোণ এবং </a:t>
            </a:r>
            <a:r>
              <a:rPr lang="en-US" sz="2400" b="1" dirty="0" smtClean="0">
                <a:latin typeface="NikoshBAN" pitchFamily="2" charset="0"/>
                <a:ea typeface="Cambria Math"/>
                <a:cs typeface="NikoshBAN" pitchFamily="2" charset="0"/>
              </a:rPr>
              <a:t>∠</a:t>
            </a:r>
            <a:r>
              <a:rPr lang="en-US" sz="1600" b="1" dirty="0">
                <a:latin typeface="NikoshBAN" pitchFamily="2" charset="0"/>
                <a:ea typeface="Cambria Math"/>
                <a:cs typeface="NikoshBAN" pitchFamily="2" charset="0"/>
              </a:rPr>
              <a:t>C</a:t>
            </a:r>
            <a:r>
              <a:rPr lang="en-US" sz="1600" b="1" dirty="0" smtClean="0">
                <a:latin typeface="NikoshBAN" pitchFamily="2" charset="0"/>
                <a:ea typeface="Cambria Math"/>
                <a:cs typeface="NikoshBAN" pitchFamily="2" charset="0"/>
              </a:rPr>
              <a:t>RM</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হলো </a:t>
            </a:r>
            <a:r>
              <a:rPr lang="en-US" sz="1600" b="1" dirty="0" smtClean="0">
                <a:latin typeface="NikoshBAN" pitchFamily="2" charset="0"/>
                <a:ea typeface="Cambria Math"/>
                <a:cs typeface="NikoshBAN" pitchFamily="2" charset="0"/>
              </a:rPr>
              <a:t>R</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বিন্দুতে </a:t>
            </a:r>
            <a:r>
              <a:rPr lang="en-US" sz="1600" b="1" dirty="0" smtClean="0">
                <a:latin typeface="NikoshBAN" pitchFamily="2" charset="0"/>
                <a:ea typeface="Cambria Math"/>
                <a:cs typeface="NikoshBAN" pitchFamily="2" charset="0"/>
              </a:rPr>
              <a:t>C</a:t>
            </a:r>
            <a:r>
              <a:rPr lang="en-US" sz="2400" b="1" dirty="0" smtClean="0">
                <a:latin typeface="NikoshBAN" pitchFamily="2" charset="0"/>
                <a:ea typeface="Cambria Math"/>
                <a:cs typeface="NikoshBAN" pitchFamily="2" charset="0"/>
              </a:rPr>
              <a:t> </a:t>
            </a:r>
            <a:r>
              <a:rPr lang="bn-BD" sz="2400" b="1" dirty="0" smtClean="0">
                <a:latin typeface="NikoshBAN" pitchFamily="2" charset="0"/>
                <a:ea typeface="Cambria Math"/>
                <a:cs typeface="NikoshBAN" pitchFamily="2" charset="0"/>
              </a:rPr>
              <a:t>বিন্দুর অবনতি কোণ।   </a:t>
            </a:r>
            <a:endParaRPr lang="en-US" sz="2400" b="1" dirty="0">
              <a:latin typeface="NikoshBAN" pitchFamily="2" charset="0"/>
              <a:cs typeface="NikoshBAN" pitchFamily="2" charset="0"/>
            </a:endParaRPr>
          </a:p>
        </p:txBody>
      </p:sp>
      <p:cxnSp>
        <p:nvCxnSpPr>
          <p:cNvPr id="29" name="Straight Connector 28"/>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2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r>
              <a:rPr lang="bn-BD" sz="5400" b="1" dirty="0" smtClean="0">
                <a:solidFill>
                  <a:srgbClr val="00B0F0"/>
                </a:solidFill>
                <a:latin typeface="NikoshBAN" pitchFamily="2" charset="0"/>
                <a:cs typeface="NikoshBAN" pitchFamily="2" charset="0"/>
              </a:rPr>
              <a:t>পরিচিতি</a:t>
            </a:r>
            <a:endParaRPr lang="en-US" sz="5400" b="1" dirty="0">
              <a:solidFill>
                <a:srgbClr val="00B0F0"/>
              </a:solidFill>
              <a:latin typeface="NikoshBAN" pitchFamily="2" charset="0"/>
              <a:cs typeface="NikoshBAN" pitchFamily="2" charset="0"/>
            </a:endParaRPr>
          </a:p>
        </p:txBody>
      </p:sp>
      <p:sp>
        <p:nvSpPr>
          <p:cNvPr id="3" name="Content Placeholder 2"/>
          <p:cNvSpPr>
            <a:spLocks noGrp="1"/>
          </p:cNvSpPr>
          <p:nvPr>
            <p:ph sz="half" idx="1"/>
          </p:nvPr>
        </p:nvSpPr>
        <p:spPr>
          <a:xfrm>
            <a:off x="304800" y="3048000"/>
            <a:ext cx="4038600" cy="4525963"/>
          </a:xfrm>
        </p:spPr>
        <p:txBody>
          <a:bodyPr>
            <a:normAutofit/>
          </a:bodyPr>
          <a:lstStyle/>
          <a:p>
            <a:r>
              <a:rPr lang="bn-BD" sz="2400" b="1" dirty="0" smtClean="0">
                <a:solidFill>
                  <a:srgbClr val="7030A0"/>
                </a:solidFill>
                <a:latin typeface="NikoshBAN" pitchFamily="2" charset="0"/>
                <a:cs typeface="NikoshBAN" pitchFamily="2" charset="0"/>
              </a:rPr>
              <a:t>হিরন্ময় কবিরাজ </a:t>
            </a:r>
            <a:endParaRPr lang="en-US" sz="2400" b="1" dirty="0" smtClean="0">
              <a:solidFill>
                <a:srgbClr val="7030A0"/>
              </a:solidFill>
              <a:latin typeface="NikoshBAN" pitchFamily="2" charset="0"/>
              <a:cs typeface="NikoshBAN" pitchFamily="2" charset="0"/>
            </a:endParaRPr>
          </a:p>
          <a:p>
            <a:r>
              <a:rPr lang="bn-BD" sz="2400" b="1" dirty="0" smtClean="0">
                <a:solidFill>
                  <a:srgbClr val="7030A0"/>
                </a:solidFill>
                <a:latin typeface="NikoshBAN" pitchFamily="2" charset="0"/>
                <a:cs typeface="NikoshBAN" pitchFamily="2" charset="0"/>
              </a:rPr>
              <a:t>সহকারী শিক্ষক</a:t>
            </a:r>
          </a:p>
          <a:p>
            <a:r>
              <a:rPr lang="bn-BD" sz="2400" b="1" dirty="0" smtClean="0">
                <a:solidFill>
                  <a:srgbClr val="7030A0"/>
                </a:solidFill>
                <a:latin typeface="NikoshBAN" pitchFamily="2" charset="0"/>
                <a:cs typeface="NikoshBAN" pitchFamily="2" charset="0"/>
              </a:rPr>
              <a:t>চৌধুরী আব্দুল হামিদ               একাডেমী</a:t>
            </a:r>
          </a:p>
          <a:p>
            <a:r>
              <a:rPr lang="bn-BD" sz="2400" b="1" dirty="0" smtClean="0">
                <a:solidFill>
                  <a:srgbClr val="7030A0"/>
                </a:solidFill>
                <a:latin typeface="NikoshBAN" pitchFamily="2" charset="0"/>
                <a:cs typeface="NikoshBAN" pitchFamily="2" charset="0"/>
              </a:rPr>
              <a:t>বরাট, গোয়ালন্দ, রাজবাড়ী</a:t>
            </a:r>
          </a:p>
          <a:p>
            <a:r>
              <a:rPr lang="en-US" sz="2400" b="1" dirty="0" smtClean="0">
                <a:solidFill>
                  <a:srgbClr val="7030A0"/>
                </a:solidFill>
                <a:latin typeface="NikoshBAN" pitchFamily="2" charset="0"/>
                <a:cs typeface="NikoshBAN" pitchFamily="2" charset="0"/>
              </a:rPr>
              <a:t>01748986869</a:t>
            </a:r>
            <a:endParaRPr lang="bn-BD" sz="2400" b="1" dirty="0" smtClean="0">
              <a:solidFill>
                <a:srgbClr val="7030A0"/>
              </a:solidFill>
              <a:latin typeface="NikoshBAN" pitchFamily="2" charset="0"/>
              <a:cs typeface="NikoshBAN" pitchFamily="2" charset="0"/>
            </a:endParaRPr>
          </a:p>
          <a:p>
            <a:r>
              <a:rPr lang="en-US" sz="2400" b="1" dirty="0" smtClean="0">
                <a:solidFill>
                  <a:srgbClr val="7030A0"/>
                </a:solidFill>
                <a:latin typeface="NikoshBAN" pitchFamily="2" charset="0"/>
                <a:cs typeface="NikoshBAN" pitchFamily="2" charset="0"/>
              </a:rPr>
              <a:t>heronmoykabiraj@gmail.com</a:t>
            </a:r>
            <a:endParaRPr lang="en-US" sz="2400" b="1" dirty="0">
              <a:solidFill>
                <a:srgbClr val="7030A0"/>
              </a:solidFill>
              <a:latin typeface="NikoshBAN" pitchFamily="2" charset="0"/>
              <a:cs typeface="NikoshBAN" pitchFamily="2" charset="0"/>
            </a:endParaRPr>
          </a:p>
        </p:txBody>
      </p:sp>
      <p:sp>
        <p:nvSpPr>
          <p:cNvPr id="4" name="Content Placeholder 3"/>
          <p:cNvSpPr>
            <a:spLocks noGrp="1"/>
          </p:cNvSpPr>
          <p:nvPr>
            <p:ph sz="half" idx="2"/>
          </p:nvPr>
        </p:nvSpPr>
        <p:spPr>
          <a:xfrm>
            <a:off x="4800600" y="3115736"/>
            <a:ext cx="4572000" cy="4525963"/>
          </a:xfrm>
        </p:spPr>
        <p:txBody>
          <a:bodyPr>
            <a:normAutofit/>
          </a:bodyPr>
          <a:lstStyle/>
          <a:p>
            <a:r>
              <a:rPr lang="bn-BD" sz="2400" b="1" dirty="0" smtClean="0">
                <a:solidFill>
                  <a:srgbClr val="00B050"/>
                </a:solidFill>
                <a:latin typeface="NikoshBAN" pitchFamily="2" charset="0"/>
                <a:cs typeface="NikoshBAN" pitchFamily="2" charset="0"/>
              </a:rPr>
              <a:t>শ্রেণীঃ নবম</a:t>
            </a:r>
            <a:r>
              <a:rPr lang="en-US" sz="2400" b="1" dirty="0" smtClean="0">
                <a:solidFill>
                  <a:srgbClr val="00B050"/>
                </a:solidFill>
                <a:latin typeface="NikoshBAN" pitchFamily="2" charset="0"/>
                <a:cs typeface="NikoshBAN" pitchFamily="2" charset="0"/>
              </a:rPr>
              <a:t>-</a:t>
            </a:r>
            <a:r>
              <a:rPr lang="bn-BD" sz="2400" b="1" dirty="0" smtClean="0">
                <a:solidFill>
                  <a:srgbClr val="00B050"/>
                </a:solidFill>
                <a:latin typeface="NikoshBAN" pitchFamily="2" charset="0"/>
                <a:cs typeface="NikoshBAN" pitchFamily="2" charset="0"/>
              </a:rPr>
              <a:t>দশম</a:t>
            </a:r>
          </a:p>
          <a:p>
            <a:r>
              <a:rPr lang="bn-BD" sz="2400" b="1" dirty="0" smtClean="0">
                <a:solidFill>
                  <a:srgbClr val="00B050"/>
                </a:solidFill>
                <a:latin typeface="NikoshBAN" pitchFamily="2" charset="0"/>
                <a:cs typeface="NikoshBAN" pitchFamily="2" charset="0"/>
              </a:rPr>
              <a:t>বিষয়ঃ গণিত </a:t>
            </a:r>
          </a:p>
          <a:p>
            <a:r>
              <a:rPr lang="bn-BD" sz="2400" b="1" dirty="0" smtClean="0">
                <a:solidFill>
                  <a:srgbClr val="00B050"/>
                </a:solidFill>
                <a:latin typeface="NikoshBAN" pitchFamily="2" charset="0"/>
                <a:cs typeface="NikoshBAN" pitchFamily="2" charset="0"/>
              </a:rPr>
              <a:t>অধ্যায়ঃ দশম- ত্রিকোণমিতি </a:t>
            </a:r>
          </a:p>
          <a:p>
            <a:r>
              <a:rPr lang="bn-BD" sz="2400" b="1" dirty="0" smtClean="0">
                <a:solidFill>
                  <a:srgbClr val="00B050"/>
                </a:solidFill>
                <a:latin typeface="NikoshBAN" pitchFamily="2" charset="0"/>
                <a:cs typeface="NikoshBAN" pitchFamily="2" charset="0"/>
              </a:rPr>
              <a:t>শিক্ষার্থীঃ ৮০ জন । </a:t>
            </a:r>
          </a:p>
          <a:p>
            <a:r>
              <a:rPr lang="bn-BD" sz="2400" b="1" dirty="0" smtClean="0">
                <a:solidFill>
                  <a:srgbClr val="00B050"/>
                </a:solidFill>
                <a:latin typeface="NikoshBAN" pitchFamily="2" charset="0"/>
                <a:cs typeface="NikoshBAN" pitchFamily="2" charset="0"/>
              </a:rPr>
              <a:t>সময়ঃ ৫০ মিনিট</a:t>
            </a:r>
          </a:p>
          <a:p>
            <a:r>
              <a:rPr lang="bn-BD" sz="2400" b="1" dirty="0" smtClean="0">
                <a:solidFill>
                  <a:srgbClr val="00B050"/>
                </a:solidFill>
                <a:latin typeface="NikoshBAN" pitchFamily="2" charset="0"/>
                <a:cs typeface="NikoshBAN" pitchFamily="2" charset="0"/>
              </a:rPr>
              <a:t>তারিখঃ ১</a:t>
            </a:r>
            <a:r>
              <a:rPr lang="en-US" sz="2400" b="1" dirty="0" smtClean="0">
                <a:solidFill>
                  <a:srgbClr val="00B050"/>
                </a:solidFill>
                <a:latin typeface="NikoshBAN" pitchFamily="2" charset="0"/>
                <a:cs typeface="NikoshBAN" pitchFamily="2" charset="0"/>
              </a:rPr>
              <a:t>2</a:t>
            </a:r>
            <a:r>
              <a:rPr lang="bn-BD" sz="2400" b="1" dirty="0" smtClean="0">
                <a:solidFill>
                  <a:srgbClr val="00B050"/>
                </a:solidFill>
                <a:latin typeface="NikoshBAN" pitchFamily="2" charset="0"/>
                <a:cs typeface="NikoshBAN" pitchFamily="2" charset="0"/>
              </a:rPr>
              <a:t>/০</a:t>
            </a:r>
            <a:r>
              <a:rPr lang="en-US" sz="2400" b="1" dirty="0">
                <a:solidFill>
                  <a:srgbClr val="00B050"/>
                </a:solidFill>
                <a:latin typeface="NikoshBAN" pitchFamily="2" charset="0"/>
                <a:cs typeface="NikoshBAN" pitchFamily="2" charset="0"/>
              </a:rPr>
              <a:t>4</a:t>
            </a:r>
            <a:r>
              <a:rPr lang="bn-BD" sz="2400" b="1" dirty="0" smtClean="0">
                <a:solidFill>
                  <a:srgbClr val="00B050"/>
                </a:solidFill>
                <a:latin typeface="NikoshBAN" pitchFamily="2" charset="0"/>
                <a:cs typeface="NikoshBAN" pitchFamily="2" charset="0"/>
              </a:rPr>
              <a:t>/২০১</a:t>
            </a:r>
            <a:r>
              <a:rPr lang="en-US" sz="2400" b="1" dirty="0" smtClean="0">
                <a:solidFill>
                  <a:srgbClr val="00B050"/>
                </a:solidFill>
                <a:latin typeface="NikoshBAN" pitchFamily="2" charset="0"/>
                <a:cs typeface="NikoshBAN" pitchFamily="2" charset="0"/>
              </a:rPr>
              <a:t>9</a:t>
            </a:r>
            <a:endParaRPr lang="en-US" sz="2400" b="1" dirty="0">
              <a:solidFill>
                <a:srgbClr val="00B050"/>
              </a:solidFill>
              <a:latin typeface="NikoshBAN" pitchFamily="2" charset="0"/>
              <a:cs typeface="NikoshBAN" pitchFamily="2" charset="0"/>
            </a:endParaRPr>
          </a:p>
        </p:txBody>
      </p:sp>
      <p:sp>
        <p:nvSpPr>
          <p:cNvPr id="6" name="TextBox 5"/>
          <p:cNvSpPr txBox="1"/>
          <p:nvPr/>
        </p:nvSpPr>
        <p:spPr>
          <a:xfrm>
            <a:off x="533400" y="1905000"/>
            <a:ext cx="2918715" cy="646331"/>
          </a:xfrm>
          <a:prstGeom prst="rect">
            <a:avLst/>
          </a:prstGeom>
          <a:noFill/>
        </p:spPr>
        <p:txBody>
          <a:bodyPr wrap="square" rtlCol="0">
            <a:spAutoFit/>
          </a:bodyPr>
          <a:lstStyle/>
          <a:p>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শিক্ষক </a:t>
            </a:r>
            <a:endParaRPr lang="en-US" sz="3600" b="1" dirty="0">
              <a:latin typeface="NikoshBAN" pitchFamily="2" charset="0"/>
              <a:cs typeface="NikoshBAN" pitchFamily="2" charset="0"/>
            </a:endParaRPr>
          </a:p>
        </p:txBody>
      </p:sp>
      <p:sp>
        <p:nvSpPr>
          <p:cNvPr id="7" name="TextBox 6"/>
          <p:cNvSpPr txBox="1"/>
          <p:nvPr/>
        </p:nvSpPr>
        <p:spPr>
          <a:xfrm>
            <a:off x="5562600" y="1905000"/>
            <a:ext cx="2286000" cy="646331"/>
          </a:xfrm>
          <a:prstGeom prst="rect">
            <a:avLst/>
          </a:prstGeom>
          <a:noFill/>
        </p:spPr>
        <p:txBody>
          <a:bodyPr wrap="square" rtlCol="0">
            <a:spAutoFit/>
          </a:bodyPr>
          <a:lstStyle/>
          <a:p>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পাঠ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8234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Effect transition="in" filter="fade">
                                      <p:cBhvr>
                                        <p:cTn id="70" dur="1000"/>
                                        <p:tgtEl>
                                          <p:spTgt spid="4">
                                            <p:txEl>
                                              <p:pRg st="0" end="0"/>
                                            </p:txEl>
                                          </p:spTgt>
                                        </p:tgtEl>
                                      </p:cBhvr>
                                    </p:animEffect>
                                    <p:anim calcmode="lin" valueType="num">
                                      <p:cBhvr>
                                        <p:cTn id="7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fade">
                                      <p:cBhvr>
                                        <p:cTn id="77" dur="1000"/>
                                        <p:tgtEl>
                                          <p:spTgt spid="4">
                                            <p:txEl>
                                              <p:pRg st="1" end="1"/>
                                            </p:txEl>
                                          </p:spTgt>
                                        </p:tgtEl>
                                      </p:cBhvr>
                                    </p:animEffect>
                                    <p:anim calcmode="lin" valueType="num">
                                      <p:cBhvr>
                                        <p:cTn id="7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2" end="2"/>
                                            </p:txEl>
                                          </p:spTgt>
                                        </p:tgtEl>
                                        <p:attrNameLst>
                                          <p:attrName>style.visibility</p:attrName>
                                        </p:attrNameLst>
                                      </p:cBhvr>
                                      <p:to>
                                        <p:strVal val="visible"/>
                                      </p:to>
                                    </p:set>
                                    <p:animEffect transition="in" filter="fade">
                                      <p:cBhvr>
                                        <p:cTn id="84" dur="1000"/>
                                        <p:tgtEl>
                                          <p:spTgt spid="4">
                                            <p:txEl>
                                              <p:pRg st="2" end="2"/>
                                            </p:txEl>
                                          </p:spTgt>
                                        </p:tgtEl>
                                      </p:cBhvr>
                                    </p:animEffect>
                                    <p:anim calcmode="lin" valueType="num">
                                      <p:cBhvr>
                                        <p:cTn id="8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Effect transition="in" filter="fade">
                                      <p:cBhvr>
                                        <p:cTn id="91" dur="1000"/>
                                        <p:tgtEl>
                                          <p:spTgt spid="4">
                                            <p:txEl>
                                              <p:pRg st="3" end="3"/>
                                            </p:txEl>
                                          </p:spTgt>
                                        </p:tgtEl>
                                      </p:cBhvr>
                                    </p:animEffect>
                                    <p:anim calcmode="lin" valueType="num">
                                      <p:cBhvr>
                                        <p:cTn id="9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Effect transition="in" filter="fade">
                                      <p:cBhvr>
                                        <p:cTn id="98" dur="1000"/>
                                        <p:tgtEl>
                                          <p:spTgt spid="4">
                                            <p:txEl>
                                              <p:pRg st="4" end="4"/>
                                            </p:txEl>
                                          </p:spTgt>
                                        </p:tgtEl>
                                      </p:cBhvr>
                                    </p:animEffect>
                                    <p:anim calcmode="lin" valueType="num">
                                      <p:cBhvr>
                                        <p:cTn id="9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
                                            <p:txEl>
                                              <p:pRg st="5" end="5"/>
                                            </p:txEl>
                                          </p:spTgt>
                                        </p:tgtEl>
                                        <p:attrNameLst>
                                          <p:attrName>style.visibility</p:attrName>
                                        </p:attrNameLst>
                                      </p:cBhvr>
                                      <p:to>
                                        <p:strVal val="visible"/>
                                      </p:to>
                                    </p:set>
                                    <p:animEffect transition="in" filter="fade">
                                      <p:cBhvr>
                                        <p:cTn id="105" dur="1000"/>
                                        <p:tgtEl>
                                          <p:spTgt spid="4">
                                            <p:txEl>
                                              <p:pRg st="5" end="5"/>
                                            </p:txEl>
                                          </p:spTgt>
                                        </p:tgtEl>
                                      </p:cBhvr>
                                    </p:animEffect>
                                    <p:anim calcmode="lin" valueType="num">
                                      <p:cBhvr>
                                        <p:cTn id="10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457200"/>
            <a:ext cx="8840849" cy="830997"/>
          </a:xfrm>
          <a:prstGeom prst="rect">
            <a:avLst/>
          </a:prstGeom>
          <a:noFill/>
        </p:spPr>
        <p:txBody>
          <a:bodyPr wrap="square" rtlCol="0">
            <a:spAutoFit/>
          </a:bodyPr>
          <a:lstStyle/>
          <a:p>
            <a:r>
              <a:rPr lang="bn-BD" sz="2400" b="1" dirty="0" smtClean="0">
                <a:latin typeface="NikoshBAN" pitchFamily="2" charset="0"/>
                <a:cs typeface="NikoshBAN" pitchFamily="2" charset="0"/>
              </a:rPr>
              <a:t>বিশেষ দ্রষ্টব্যঃ উচ্চতা ও দূরত্ব বিষয়ক সমস্যা সমাধানের ক্ষেত্রে আনুপাতিক সঠিক চিত্র আবশ্যক। চিত্র অংকনের সময় নিচের কৌশল অবলম্বন করা দরকার। </a:t>
            </a:r>
            <a:endParaRPr lang="en-US" sz="2400" b="1"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0" name="TextBox 9"/>
              <p:cNvSpPr txBox="1"/>
              <p:nvPr/>
            </p:nvSpPr>
            <p:spPr>
              <a:xfrm>
                <a:off x="303151" y="3733800"/>
                <a:ext cx="8764648" cy="470000"/>
              </a:xfrm>
              <a:prstGeom prst="rect">
                <a:avLst/>
              </a:prstGeom>
              <a:noFill/>
            </p:spPr>
            <p:txBody>
              <a:bodyPr wrap="square" rtlCol="0">
                <a:spAutoFit/>
              </a:bodyPr>
              <a:lstStyle/>
              <a:p>
                <a:r>
                  <a:rPr lang="bn-BD" sz="2400" b="1" dirty="0" smtClean="0">
                    <a:latin typeface="NikoshBAN" pitchFamily="2" charset="0"/>
                    <a:cs typeface="NikoshBAN" pitchFamily="2" charset="0"/>
                  </a:rPr>
                  <a:t>১</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a:t>
                </a:r>
                <a14:m>
                  <m:oMath xmlns:m="http://schemas.openxmlformats.org/officeDocument/2006/math">
                    <m:sSup>
                      <m:sSupPr>
                        <m:ctrlPr>
                          <a:rPr lang="bn-BD" sz="2400" b="1" i="1" smtClean="0">
                            <a:latin typeface="Cambria Math"/>
                          </a:rPr>
                        </m:ctrlPr>
                      </m:sSupPr>
                      <m:e>
                        <m:r>
                          <a:rPr lang="en-US" sz="2400" b="1" i="1" smtClean="0">
                            <a:latin typeface="Cambria Math"/>
                          </a:rPr>
                          <m:t>𝟑𝟎</m:t>
                        </m:r>
                      </m:e>
                      <m:sup>
                        <m:r>
                          <a:rPr lang="en-US" sz="2400" b="1" i="1" smtClean="0">
                            <a:latin typeface="Cambria Math"/>
                          </a:rPr>
                          <m:t>𝟎</m:t>
                        </m:r>
                      </m:sup>
                    </m:sSup>
                  </m:oMath>
                </a14:m>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কোণ অংকনের ক্ষেত্রে ভূমি লম্ব থেকে বড় হবে অর্থাৎ ভূমি</a:t>
                </a:r>
                <a14:m>
                  <m:oMath xmlns:m="http://schemas.openxmlformats.org/officeDocument/2006/math">
                    <m:r>
                      <a:rPr lang="bn-BD" sz="2400" b="1" i="1" smtClean="0">
                        <a:latin typeface="Cambria Math"/>
                        <a:ea typeface="Cambria Math"/>
                      </a:rPr>
                      <m:t>&gt;</m:t>
                    </m:r>
                  </m:oMath>
                </a14:m>
                <a:r>
                  <a:rPr lang="bn-BD" sz="2400" b="1" dirty="0" smtClean="0">
                    <a:latin typeface="NikoshBAN" pitchFamily="2" charset="0"/>
                    <a:cs typeface="NikoshBAN" pitchFamily="2" charset="0"/>
                  </a:rPr>
                  <a:t>লম্ব হবে। </a:t>
                </a:r>
                <a:endParaRPr lang="en-US" sz="2400" b="1" dirty="0">
                  <a:latin typeface="NikoshBAN" pitchFamily="2"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03151" y="3733800"/>
                <a:ext cx="8764648" cy="470000"/>
              </a:xfrm>
              <a:prstGeom prst="rect">
                <a:avLst/>
              </a:prstGeom>
              <a:blipFill rotWithShape="1">
                <a:blip r:embed="rId2"/>
                <a:stretch>
                  <a:fillRect l="-1113" t="-6494"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3151" y="4648200"/>
                <a:ext cx="8764647" cy="470000"/>
              </a:xfrm>
              <a:prstGeom prst="rect">
                <a:avLst/>
              </a:prstGeom>
              <a:noFill/>
            </p:spPr>
            <p:txBody>
              <a:bodyPr wrap="square" rtlCol="0">
                <a:spAutoFit/>
              </a:bodyPr>
              <a:lstStyle/>
              <a:p>
                <a:r>
                  <a:rPr lang="bn-BD" sz="2400" b="1" dirty="0" smtClean="0">
                    <a:latin typeface="NikoshBAN" pitchFamily="2" charset="0"/>
                    <a:cs typeface="NikoshBAN" pitchFamily="2" charset="0"/>
                  </a:rPr>
                  <a:t>২</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a:t>
                </a:r>
                <a14:m>
                  <m:oMath xmlns:m="http://schemas.openxmlformats.org/officeDocument/2006/math">
                    <m:sSup>
                      <m:sSupPr>
                        <m:ctrlPr>
                          <a:rPr lang="bn-BD" sz="2400" b="1" i="1" smtClean="0">
                            <a:latin typeface="Cambria Math"/>
                          </a:rPr>
                        </m:ctrlPr>
                      </m:sSupPr>
                      <m:e>
                        <m:r>
                          <a:rPr lang="en-US" sz="2400" b="1" i="1" smtClean="0">
                            <a:latin typeface="Cambria Math"/>
                          </a:rPr>
                          <m:t>𝟒𝟓</m:t>
                        </m:r>
                      </m:e>
                      <m:sup>
                        <m:r>
                          <a:rPr lang="en-US" sz="2400" b="1" i="1" smtClean="0">
                            <a:latin typeface="Cambria Math"/>
                          </a:rPr>
                          <m:t>𝟎</m:t>
                        </m:r>
                      </m:sup>
                    </m:sSup>
                  </m:oMath>
                </a14:m>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কোণ অংকনের ক্ষেত্রে ভূমি ও লম্ব সমান হবে অর্থাৎ ভূমি</a:t>
                </a:r>
                <a14:m>
                  <m:oMath xmlns:m="http://schemas.openxmlformats.org/officeDocument/2006/math">
                    <m:r>
                      <a:rPr lang="bn-BD" sz="2400" b="1" i="1" smtClean="0">
                        <a:latin typeface="Cambria Math"/>
                      </a:rPr>
                      <m:t>=</m:t>
                    </m:r>
                  </m:oMath>
                </a14:m>
                <a:r>
                  <a:rPr lang="bn-BD" sz="2400" b="1" dirty="0" smtClean="0">
                    <a:latin typeface="NikoshBAN" pitchFamily="2" charset="0"/>
                    <a:cs typeface="NikoshBAN" pitchFamily="2" charset="0"/>
                  </a:rPr>
                  <a:t>লম্ব হবে। </a:t>
                </a:r>
                <a:endParaRPr lang="en-US" sz="2400" b="1"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03151" y="4648200"/>
                <a:ext cx="8764647" cy="470000"/>
              </a:xfrm>
              <a:prstGeom prst="rect">
                <a:avLst/>
              </a:prstGeom>
              <a:blipFill rotWithShape="1">
                <a:blip r:embed="rId3"/>
                <a:stretch>
                  <a:fillRect l="-1113" t="-6494"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3151" y="5638800"/>
                <a:ext cx="8764647" cy="470000"/>
              </a:xfrm>
              <a:prstGeom prst="rect">
                <a:avLst/>
              </a:prstGeom>
              <a:noFill/>
            </p:spPr>
            <p:txBody>
              <a:bodyPr wrap="square" rtlCol="0">
                <a:spAutoFit/>
              </a:bodyPr>
              <a:lstStyle/>
              <a:p>
                <a:r>
                  <a:rPr lang="bn-BD" sz="2400" b="1" dirty="0" smtClean="0">
                    <a:latin typeface="NikoshBAN" pitchFamily="2" charset="0"/>
                    <a:cs typeface="NikoshBAN" pitchFamily="2" charset="0"/>
                  </a:rPr>
                  <a:t>৩</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a:t>
                </a:r>
                <a14:m>
                  <m:oMath xmlns:m="http://schemas.openxmlformats.org/officeDocument/2006/math">
                    <m:sSup>
                      <m:sSupPr>
                        <m:ctrlPr>
                          <a:rPr lang="bn-BD" sz="2400" b="1" i="1" smtClean="0">
                            <a:latin typeface="Cambria Math"/>
                          </a:rPr>
                        </m:ctrlPr>
                      </m:sSupPr>
                      <m:e>
                        <m:r>
                          <a:rPr lang="en-US" sz="2400" b="1" i="1" smtClean="0">
                            <a:latin typeface="Cambria Math"/>
                          </a:rPr>
                          <m:t>𝟔𝟎</m:t>
                        </m:r>
                      </m:e>
                      <m:sup>
                        <m:r>
                          <a:rPr lang="en-US" sz="2400" b="1" i="1" smtClean="0">
                            <a:latin typeface="Cambria Math"/>
                          </a:rPr>
                          <m:t>𝟎</m:t>
                        </m:r>
                      </m:sup>
                    </m:sSup>
                  </m:oMath>
                </a14:m>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কোণ অংকনের ক্ষেত্রে ভূমি লম্ব থেকে ছোট হবে অর্থাৎ ভূমি</a:t>
                </a:r>
                <a14:m>
                  <m:oMath xmlns:m="http://schemas.openxmlformats.org/officeDocument/2006/math">
                    <m:r>
                      <a:rPr lang="bn-BD" sz="2400" b="1" i="1" smtClean="0">
                        <a:latin typeface="Cambria Math"/>
                        <a:ea typeface="Cambria Math"/>
                      </a:rPr>
                      <m:t>&lt;</m:t>
                    </m:r>
                  </m:oMath>
                </a14:m>
                <a:r>
                  <a:rPr lang="bn-BD" sz="2400" b="1" dirty="0" smtClean="0">
                    <a:latin typeface="NikoshBAN" pitchFamily="2" charset="0"/>
                    <a:cs typeface="NikoshBAN" pitchFamily="2" charset="0"/>
                  </a:rPr>
                  <a:t>লম্ব হবে। </a:t>
                </a:r>
                <a:endParaRPr lang="en-US" sz="2400" b="1" dirty="0">
                  <a:latin typeface="NikoshBAN" pitchFamily="2" charset="0"/>
                  <a:cs typeface="NikoshBAN" pitchFamily="2"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03151" y="5638800"/>
                <a:ext cx="8764647" cy="470000"/>
              </a:xfrm>
              <a:prstGeom prst="rect">
                <a:avLst/>
              </a:prstGeom>
              <a:blipFill rotWithShape="1">
                <a:blip r:embed="rId4"/>
                <a:stretch>
                  <a:fillRect l="-1113" t="-6494" b="-31169"/>
                </a:stretch>
              </a:blipFill>
            </p:spPr>
            <p:txBody>
              <a:bodyPr/>
              <a:lstStyle/>
              <a:p>
                <a:r>
                  <a:rPr lang="en-US">
                    <a:noFill/>
                  </a:rPr>
                  <a:t> </a:t>
                </a:r>
              </a:p>
            </p:txBody>
          </p:sp>
        </mc:Fallback>
      </mc:AlternateContent>
      <p:grpSp>
        <p:nvGrpSpPr>
          <p:cNvPr id="20" name="Group 19"/>
          <p:cNvGrpSpPr/>
          <p:nvPr/>
        </p:nvGrpSpPr>
        <p:grpSpPr>
          <a:xfrm>
            <a:off x="303151" y="1895008"/>
            <a:ext cx="3231024" cy="1311470"/>
            <a:chOff x="135632" y="1828800"/>
            <a:chExt cx="3231024" cy="1311470"/>
          </a:xfrm>
        </p:grpSpPr>
        <p:sp>
          <p:nvSpPr>
            <p:cNvPr id="3" name="Right Triangle 2"/>
            <p:cNvSpPr/>
            <p:nvPr/>
          </p:nvSpPr>
          <p:spPr>
            <a:xfrm>
              <a:off x="685800" y="1828800"/>
              <a:ext cx="2680856" cy="1295399"/>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2306137" y="2759423"/>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𝟑𝟎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06137" y="2759423"/>
                  <a:ext cx="623824" cy="375552"/>
                </a:xfrm>
                <a:prstGeom prst="rect">
                  <a:avLst/>
                </a:prstGeom>
                <a:blipFill rotWithShape="1">
                  <a:blip r:embed="rId5"/>
                  <a:stretch>
                    <a:fillRect/>
                  </a:stretch>
                </a:blipFill>
              </p:spPr>
              <p:txBody>
                <a:bodyPr/>
                <a:lstStyle/>
                <a:p>
                  <a:r>
                    <a:rPr lang="en-US">
                      <a:noFill/>
                    </a:rPr>
                    <a:t> </a:t>
                  </a:r>
                </a:p>
              </p:txBody>
            </p:sp>
          </mc:Fallback>
        </mc:AlternateContent>
        <p:sp>
          <p:nvSpPr>
            <p:cNvPr id="14" name="TextBox 13"/>
            <p:cNvSpPr txBox="1"/>
            <p:nvPr/>
          </p:nvSpPr>
          <p:spPr>
            <a:xfrm>
              <a:off x="135632" y="2349438"/>
              <a:ext cx="778768" cy="369332"/>
            </a:xfrm>
            <a:prstGeom prst="rect">
              <a:avLst/>
            </a:prstGeom>
            <a:noFill/>
          </p:spPr>
          <p:txBody>
            <a:bodyPr wrap="square" rtlCol="0">
              <a:spAutoFit/>
            </a:bodyPr>
            <a:lstStyle/>
            <a:p>
              <a:r>
                <a:rPr lang="bn-BD" b="1" dirty="0" smtClean="0">
                  <a:latin typeface="NikoshBAN" pitchFamily="2" charset="0"/>
                  <a:cs typeface="NikoshBAN" pitchFamily="2" charset="0"/>
                </a:rPr>
                <a:t>লম্ব</a:t>
              </a:r>
              <a:endParaRPr lang="en-US" b="1" dirty="0">
                <a:latin typeface="NikoshBAN" pitchFamily="2" charset="0"/>
                <a:cs typeface="NikoshBAN" pitchFamily="2" charset="0"/>
              </a:endParaRPr>
            </a:p>
          </p:txBody>
        </p:sp>
        <p:sp>
          <p:nvSpPr>
            <p:cNvPr id="15" name="TextBox 14"/>
            <p:cNvSpPr txBox="1"/>
            <p:nvPr/>
          </p:nvSpPr>
          <p:spPr>
            <a:xfrm>
              <a:off x="1295400" y="2770938"/>
              <a:ext cx="730828" cy="369332"/>
            </a:xfrm>
            <a:prstGeom prst="rect">
              <a:avLst/>
            </a:prstGeom>
            <a:noFill/>
          </p:spPr>
          <p:txBody>
            <a:bodyPr wrap="square" rtlCol="0">
              <a:spAutoFit/>
            </a:bodyPr>
            <a:lstStyle/>
            <a:p>
              <a:r>
                <a:rPr lang="bn-BD" b="1" dirty="0" smtClean="0">
                  <a:latin typeface="NikoshBAN" pitchFamily="2" charset="0"/>
                  <a:cs typeface="NikoshBAN" pitchFamily="2" charset="0"/>
                </a:rPr>
                <a:t>ভূমি </a:t>
              </a:r>
              <a:endParaRPr lang="en-US" b="1" dirty="0">
                <a:latin typeface="NikoshBAN" pitchFamily="2" charset="0"/>
                <a:cs typeface="NikoshBAN" pitchFamily="2" charset="0"/>
              </a:endParaRPr>
            </a:p>
          </p:txBody>
        </p:sp>
      </p:grpSp>
      <p:grpSp>
        <p:nvGrpSpPr>
          <p:cNvPr id="21" name="Group 20"/>
          <p:cNvGrpSpPr/>
          <p:nvPr/>
        </p:nvGrpSpPr>
        <p:grpSpPr>
          <a:xfrm>
            <a:off x="3819931" y="1842858"/>
            <a:ext cx="1967344" cy="1615523"/>
            <a:chOff x="3366656" y="1828800"/>
            <a:chExt cx="1967344" cy="1615523"/>
          </a:xfrm>
        </p:grpSpPr>
        <p:sp>
          <p:nvSpPr>
            <p:cNvPr id="5" name="Right Triangle 4"/>
            <p:cNvSpPr/>
            <p:nvPr/>
          </p:nvSpPr>
          <p:spPr>
            <a:xfrm>
              <a:off x="3886200" y="1828800"/>
              <a:ext cx="1447800" cy="1295399"/>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4491691" y="2754867"/>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𝟒𝟓</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491691" y="2754867"/>
                  <a:ext cx="623824" cy="375552"/>
                </a:xfrm>
                <a:prstGeom prst="rect">
                  <a:avLst/>
                </a:prstGeom>
                <a:blipFill rotWithShape="1">
                  <a:blip r:embed="rId6"/>
                  <a:stretch>
                    <a:fillRect/>
                  </a:stretch>
                </a:blipFill>
              </p:spPr>
              <p:txBody>
                <a:bodyPr/>
                <a:lstStyle/>
                <a:p>
                  <a:r>
                    <a:rPr lang="en-US">
                      <a:noFill/>
                    </a:rPr>
                    <a:t> </a:t>
                  </a:r>
                </a:p>
              </p:txBody>
            </p:sp>
          </mc:Fallback>
        </mc:AlternateContent>
        <p:sp>
          <p:nvSpPr>
            <p:cNvPr id="17" name="TextBox 16"/>
            <p:cNvSpPr txBox="1"/>
            <p:nvPr/>
          </p:nvSpPr>
          <p:spPr>
            <a:xfrm>
              <a:off x="3366656" y="2352019"/>
              <a:ext cx="640892" cy="369332"/>
            </a:xfrm>
            <a:prstGeom prst="rect">
              <a:avLst/>
            </a:prstGeom>
            <a:noFill/>
          </p:spPr>
          <p:txBody>
            <a:bodyPr wrap="square" rtlCol="0">
              <a:spAutoFit/>
            </a:bodyPr>
            <a:lstStyle/>
            <a:p>
              <a:r>
                <a:rPr lang="bn-BD" b="1" dirty="0" smtClean="0">
                  <a:latin typeface="NikoshBAN" pitchFamily="2" charset="0"/>
                  <a:cs typeface="NikoshBAN" pitchFamily="2" charset="0"/>
                </a:rPr>
                <a:t>লম্ব</a:t>
              </a:r>
              <a:endParaRPr lang="en-US" b="1" dirty="0">
                <a:latin typeface="NikoshBAN" pitchFamily="2" charset="0"/>
                <a:cs typeface="NikoshBAN" pitchFamily="2" charset="0"/>
              </a:endParaRPr>
            </a:p>
          </p:txBody>
        </p:sp>
        <p:sp>
          <p:nvSpPr>
            <p:cNvPr id="18" name="TextBox 17"/>
            <p:cNvSpPr txBox="1"/>
            <p:nvPr/>
          </p:nvSpPr>
          <p:spPr>
            <a:xfrm>
              <a:off x="4244686" y="3074991"/>
              <a:ext cx="730828" cy="369332"/>
            </a:xfrm>
            <a:prstGeom prst="rect">
              <a:avLst/>
            </a:prstGeom>
            <a:noFill/>
          </p:spPr>
          <p:txBody>
            <a:bodyPr wrap="square" rtlCol="0">
              <a:spAutoFit/>
            </a:bodyPr>
            <a:lstStyle/>
            <a:p>
              <a:r>
                <a:rPr lang="bn-BD" b="1" dirty="0" smtClean="0">
                  <a:latin typeface="NikoshBAN" pitchFamily="2" charset="0"/>
                  <a:cs typeface="NikoshBAN" pitchFamily="2" charset="0"/>
                </a:rPr>
                <a:t>ভূমি </a:t>
              </a:r>
              <a:endParaRPr lang="en-US" b="1" dirty="0">
                <a:latin typeface="NikoshBAN" pitchFamily="2" charset="0"/>
                <a:cs typeface="NikoshBAN" pitchFamily="2" charset="0"/>
              </a:endParaRPr>
            </a:p>
          </p:txBody>
        </p:sp>
      </p:grpSp>
      <p:grpSp>
        <p:nvGrpSpPr>
          <p:cNvPr id="22" name="Group 21"/>
          <p:cNvGrpSpPr/>
          <p:nvPr/>
        </p:nvGrpSpPr>
        <p:grpSpPr>
          <a:xfrm>
            <a:off x="6596435" y="1640655"/>
            <a:ext cx="1531032" cy="1902503"/>
            <a:chOff x="6069844" y="1570121"/>
            <a:chExt cx="1531032" cy="1902503"/>
          </a:xfrm>
        </p:grpSpPr>
        <p:sp>
          <p:nvSpPr>
            <p:cNvPr id="6" name="Right Triangle 5"/>
            <p:cNvSpPr/>
            <p:nvPr/>
          </p:nvSpPr>
          <p:spPr>
            <a:xfrm>
              <a:off x="6573982" y="1570121"/>
              <a:ext cx="1004454" cy="1558634"/>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6977052" y="2745752"/>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𝟔𝟎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77052" y="2745752"/>
                  <a:ext cx="623824" cy="375552"/>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6069844" y="2279071"/>
              <a:ext cx="640892" cy="369332"/>
            </a:xfrm>
            <a:prstGeom prst="rect">
              <a:avLst/>
            </a:prstGeom>
            <a:noFill/>
          </p:spPr>
          <p:txBody>
            <a:bodyPr wrap="square" rtlCol="0">
              <a:spAutoFit/>
            </a:bodyPr>
            <a:lstStyle/>
            <a:p>
              <a:r>
                <a:rPr lang="bn-BD" b="1" dirty="0" smtClean="0">
                  <a:latin typeface="NikoshBAN" pitchFamily="2" charset="0"/>
                  <a:cs typeface="NikoshBAN" pitchFamily="2" charset="0"/>
                </a:rPr>
                <a:t>লম্ব</a:t>
              </a:r>
              <a:endParaRPr lang="en-US" b="1" dirty="0">
                <a:latin typeface="NikoshBAN" pitchFamily="2" charset="0"/>
                <a:cs typeface="NikoshBAN" pitchFamily="2" charset="0"/>
              </a:endParaRPr>
            </a:p>
          </p:txBody>
        </p:sp>
        <p:sp>
          <p:nvSpPr>
            <p:cNvPr id="19" name="TextBox 18"/>
            <p:cNvSpPr txBox="1"/>
            <p:nvPr/>
          </p:nvSpPr>
          <p:spPr>
            <a:xfrm>
              <a:off x="6707272" y="3103292"/>
              <a:ext cx="730828" cy="369332"/>
            </a:xfrm>
            <a:prstGeom prst="rect">
              <a:avLst/>
            </a:prstGeom>
            <a:noFill/>
          </p:spPr>
          <p:txBody>
            <a:bodyPr wrap="square" rtlCol="0">
              <a:spAutoFit/>
            </a:bodyPr>
            <a:lstStyle/>
            <a:p>
              <a:r>
                <a:rPr lang="bn-BD" b="1" dirty="0" smtClean="0">
                  <a:latin typeface="NikoshBAN" pitchFamily="2" charset="0"/>
                  <a:cs typeface="NikoshBAN" pitchFamily="2" charset="0"/>
                </a:rPr>
                <a:t>ভূমি </a:t>
              </a:r>
              <a:endParaRPr lang="en-US" b="1" dirty="0">
                <a:latin typeface="NikoshBAN" pitchFamily="2" charset="0"/>
                <a:cs typeface="NikoshBAN" pitchFamily="2" charset="0"/>
              </a:endParaRPr>
            </a:p>
          </p:txBody>
        </p:sp>
      </p:grpSp>
      <p:cxnSp>
        <p:nvCxnSpPr>
          <p:cNvPr id="23" name="Straight Connector 22"/>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49" y="152400"/>
            <a:ext cx="8746507" cy="584775"/>
          </a:xfrm>
          <a:prstGeom prst="rect">
            <a:avLst/>
          </a:prstGeom>
          <a:noFill/>
        </p:spPr>
        <p:txBody>
          <a:bodyPr wrap="square" rtlCol="0">
            <a:spAutoFit/>
          </a:bodyPr>
          <a:lstStyle/>
          <a:p>
            <a:r>
              <a:rPr lang="bn-BD" sz="3200" b="1" dirty="0" smtClean="0">
                <a:solidFill>
                  <a:srgbClr val="FF0000"/>
                </a:solidFill>
                <a:latin typeface="NikoshBAN" pitchFamily="2" charset="0"/>
                <a:cs typeface="NikoshBAN" pitchFamily="2" charset="0"/>
              </a:rPr>
              <a:t>দলীয় কাজঃ </a:t>
            </a:r>
            <a:endParaRPr lang="en-US" sz="3200" b="1" dirty="0">
              <a:solidFill>
                <a:srgbClr val="FF0000"/>
              </a:solidFill>
              <a:latin typeface="NikoshBAN" pitchFamily="2" charset="0"/>
              <a:cs typeface="NikoshBAN" pitchFamily="2" charset="0"/>
            </a:endParaRPr>
          </a:p>
        </p:txBody>
      </p:sp>
      <mc:AlternateContent xmlns:mc="http://schemas.openxmlformats.org/markup-compatibility/2006">
        <mc:Choice xmlns:a14="http://schemas.microsoft.com/office/drawing/2010/main" Requires="a14">
          <p:sp>
            <p:nvSpPr>
              <p:cNvPr id="3" name="TextBox 2"/>
              <p:cNvSpPr txBox="1"/>
              <p:nvPr/>
            </p:nvSpPr>
            <p:spPr>
              <a:xfrm>
                <a:off x="359393" y="1066800"/>
                <a:ext cx="8763000" cy="1394741"/>
              </a:xfrm>
              <a:prstGeom prst="rect">
                <a:avLst/>
              </a:prstGeom>
              <a:noFill/>
            </p:spPr>
            <p:txBody>
              <a:bodyPr wrap="square" rtlCol="0">
                <a:spAutoFit/>
              </a:bodyPr>
              <a:lstStyle/>
              <a:p>
                <a:r>
                  <a:rPr lang="bn-BD" sz="2800" b="1" dirty="0" smtClean="0">
                    <a:solidFill>
                      <a:srgbClr val="FFC000"/>
                    </a:solidFill>
                    <a:latin typeface="NikoshBAN" pitchFamily="2" charset="0"/>
                    <a:cs typeface="NikoshBAN" pitchFamily="2" charset="0"/>
                  </a:rPr>
                  <a:t>১</a:t>
                </a:r>
                <a:r>
                  <a:rPr lang="en-US" sz="2800" b="1" dirty="0" smtClean="0">
                    <a:solidFill>
                      <a:srgbClr val="FFC000"/>
                    </a:solidFill>
                    <a:latin typeface="NikoshBAN" pitchFamily="2" charset="0"/>
                    <a:cs typeface="NikoshBAN" pitchFamily="2" charset="0"/>
                  </a:rPr>
                  <a:t>.</a:t>
                </a:r>
                <a:r>
                  <a:rPr lang="bn-BD" sz="2800" b="1" dirty="0" smtClean="0">
                    <a:solidFill>
                      <a:srgbClr val="FFC000"/>
                    </a:solidFill>
                    <a:latin typeface="NikoshBAN" pitchFamily="2" charset="0"/>
                    <a:cs typeface="NikoshBAN" pitchFamily="2" charset="0"/>
                  </a:rPr>
                  <a:t>বই-১০</a:t>
                </a:r>
                <a:r>
                  <a:rPr lang="en-US" sz="2800" b="1" dirty="0" smtClean="0">
                    <a:solidFill>
                      <a:srgbClr val="FFC000"/>
                    </a:solidFill>
                    <a:latin typeface="Cambria Math"/>
                    <a:ea typeface="Cambria Math"/>
                    <a:cs typeface="NikoshBAN" pitchFamily="2" charset="0"/>
                  </a:rPr>
                  <a:t>⦂</a:t>
                </a:r>
                <a:r>
                  <a:rPr lang="bn-BD" sz="2800" b="1" dirty="0" smtClean="0">
                    <a:solidFill>
                      <a:srgbClr val="FFC000"/>
                    </a:solidFill>
                    <a:latin typeface="NikoshBAN" pitchFamily="2" charset="0"/>
                    <a:cs typeface="NikoshBAN" pitchFamily="2" charset="0"/>
                  </a:rPr>
                  <a:t> একটি মিনারের পাদদেশ থেকে কিছু দূরে একটি স্থানে মিনারের শীর্ষের উন্নতি কোণ </a:t>
                </a:r>
                <a14:m>
                  <m:oMath xmlns:m="http://schemas.openxmlformats.org/officeDocument/2006/math">
                    <m:sSup>
                      <m:sSupPr>
                        <m:ctrlPr>
                          <a:rPr lang="bn-BD" sz="2800" b="1" i="1" smtClean="0">
                            <a:solidFill>
                              <a:srgbClr val="FFC000"/>
                            </a:solidFill>
                            <a:latin typeface="Cambria Math"/>
                          </a:rPr>
                        </m:ctrlPr>
                      </m:sSupPr>
                      <m:e>
                        <m:r>
                          <a:rPr lang="en-US" sz="2800" b="1" i="1" smtClean="0">
                            <a:solidFill>
                              <a:srgbClr val="FFC000"/>
                            </a:solidFill>
                            <a:latin typeface="Cambria Math"/>
                          </a:rPr>
                          <m:t>𝟑𝟎</m:t>
                        </m:r>
                      </m:e>
                      <m:sup>
                        <m:r>
                          <a:rPr lang="en-US" sz="2800" b="1" i="1" smtClean="0">
                            <a:solidFill>
                              <a:srgbClr val="FFC000"/>
                            </a:solidFill>
                            <a:latin typeface="Cambria Math"/>
                          </a:rPr>
                          <m:t>𝟎</m:t>
                        </m:r>
                      </m:sup>
                    </m:sSup>
                  </m:oMath>
                </a14:m>
                <a:r>
                  <a:rPr lang="bn-BD" sz="2800" b="1" dirty="0" smtClean="0">
                    <a:solidFill>
                      <a:srgbClr val="FFC000"/>
                    </a:solidFill>
                    <a:latin typeface="NikoshBAN" pitchFamily="2" charset="0"/>
                    <a:cs typeface="NikoshBAN" pitchFamily="2" charset="0"/>
                  </a:rPr>
                  <a:t>   এবং মিনারটির উচ্চতা </a:t>
                </a:r>
                <a14:m>
                  <m:oMath xmlns:m="http://schemas.openxmlformats.org/officeDocument/2006/math">
                    <m:r>
                      <a:rPr lang="en-US" sz="2800" b="1" i="1" smtClean="0">
                        <a:solidFill>
                          <a:srgbClr val="FFC000"/>
                        </a:solidFill>
                        <a:latin typeface="Cambria Math"/>
                      </a:rPr>
                      <m:t>𝟐𝟔</m:t>
                    </m:r>
                  </m:oMath>
                </a14:m>
                <a:r>
                  <a:rPr lang="bn-BD" sz="2800" b="1" dirty="0" smtClean="0">
                    <a:solidFill>
                      <a:srgbClr val="FFC000"/>
                    </a:solidFill>
                    <a:latin typeface="NikoshBAN" pitchFamily="2" charset="0"/>
                    <a:cs typeface="NikoshBAN" pitchFamily="2" charset="0"/>
                  </a:rPr>
                  <a:t>  মিটার হলে</a:t>
                </a:r>
                <a:r>
                  <a:rPr lang="en-US" sz="2800" b="1" dirty="0" smtClean="0">
                    <a:solidFill>
                      <a:srgbClr val="FFC000"/>
                    </a:solidFill>
                    <a:latin typeface="NikoshBAN" pitchFamily="2" charset="0"/>
                    <a:cs typeface="NikoshBAN" pitchFamily="2" charset="0"/>
                  </a:rPr>
                  <a:t> , </a:t>
                </a:r>
                <a:r>
                  <a:rPr lang="bn-BD" sz="2800" b="1" dirty="0" smtClean="0">
                    <a:solidFill>
                      <a:srgbClr val="FFC000"/>
                    </a:solidFill>
                    <a:latin typeface="NikoshBAN" pitchFamily="2" charset="0"/>
                    <a:cs typeface="NikoshBAN" pitchFamily="2" charset="0"/>
                  </a:rPr>
                  <a:t> মিনার থেকে ঐ স্থানটির দূরত্ব নির্ণয় কর। </a:t>
                </a:r>
                <a:endParaRPr lang="en-US" sz="2800" b="1" dirty="0">
                  <a:solidFill>
                    <a:srgbClr val="FFC000"/>
                  </a:solidFill>
                  <a:latin typeface="NikoshBAN" pitchFamily="2" charset="0"/>
                  <a:cs typeface="NikoshBAN" pitchFamily="2"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59393" y="1066800"/>
                <a:ext cx="8763000" cy="1394741"/>
              </a:xfrm>
              <a:prstGeom prst="rect">
                <a:avLst/>
              </a:prstGeom>
              <a:blipFill rotWithShape="1">
                <a:blip r:embed="rId2"/>
                <a:stretch>
                  <a:fillRect l="-1461" t="-6114" b="-113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20468" y="2895600"/>
                <a:ext cx="8840850" cy="963854"/>
              </a:xfrm>
              <a:prstGeom prst="rect">
                <a:avLst/>
              </a:prstGeom>
              <a:noFill/>
            </p:spPr>
            <p:txBody>
              <a:bodyPr wrap="square" rtlCol="0">
                <a:spAutoFit/>
              </a:bodyPr>
              <a:lstStyle/>
              <a:p>
                <a:r>
                  <a:rPr lang="bn-BD" sz="2800" b="1" dirty="0" smtClean="0">
                    <a:solidFill>
                      <a:srgbClr val="FFC000"/>
                    </a:solidFill>
                    <a:latin typeface="NikoshBAN" pitchFamily="2" charset="0"/>
                    <a:cs typeface="NikoshBAN" pitchFamily="2" charset="0"/>
                  </a:rPr>
                  <a:t>২</a:t>
                </a:r>
                <a:r>
                  <a:rPr lang="en-US" sz="2800" b="1" dirty="0" smtClean="0">
                    <a:solidFill>
                      <a:srgbClr val="FFC000"/>
                    </a:solidFill>
                    <a:latin typeface="NikoshBAN" pitchFamily="2" charset="0"/>
                    <a:cs typeface="NikoshBAN" pitchFamily="2" charset="0"/>
                  </a:rPr>
                  <a:t>.</a:t>
                </a:r>
                <a:r>
                  <a:rPr lang="bn-BD" sz="2800" b="1" dirty="0" smtClean="0">
                    <a:solidFill>
                      <a:srgbClr val="FFC000"/>
                    </a:solidFill>
                    <a:latin typeface="NikoshBAN" pitchFamily="2" charset="0"/>
                    <a:cs typeface="NikoshBAN" pitchFamily="2" charset="0"/>
                  </a:rPr>
                  <a:t>বই-১১</a:t>
                </a:r>
                <a:r>
                  <a:rPr lang="en-US" sz="2800" b="1" dirty="0" smtClean="0">
                    <a:solidFill>
                      <a:srgbClr val="FFC000"/>
                    </a:solidFill>
                    <a:latin typeface="NikoshBAN" pitchFamily="2" charset="0"/>
                    <a:cs typeface="NikoshBAN" pitchFamily="2" charset="0"/>
                  </a:rPr>
                  <a:t> </a:t>
                </a:r>
                <a:r>
                  <a:rPr lang="en-US" sz="2800" b="1" dirty="0" smtClean="0">
                    <a:solidFill>
                      <a:srgbClr val="FFC000"/>
                    </a:solidFill>
                    <a:latin typeface="Cambria Math"/>
                    <a:ea typeface="Cambria Math"/>
                    <a:cs typeface="NikoshBAN" pitchFamily="2" charset="0"/>
                  </a:rPr>
                  <a:t>⦂</a:t>
                </a:r>
                <a:r>
                  <a:rPr lang="bn-BD" sz="2800" b="1" dirty="0" smtClean="0">
                    <a:solidFill>
                      <a:srgbClr val="FFC000"/>
                    </a:solidFill>
                    <a:latin typeface="NikoshBAN" pitchFamily="2" charset="0"/>
                    <a:cs typeface="NikoshBAN" pitchFamily="2" charset="0"/>
                  </a:rPr>
                  <a:t> একটি গাছের পাদদেশ থেকে  </a:t>
                </a:r>
                <a14:m>
                  <m:oMath xmlns:m="http://schemas.openxmlformats.org/officeDocument/2006/math">
                    <m:r>
                      <a:rPr lang="en-US" sz="2800" b="1" i="1" smtClean="0">
                        <a:solidFill>
                          <a:srgbClr val="FFC000"/>
                        </a:solidFill>
                        <a:latin typeface="Cambria Math"/>
                        <a:cs typeface="NikoshBAN" pitchFamily="2" charset="0"/>
                      </a:rPr>
                      <m:t>𝟐𝟎</m:t>
                    </m:r>
                  </m:oMath>
                </a14:m>
                <a:r>
                  <a:rPr lang="bn-BD" sz="2800" b="1" dirty="0" smtClean="0">
                    <a:solidFill>
                      <a:srgbClr val="FFC000"/>
                    </a:solidFill>
                    <a:latin typeface="NikoshBAN" pitchFamily="2" charset="0"/>
                    <a:cs typeface="NikoshBAN" pitchFamily="2" charset="0"/>
                  </a:rPr>
                  <a:t> মিটার দূরে ভূতলের কোনো বিন্দুতে গাছের চুড়ার উন্নতি কোণ </a:t>
                </a:r>
                <a14:m>
                  <m:oMath xmlns:m="http://schemas.openxmlformats.org/officeDocument/2006/math">
                    <m:sSup>
                      <m:sSupPr>
                        <m:ctrlPr>
                          <a:rPr lang="bn-BD" sz="2800" b="1" i="1" smtClean="0">
                            <a:solidFill>
                              <a:srgbClr val="FFC000"/>
                            </a:solidFill>
                            <a:latin typeface="Cambria Math"/>
                          </a:rPr>
                        </m:ctrlPr>
                      </m:sSupPr>
                      <m:e>
                        <m:r>
                          <a:rPr lang="en-US" sz="2800" b="1" i="1" smtClean="0">
                            <a:solidFill>
                              <a:srgbClr val="FFC000"/>
                            </a:solidFill>
                            <a:latin typeface="Cambria Math"/>
                          </a:rPr>
                          <m:t>𝟔𝟎</m:t>
                        </m:r>
                      </m:e>
                      <m:sup>
                        <m:r>
                          <a:rPr lang="en-US" sz="2800" b="1" i="1" smtClean="0">
                            <a:solidFill>
                              <a:srgbClr val="FFC000"/>
                            </a:solidFill>
                            <a:latin typeface="Cambria Math"/>
                          </a:rPr>
                          <m:t>𝟎</m:t>
                        </m:r>
                      </m:sup>
                    </m:sSup>
                  </m:oMath>
                </a14:m>
                <a:r>
                  <a:rPr lang="bn-BD" sz="2800" b="1" dirty="0" smtClean="0">
                    <a:solidFill>
                      <a:srgbClr val="FFC000"/>
                    </a:solidFill>
                    <a:latin typeface="NikoshBAN" pitchFamily="2" charset="0"/>
                    <a:cs typeface="NikoshBAN" pitchFamily="2" charset="0"/>
                  </a:rPr>
                  <a:t>  হলে , গাছটির উচ্চতা নির্ণয় কর। </a:t>
                </a:r>
                <a:endParaRPr lang="en-US" sz="2800" b="1" dirty="0">
                  <a:solidFill>
                    <a:srgbClr val="FFC000"/>
                  </a:solidFill>
                  <a:latin typeface="NikoshBAN" pitchFamily="2" charset="0"/>
                  <a:cs typeface="NikoshBAN" pitchFamily="2"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20468" y="2895600"/>
                <a:ext cx="8840850" cy="963854"/>
              </a:xfrm>
              <a:prstGeom prst="rect">
                <a:avLst/>
              </a:prstGeom>
              <a:blipFill rotWithShape="1">
                <a:blip r:embed="rId3"/>
                <a:stretch>
                  <a:fillRect l="-1448" t="-8861" b="-17722"/>
                </a:stretch>
              </a:blipFill>
            </p:spPr>
            <p:txBody>
              <a:bodyPr/>
              <a:lstStyle/>
              <a:p>
                <a:r>
                  <a:rPr lang="en-US">
                    <a:noFill/>
                  </a:rPr>
                  <a:t> </a:t>
                </a:r>
              </a:p>
            </p:txBody>
          </p:sp>
        </mc:Fallback>
      </mc:AlternateContent>
      <p:cxnSp>
        <p:nvCxnSpPr>
          <p:cNvPr id="10" name="Straight Connector 9"/>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88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148" y="152400"/>
            <a:ext cx="8839200" cy="523220"/>
          </a:xfrm>
          <a:prstGeom prst="rect">
            <a:avLst/>
          </a:prstGeom>
          <a:noFill/>
        </p:spPr>
        <p:txBody>
          <a:bodyPr wrap="square" rtlCol="0">
            <a:spAutoFit/>
          </a:bodyPr>
          <a:lstStyle/>
          <a:p>
            <a:r>
              <a:rPr lang="bn-BD" sz="2800" b="1" dirty="0" smtClean="0">
                <a:solidFill>
                  <a:srgbClr val="FF0000"/>
                </a:solidFill>
                <a:latin typeface="NikoshBAN" pitchFamily="2" charset="0"/>
                <a:cs typeface="NikoshBAN" pitchFamily="2" charset="0"/>
              </a:rPr>
              <a:t>দলীয় কাজের সমাধানঃ  </a:t>
            </a:r>
            <a:endParaRPr lang="en-US" sz="2800" b="1" dirty="0">
              <a:solidFill>
                <a:srgbClr val="FF0000"/>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335148" y="666807"/>
                <a:ext cx="8763000" cy="714876"/>
              </a:xfrm>
              <a:prstGeom prst="rect">
                <a:avLst/>
              </a:prstGeom>
              <a:noFill/>
            </p:spPr>
            <p:txBody>
              <a:bodyPr wrap="square" rtlCol="0">
                <a:spAutoFit/>
              </a:bodyPr>
              <a:lstStyle/>
              <a:p>
                <a:r>
                  <a:rPr lang="bn-BD" sz="2000" b="1" dirty="0" smtClean="0">
                    <a:solidFill>
                      <a:srgbClr val="FFC000"/>
                    </a:solidFill>
                    <a:latin typeface="NikoshBAN" pitchFamily="2" charset="0"/>
                    <a:cs typeface="NikoshBAN" pitchFamily="2" charset="0"/>
                  </a:rPr>
                  <a:t>১</a:t>
                </a:r>
                <a:r>
                  <a:rPr lang="en-US" sz="2000" b="1" dirty="0" smtClean="0">
                    <a:solidFill>
                      <a:srgbClr val="FFC000"/>
                    </a:solidFill>
                    <a:latin typeface="NikoshBAN" pitchFamily="2" charset="0"/>
                    <a:cs typeface="NikoshBAN" pitchFamily="2" charset="0"/>
                  </a:rPr>
                  <a:t>.</a:t>
                </a:r>
                <a:r>
                  <a:rPr lang="bn-BD" sz="2000" b="1" dirty="0" smtClean="0">
                    <a:solidFill>
                      <a:srgbClr val="FFC000"/>
                    </a:solidFill>
                    <a:latin typeface="NikoshBAN" pitchFamily="2" charset="0"/>
                    <a:cs typeface="NikoshBAN" pitchFamily="2" charset="0"/>
                  </a:rPr>
                  <a:t>বই-১০</a:t>
                </a:r>
                <a:r>
                  <a:rPr lang="en-US" sz="2000" b="1" dirty="0" smtClean="0">
                    <a:solidFill>
                      <a:srgbClr val="FFC000"/>
                    </a:solidFill>
                    <a:latin typeface="Cambria Math"/>
                    <a:ea typeface="Cambria Math"/>
                    <a:cs typeface="NikoshBAN" pitchFamily="2" charset="0"/>
                  </a:rPr>
                  <a:t>⦂</a:t>
                </a:r>
                <a:r>
                  <a:rPr lang="bn-BD" sz="2000" b="1" dirty="0" smtClean="0">
                    <a:solidFill>
                      <a:srgbClr val="FFC000"/>
                    </a:solidFill>
                    <a:latin typeface="NikoshBAN" pitchFamily="2" charset="0"/>
                    <a:cs typeface="NikoshBAN" pitchFamily="2" charset="0"/>
                  </a:rPr>
                  <a:t> একটি মিনারের পাদদেশ থেকে কিছু দূরে একটি স্থানে মিনারের শীর্ষের উন্নতি কোণ </a:t>
                </a:r>
                <a14:m>
                  <m:oMath xmlns:m="http://schemas.openxmlformats.org/officeDocument/2006/math">
                    <m:sSup>
                      <m:sSupPr>
                        <m:ctrlPr>
                          <a:rPr lang="bn-BD" sz="2000" b="1" i="1" smtClean="0">
                            <a:solidFill>
                              <a:srgbClr val="FFC000"/>
                            </a:solidFill>
                            <a:latin typeface="Cambria Math"/>
                          </a:rPr>
                        </m:ctrlPr>
                      </m:sSupPr>
                      <m:e>
                        <m:r>
                          <a:rPr lang="en-US" sz="2000" b="1" i="1" smtClean="0">
                            <a:solidFill>
                              <a:srgbClr val="FFC000"/>
                            </a:solidFill>
                            <a:latin typeface="Cambria Math"/>
                          </a:rPr>
                          <m:t>𝟑𝟎</m:t>
                        </m:r>
                      </m:e>
                      <m:sup>
                        <m:r>
                          <a:rPr lang="en-US" sz="2000" b="1" i="1" smtClean="0">
                            <a:solidFill>
                              <a:srgbClr val="FFC000"/>
                            </a:solidFill>
                            <a:latin typeface="Cambria Math"/>
                          </a:rPr>
                          <m:t>𝟎</m:t>
                        </m:r>
                      </m:sup>
                    </m:sSup>
                  </m:oMath>
                </a14:m>
                <a:r>
                  <a:rPr lang="bn-BD" sz="2000" b="1" dirty="0" smtClean="0">
                    <a:solidFill>
                      <a:srgbClr val="FFC000"/>
                    </a:solidFill>
                    <a:latin typeface="NikoshBAN" pitchFamily="2" charset="0"/>
                    <a:cs typeface="NikoshBAN" pitchFamily="2" charset="0"/>
                  </a:rPr>
                  <a:t>এবং মিনারটির উচ্চতা </a:t>
                </a:r>
                <a14:m>
                  <m:oMath xmlns:m="http://schemas.openxmlformats.org/officeDocument/2006/math">
                    <m:r>
                      <a:rPr lang="en-US" sz="2000" b="1" i="1" smtClean="0">
                        <a:solidFill>
                          <a:srgbClr val="FFC000"/>
                        </a:solidFill>
                        <a:latin typeface="Cambria Math"/>
                      </a:rPr>
                      <m:t>𝟐𝟔</m:t>
                    </m:r>
                  </m:oMath>
                </a14:m>
                <a:r>
                  <a:rPr lang="bn-BD" sz="2000" b="1" dirty="0" smtClean="0">
                    <a:solidFill>
                      <a:srgbClr val="FFC000"/>
                    </a:solidFill>
                    <a:latin typeface="NikoshBAN" pitchFamily="2" charset="0"/>
                    <a:cs typeface="NikoshBAN" pitchFamily="2" charset="0"/>
                  </a:rPr>
                  <a:t>  মিটার হলে</a:t>
                </a:r>
                <a:r>
                  <a:rPr lang="en-US" sz="2000" b="1" dirty="0" smtClean="0">
                    <a:solidFill>
                      <a:srgbClr val="FFC000"/>
                    </a:solidFill>
                    <a:latin typeface="NikoshBAN" pitchFamily="2" charset="0"/>
                    <a:cs typeface="NikoshBAN" pitchFamily="2" charset="0"/>
                  </a:rPr>
                  <a:t> , </a:t>
                </a:r>
                <a:r>
                  <a:rPr lang="bn-BD" sz="2000" b="1" dirty="0" smtClean="0">
                    <a:solidFill>
                      <a:srgbClr val="FFC000"/>
                    </a:solidFill>
                    <a:latin typeface="NikoshBAN" pitchFamily="2" charset="0"/>
                    <a:cs typeface="NikoshBAN" pitchFamily="2" charset="0"/>
                  </a:rPr>
                  <a:t> মিনার থেকে ঐ স্থানটির দূরত্ব নির্ণয় কর। </a:t>
                </a:r>
                <a:endParaRPr lang="en-US" sz="2000" b="1" dirty="0">
                  <a:solidFill>
                    <a:srgbClr val="FFC000"/>
                  </a:solidFill>
                  <a:latin typeface="NikoshBAN" pitchFamily="2" charset="0"/>
                  <a:cs typeface="NikoshBAN"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5148" y="666807"/>
                <a:ext cx="8763000" cy="714876"/>
              </a:xfrm>
              <a:prstGeom prst="rect">
                <a:avLst/>
              </a:prstGeom>
              <a:blipFill rotWithShape="1">
                <a:blip r:embed="rId2"/>
                <a:stretch>
                  <a:fillRect l="-765" t="-5932" b="-14407"/>
                </a:stretch>
              </a:blipFill>
            </p:spPr>
            <p:txBody>
              <a:bodyPr/>
              <a:lstStyle/>
              <a:p>
                <a:r>
                  <a:rPr lang="en-US">
                    <a:noFill/>
                  </a:rPr>
                  <a:t> </a:t>
                </a:r>
              </a:p>
            </p:txBody>
          </p:sp>
        </mc:Fallback>
      </mc:AlternateContent>
      <p:sp>
        <p:nvSpPr>
          <p:cNvPr id="9" name="TextBox 8"/>
          <p:cNvSpPr txBox="1"/>
          <p:nvPr/>
        </p:nvSpPr>
        <p:spPr>
          <a:xfrm>
            <a:off x="303150" y="3298435"/>
            <a:ext cx="8794998" cy="400110"/>
          </a:xfrm>
          <a:prstGeom prst="rect">
            <a:avLst/>
          </a:prstGeom>
          <a:noFill/>
        </p:spPr>
        <p:txBody>
          <a:bodyPr wrap="square" rtlCol="0">
            <a:spAutoFit/>
          </a:bodyPr>
          <a:lstStyle/>
          <a:p>
            <a:r>
              <a:rPr lang="bn-BD" sz="2000" b="1" dirty="0" smtClean="0">
                <a:latin typeface="NikoshBAN" pitchFamily="2" charset="0"/>
                <a:ea typeface="Cambria Math"/>
                <a:cs typeface="NikoshBAN" pitchFamily="2" charset="0"/>
              </a:rPr>
              <a:t>মনে করি , মিনারের শীর্ষ বিন্দু </a:t>
            </a:r>
            <a:r>
              <a:rPr lang="en-US" sz="2000" b="1" dirty="0" smtClean="0">
                <a:latin typeface="NikoshBAN" pitchFamily="2" charset="0"/>
                <a:ea typeface="Cambria Math"/>
                <a:cs typeface="NikoshBAN" pitchFamily="2" charset="0"/>
              </a:rPr>
              <a:t>A, </a:t>
            </a:r>
            <a:r>
              <a:rPr lang="bn-BD" sz="2000" b="1" dirty="0" smtClean="0">
                <a:latin typeface="NikoshBAN" pitchFamily="2" charset="0"/>
                <a:ea typeface="Cambria Math"/>
                <a:cs typeface="NikoshBAN" pitchFamily="2" charset="0"/>
              </a:rPr>
              <a:t>পাদবিন্দু </a:t>
            </a:r>
            <a:r>
              <a:rPr lang="en-US" sz="2000" b="1" dirty="0" smtClean="0">
                <a:latin typeface="NikoshBAN" pitchFamily="2" charset="0"/>
                <a:ea typeface="Cambria Math"/>
                <a:cs typeface="NikoshBAN" pitchFamily="2" charset="0"/>
              </a:rPr>
              <a:t>B</a:t>
            </a:r>
            <a:r>
              <a:rPr lang="bn-BD" sz="2000" b="1" dirty="0" smtClean="0">
                <a:latin typeface="NikoshBAN" pitchFamily="2" charset="0"/>
                <a:ea typeface="Cambria Math"/>
                <a:cs typeface="NikoshBAN" pitchFamily="2" charset="0"/>
              </a:rPr>
              <a:t> এবং ভূতলস্থ/ভূমিস্থ নির্দিষ্ট বিন্দু </a:t>
            </a:r>
            <a:r>
              <a:rPr lang="en-US" sz="2000" b="1" dirty="0" smtClean="0">
                <a:latin typeface="NikoshBAN" pitchFamily="2" charset="0"/>
                <a:ea typeface="Cambria Math"/>
                <a:cs typeface="NikoshBAN" pitchFamily="2" charset="0"/>
              </a:rPr>
              <a:t>C . </a:t>
            </a:r>
            <a:endParaRPr lang="en-US" sz="2000" b="1"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0" name="TextBox 9"/>
              <p:cNvSpPr txBox="1"/>
              <p:nvPr/>
            </p:nvSpPr>
            <p:spPr>
              <a:xfrm>
                <a:off x="335148" y="4116409"/>
                <a:ext cx="8808852" cy="375552"/>
              </a:xfrm>
              <a:prstGeom prst="rect">
                <a:avLst/>
              </a:prstGeom>
              <a:noFill/>
            </p:spPr>
            <p:txBody>
              <a:bodyPr wrap="square" rtlCol="0">
                <a:spAutoFit/>
              </a:bodyPr>
              <a:lstStyle/>
              <a:p>
                <a:r>
                  <a:rPr lang="bn-BD" b="1" dirty="0" smtClean="0">
                    <a:latin typeface="NikoshBAN" pitchFamily="2" charset="0"/>
                    <a:cs typeface="NikoshBAN" pitchFamily="2" charset="0"/>
                  </a:rPr>
                  <a:t>তাহলে, মিনারটির উচ্চতা </a:t>
                </a:r>
                <a:r>
                  <a:rPr lang="en-US" b="1" dirty="0" smtClean="0">
                    <a:latin typeface="NikoshBAN" pitchFamily="2" charset="0"/>
                    <a:cs typeface="NikoshBAN" pitchFamily="2" charset="0"/>
                  </a:rPr>
                  <a:t>AB =</a:t>
                </a:r>
                <a14:m>
                  <m:oMath xmlns:m="http://schemas.openxmlformats.org/officeDocument/2006/math">
                    <m:r>
                      <a:rPr lang="en-US" b="1" i="1" smtClean="0">
                        <a:latin typeface="Cambria Math"/>
                        <a:cs typeface="NikoshBAN" pitchFamily="2" charset="0"/>
                      </a:rPr>
                      <m:t>𝟐𝟔</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এবং শীর্ষের উন্নতি কোণ  </a:t>
                </a:r>
                <a:r>
                  <a:rPr lang="en-US" b="1" dirty="0" smtClean="0">
                    <a:latin typeface="NikoshBAN" pitchFamily="2" charset="0"/>
                    <a:ea typeface="Cambria Math"/>
                    <a:cs typeface="NikoshBAN" pitchFamily="2" charset="0"/>
                  </a:rPr>
                  <a:t>∠ACB=</a:t>
                </a:r>
                <a:r>
                  <a:rPr lang="bn-BD" b="1" dirty="0" smtClean="0">
                    <a:latin typeface="NikoshBAN" pitchFamily="2" charset="0"/>
                    <a:ea typeface="Cambria Math"/>
                    <a:cs typeface="NikoshBAN" pitchFamily="2" charset="0"/>
                  </a:rPr>
                  <a:t> </a:t>
                </a:r>
                <a14:m>
                  <m:oMath xmlns:m="http://schemas.openxmlformats.org/officeDocument/2006/math">
                    <m:sSup>
                      <m:sSupPr>
                        <m:ctrlPr>
                          <a:rPr lang="bn-BD" b="1" i="1" smtClean="0">
                            <a:latin typeface="Cambria Math"/>
                            <a:ea typeface="Cambria Math"/>
                          </a:rPr>
                        </m:ctrlPr>
                      </m:sSupPr>
                      <m:e>
                        <m:r>
                          <a:rPr lang="en-US" b="1" i="1" smtClean="0">
                            <a:latin typeface="Cambria Math"/>
                            <a:ea typeface="Cambria Math"/>
                          </a:rPr>
                          <m:t>𝟑𝟎</m:t>
                        </m:r>
                      </m:e>
                      <m:sup>
                        <m:r>
                          <a:rPr lang="en-US" b="1" i="1" smtClean="0">
                            <a:latin typeface="Cambria Math"/>
                            <a:ea typeface="Cambria Math"/>
                          </a:rPr>
                          <m:t>𝟎</m:t>
                        </m:r>
                      </m:sup>
                    </m:sSup>
                  </m:oMath>
                </a14:m>
                <a:r>
                  <a:rPr lang="en-US" b="1" dirty="0" smtClean="0">
                    <a:latin typeface="NikoshBAN" pitchFamily="2" charset="0"/>
                    <a:ea typeface="Cambria Math"/>
                    <a:cs typeface="NikoshBAN" pitchFamily="2" charset="0"/>
                  </a:rPr>
                  <a:t>  </a:t>
                </a:r>
                <a:r>
                  <a:rPr lang="bn-BD" b="1" dirty="0" smtClean="0">
                    <a:latin typeface="NikoshBAN" pitchFamily="2" charset="0"/>
                    <a:ea typeface="Cambria Math"/>
                    <a:cs typeface="NikoshBAN" pitchFamily="2" charset="0"/>
                  </a:rPr>
                  <a:t>। </a:t>
                </a:r>
                <a:endParaRPr lang="en-US" b="1" dirty="0">
                  <a:latin typeface="NikoshBAN" pitchFamily="2"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5148" y="4116409"/>
                <a:ext cx="8808852" cy="375552"/>
              </a:xfrm>
              <a:prstGeom prst="rect">
                <a:avLst/>
              </a:prstGeom>
              <a:blipFill rotWithShape="1">
                <a:blip r:embed="rId3"/>
                <a:stretch>
                  <a:fillRect l="-623" t="-11290"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4800" y="4587350"/>
                <a:ext cx="8901546" cy="453137"/>
              </a:xfrm>
              <a:prstGeom prst="rect">
                <a:avLst/>
              </a:prstGeom>
              <a:noFill/>
            </p:spPr>
            <p:txBody>
              <a:bodyPr wrap="square" rtlCol="0">
                <a:spAutoFit/>
              </a:bodyPr>
              <a:lstStyle/>
              <a:p>
                <a:r>
                  <a:rPr lang="bn-BD" b="1" dirty="0" smtClean="0">
                    <a:latin typeface="NikoshBAN" pitchFamily="2" charset="0"/>
                    <a:cs typeface="NikoshBAN" pitchFamily="2" charset="0"/>
                  </a:rPr>
                  <a:t>মনে করি ,স্থানটির দূরত্ব  </a:t>
                </a:r>
                <a:r>
                  <a:rPr lang="en-US" b="1" dirty="0" smtClean="0">
                    <a:latin typeface="NikoshBAN" pitchFamily="2" charset="0"/>
                    <a:cs typeface="NikoshBAN" pitchFamily="2" charset="0"/>
                  </a:rPr>
                  <a:t>B</a:t>
                </a:r>
                <a:r>
                  <a:rPr lang="bn-BD" b="1" dirty="0" smtClean="0">
                    <a:latin typeface="NikoshBAN" pitchFamily="2" charset="0"/>
                    <a:cs typeface="NikoshBAN" pitchFamily="2" charset="0"/>
                  </a:rPr>
                  <a:t> </a:t>
                </a:r>
                <a:r>
                  <a:rPr lang="en-US" b="1" dirty="0" smtClean="0">
                    <a:latin typeface="NikoshBAN" pitchFamily="2" charset="0"/>
                    <a:cs typeface="NikoshBAN" pitchFamily="2" charset="0"/>
                  </a:rPr>
                  <a:t>C=</a:t>
                </a:r>
                <a:r>
                  <a:rPr lang="bn-BD" b="1" dirty="0" smtClean="0">
                    <a:latin typeface="NikoshBAN" pitchFamily="2" charset="0"/>
                    <a:cs typeface="NikoshBAN" pitchFamily="2" charset="0"/>
                  </a:rPr>
                  <a:t> </a:t>
                </a:r>
                <a14:m>
                  <m:oMath xmlns:m="http://schemas.openxmlformats.org/officeDocument/2006/math">
                    <m:r>
                      <a:rPr lang="en-US" sz="2400" b="1" i="1" smtClean="0">
                        <a:solidFill>
                          <a:srgbClr val="00B0F0"/>
                        </a:solidFill>
                        <a:latin typeface="Cambria Math"/>
                        <a:cs typeface="NikoshBAN" pitchFamily="2" charset="0"/>
                      </a:rPr>
                      <m:t>𝒙</m:t>
                    </m:r>
                  </m:oMath>
                </a14:m>
                <a:r>
                  <a:rPr lang="en-US" b="1" dirty="0" smtClean="0">
                    <a:solidFill>
                      <a:srgbClr val="00B0F0"/>
                    </a:solidFill>
                    <a:latin typeface="NikoshBAN" pitchFamily="2" charset="0"/>
                    <a:cs typeface="NikoshBAN" pitchFamily="2" charset="0"/>
                  </a:rPr>
                  <a:t> </a:t>
                </a:r>
                <a:r>
                  <a:rPr lang="bn-BD" b="1" dirty="0" smtClean="0">
                    <a:latin typeface="NikoshBAN" pitchFamily="2" charset="0"/>
                    <a:cs typeface="NikoshBAN" pitchFamily="2" charset="0"/>
                  </a:rPr>
                  <a:t>মিটার। </a:t>
                </a:r>
                <a:endParaRPr lang="en-US" b="1"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04800" y="4587350"/>
                <a:ext cx="8901546" cy="453137"/>
              </a:xfrm>
              <a:prstGeom prst="rect">
                <a:avLst/>
              </a:prstGeom>
              <a:blipFill rotWithShape="1">
                <a:blip r:embed="rId4"/>
                <a:stretch>
                  <a:fillRect l="-548"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2509" y="5029200"/>
                <a:ext cx="8765639" cy="491738"/>
              </a:xfrm>
              <a:prstGeom prst="rect">
                <a:avLst/>
              </a:prstGeom>
              <a:noFill/>
            </p:spPr>
            <p:txBody>
              <a:bodyPr wrap="square" rtlCol="0">
                <a:spAutoFit/>
              </a:bodyPr>
              <a:lstStyle/>
              <a:p>
                <a:r>
                  <a:rPr lang="bn-BD" b="1" dirty="0" smtClean="0">
                    <a:latin typeface="NikoshBAN" pitchFamily="2" charset="0"/>
                    <a:cs typeface="NikoshBAN" pitchFamily="2" charset="0"/>
                  </a:rPr>
                  <a:t>এখন, </a:t>
                </a:r>
                <a14:m>
                  <m:oMath xmlns:m="http://schemas.openxmlformats.org/officeDocument/2006/math">
                    <m:r>
                      <a:rPr lang="en-US" b="1" i="1" smtClean="0">
                        <a:latin typeface="Cambria Math"/>
                      </a:rPr>
                      <m:t>𝒕𝒂𝒏</m:t>
                    </m:r>
                    <m:sSup>
                      <m:sSupPr>
                        <m:ctrlPr>
                          <a:rPr lang="en-US" b="1" i="1" smtClean="0">
                            <a:latin typeface="Cambria Math"/>
                          </a:rPr>
                        </m:ctrlPr>
                      </m:sSupPr>
                      <m:e>
                        <m:r>
                          <a:rPr lang="en-US" b="1" i="1" smtClean="0">
                            <a:latin typeface="Cambria Math"/>
                          </a:rPr>
                          <m:t>𝟑𝟎</m:t>
                        </m:r>
                      </m:e>
                      <m:sup>
                        <m:r>
                          <a:rPr lang="en-US" b="1" i="1" smtClean="0">
                            <a:latin typeface="Cambria Math"/>
                          </a:rPr>
                          <m:t>𝟎</m:t>
                        </m:r>
                      </m:sup>
                    </m:sSup>
                    <m:r>
                      <a:rPr lang="en-US" b="1" i="1" smtClean="0">
                        <a:latin typeface="Cambria Math"/>
                      </a:rPr>
                      <m:t>=</m:t>
                    </m:r>
                    <m:f>
                      <m:fPr>
                        <m:ctrlPr>
                          <a:rPr lang="en-US" b="1" i="1" smtClean="0">
                            <a:latin typeface="Cambria Math"/>
                          </a:rPr>
                        </m:ctrlPr>
                      </m:fPr>
                      <m:num>
                        <m:r>
                          <a:rPr lang="en-US" b="1" i="1" smtClean="0">
                            <a:latin typeface="Cambria Math"/>
                          </a:rPr>
                          <m:t>𝑨𝑩</m:t>
                        </m:r>
                      </m:num>
                      <m:den>
                        <m:r>
                          <a:rPr lang="en-US" b="1" i="1" smtClean="0">
                            <a:latin typeface="Cambria Math"/>
                          </a:rPr>
                          <m:t>𝑩𝑪</m:t>
                        </m:r>
                      </m:den>
                    </m:f>
                  </m:oMath>
                </a14:m>
                <a:r>
                  <a:rPr lang="en-US" b="1" dirty="0" smtClean="0">
                    <a:latin typeface="NikoshBAN" pitchFamily="2" charset="0"/>
                    <a:cs typeface="NikoshBAN" pitchFamily="2"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32509" y="5029200"/>
                <a:ext cx="8765639" cy="491738"/>
              </a:xfrm>
              <a:prstGeom prst="rect">
                <a:avLst/>
              </a:prstGeom>
              <a:blipFill rotWithShape="1">
                <a:blip r:embed="rId5"/>
                <a:stretch>
                  <a:fillRect l="-626" b="-9877"/>
                </a:stretch>
              </a:blipFill>
            </p:spPr>
            <p:txBody>
              <a:bodyPr/>
              <a:lstStyle/>
              <a:p>
                <a:r>
                  <a:rPr lang="en-US">
                    <a:noFill/>
                  </a:rPr>
                  <a:t> </a:t>
                </a:r>
              </a:p>
            </p:txBody>
          </p:sp>
        </mc:Fallback>
      </mc:AlternateContent>
      <p:sp>
        <p:nvSpPr>
          <p:cNvPr id="13" name="TextBox 12"/>
          <p:cNvSpPr txBox="1"/>
          <p:nvPr/>
        </p:nvSpPr>
        <p:spPr>
          <a:xfrm>
            <a:off x="335148" y="1834516"/>
            <a:ext cx="1981200" cy="400110"/>
          </a:xfrm>
          <a:prstGeom prst="rect">
            <a:avLst/>
          </a:prstGeom>
          <a:noFill/>
        </p:spPr>
        <p:txBody>
          <a:bodyPr wrap="square" rtlCol="0">
            <a:spAutoFit/>
          </a:bodyPr>
          <a:lstStyle/>
          <a:p>
            <a:r>
              <a:rPr lang="bn-BD" sz="2000" b="1" dirty="0" smtClean="0">
                <a:solidFill>
                  <a:srgbClr val="C00000"/>
                </a:solidFill>
                <a:latin typeface="NikoshBAN" pitchFamily="2" charset="0"/>
                <a:cs typeface="NikoshBAN" pitchFamily="2" charset="0"/>
              </a:rPr>
              <a:t>১</a:t>
            </a:r>
            <a:r>
              <a:rPr lang="en-US" sz="2000" b="1" dirty="0" smtClean="0">
                <a:solidFill>
                  <a:srgbClr val="C00000"/>
                </a:solidFill>
                <a:latin typeface="NikoshBAN" pitchFamily="2" charset="0"/>
                <a:cs typeface="NikoshBAN" pitchFamily="2" charset="0"/>
              </a:rPr>
              <a:t>.</a:t>
            </a:r>
            <a:r>
              <a:rPr lang="bn-BD" sz="2000" b="1" dirty="0" smtClean="0">
                <a:solidFill>
                  <a:srgbClr val="C00000"/>
                </a:solidFill>
                <a:latin typeface="NikoshBAN" pitchFamily="2" charset="0"/>
                <a:cs typeface="NikoshBAN" pitchFamily="2" charset="0"/>
              </a:rPr>
              <a:t>বই-১০ </a:t>
            </a:r>
            <a:r>
              <a:rPr lang="en-US" sz="2000" b="1" dirty="0" smtClean="0">
                <a:solidFill>
                  <a:srgbClr val="C00000"/>
                </a:solidFill>
                <a:latin typeface="NikoshBAN" pitchFamily="2" charset="0"/>
                <a:ea typeface="Cambria Math"/>
                <a:cs typeface="NikoshBAN" pitchFamily="2" charset="0"/>
              </a:rPr>
              <a:t>⦂ </a:t>
            </a:r>
            <a:r>
              <a:rPr lang="bn-BD" sz="2000" b="1" dirty="0" smtClean="0">
                <a:solidFill>
                  <a:srgbClr val="C00000"/>
                </a:solidFill>
                <a:latin typeface="NikoshBAN" pitchFamily="2" charset="0"/>
                <a:ea typeface="Cambria Math"/>
                <a:cs typeface="NikoshBAN" pitchFamily="2" charset="0"/>
              </a:rPr>
              <a:t>সমাধান </a:t>
            </a:r>
            <a:endParaRPr lang="en-US" sz="2000" b="1" dirty="0">
              <a:solidFill>
                <a:srgbClr val="C00000"/>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4" name="Rectangle 13"/>
              <p:cNvSpPr/>
              <p:nvPr/>
            </p:nvSpPr>
            <p:spPr>
              <a:xfrm>
                <a:off x="332509" y="6026076"/>
                <a:ext cx="8765639" cy="395429"/>
              </a:xfrm>
              <a:prstGeom prst="rect">
                <a:avLst/>
              </a:prstGeom>
            </p:spPr>
            <p:txBody>
              <a:bodyPr wrap="square">
                <a:spAutoFit/>
              </a:bodyPr>
              <a:lstStyle/>
              <a:p>
                <a:r>
                  <a:rPr lang="bn-BD" b="1" dirty="0">
                    <a:latin typeface="NikoshBAN" pitchFamily="2" charset="0"/>
                    <a:cs typeface="NikoshBAN" pitchFamily="2" charset="0"/>
                  </a:rPr>
                  <a:t>বা, </a:t>
                </a:r>
                <a14:m>
                  <m:oMath xmlns:m="http://schemas.openxmlformats.org/officeDocument/2006/math">
                    <m:r>
                      <a:rPr lang="en-US" b="1" i="1">
                        <a:latin typeface="Cambria Math"/>
                        <a:cs typeface="NikoshBAN" pitchFamily="2" charset="0"/>
                      </a:rPr>
                      <m:t>𝒙</m:t>
                    </m:r>
                    <m:r>
                      <a:rPr lang="en-US" b="1" i="1">
                        <a:latin typeface="Cambria Math"/>
                        <a:cs typeface="NikoshBAN" pitchFamily="2" charset="0"/>
                      </a:rPr>
                      <m:t>=</m:t>
                    </m:r>
                    <m:r>
                      <a:rPr lang="en-US" b="1" i="1">
                        <a:latin typeface="Cambria Math"/>
                        <a:cs typeface="NikoshBAN" pitchFamily="2" charset="0"/>
                      </a:rPr>
                      <m:t>𝟐𝟔</m:t>
                    </m:r>
                    <m:rad>
                      <m:radPr>
                        <m:degHide m:val="on"/>
                        <m:ctrlPr>
                          <a:rPr lang="en-US" b="1" i="1">
                            <a:latin typeface="Cambria Math"/>
                            <a:cs typeface="NikoshBAN" pitchFamily="2" charset="0"/>
                          </a:rPr>
                        </m:ctrlPr>
                      </m:radPr>
                      <m:deg/>
                      <m:e>
                        <m:r>
                          <a:rPr lang="en-US" b="1" i="1">
                            <a:latin typeface="Cambria Math"/>
                            <a:cs typeface="NikoshBAN" pitchFamily="2" charset="0"/>
                          </a:rPr>
                          <m:t>𝟑</m:t>
                        </m:r>
                      </m:e>
                    </m:rad>
                  </m:oMath>
                </a14:m>
                <a:r>
                  <a:rPr lang="en-US" b="1" dirty="0">
                    <a:latin typeface="NikoshBAN" pitchFamily="2" charset="0"/>
                    <a:cs typeface="NikoshBAN" pitchFamily="2" charset="0"/>
                  </a:rPr>
                  <a:t>=</a:t>
                </a:r>
                <a14:m>
                  <m:oMath xmlns:m="http://schemas.openxmlformats.org/officeDocument/2006/math">
                    <m:r>
                      <a:rPr lang="en-US" b="1" i="1" dirty="0">
                        <a:latin typeface="Cambria Math"/>
                        <a:cs typeface="NikoshBAN" pitchFamily="2" charset="0"/>
                      </a:rPr>
                      <m:t>𝟐𝟔</m:t>
                    </m:r>
                    <m:r>
                      <a:rPr lang="en-US" b="1" i="1" dirty="0">
                        <a:latin typeface="Cambria Math"/>
                        <a:ea typeface="Cambria Math"/>
                        <a:cs typeface="NikoshBAN" pitchFamily="2" charset="0"/>
                      </a:rPr>
                      <m:t>×</m:t>
                    </m:r>
                    <m:r>
                      <a:rPr lang="en-US" b="1" i="1" dirty="0">
                        <a:latin typeface="Cambria Math"/>
                        <a:ea typeface="Cambria Math"/>
                        <a:cs typeface="NikoshBAN" pitchFamily="2" charset="0"/>
                      </a:rPr>
                      <m:t>𝟏</m:t>
                    </m:r>
                    <m:r>
                      <a:rPr lang="en-US" b="1" i="1" dirty="0">
                        <a:latin typeface="Cambria Math"/>
                        <a:ea typeface="Cambria Math"/>
                        <a:cs typeface="NikoshBAN" pitchFamily="2" charset="0"/>
                      </a:rPr>
                      <m:t>.</m:t>
                    </m:r>
                    <m:r>
                      <a:rPr lang="en-US" b="1" i="1" dirty="0">
                        <a:latin typeface="Cambria Math"/>
                        <a:ea typeface="Cambria Math"/>
                        <a:cs typeface="NikoshBAN" pitchFamily="2" charset="0"/>
                      </a:rPr>
                      <m:t>𝟕𝟑𝟐</m:t>
                    </m:r>
                    <m:r>
                      <a:rPr lang="en-US" b="1" i="1" dirty="0">
                        <a:latin typeface="Cambria Math"/>
                        <a:ea typeface="Cambria Math"/>
                        <a:cs typeface="NikoshBAN" pitchFamily="2" charset="0"/>
                      </a:rPr>
                      <m:t>=</m:t>
                    </m:r>
                    <m:r>
                      <a:rPr lang="en-US" b="1" i="1" dirty="0">
                        <a:latin typeface="Cambria Math"/>
                        <a:ea typeface="Cambria Math"/>
                        <a:cs typeface="NikoshBAN" pitchFamily="2" charset="0"/>
                      </a:rPr>
                      <m:t>𝟒𝟓</m:t>
                    </m:r>
                    <m:r>
                      <a:rPr lang="en-US" b="1" i="1" dirty="0">
                        <a:latin typeface="Cambria Math"/>
                        <a:ea typeface="Cambria Math"/>
                        <a:cs typeface="NikoshBAN" pitchFamily="2" charset="0"/>
                      </a:rPr>
                      <m:t>.</m:t>
                    </m:r>
                    <m:r>
                      <a:rPr lang="en-US" b="1" i="1" dirty="0">
                        <a:latin typeface="Cambria Math"/>
                        <a:ea typeface="Cambria Math"/>
                        <a:cs typeface="NikoshBAN" pitchFamily="2" charset="0"/>
                      </a:rPr>
                      <m:t>𝟎𝟑𝟐</m:t>
                    </m:r>
                  </m:oMath>
                </a14:m>
                <a:r>
                  <a:rPr lang="bn-BD" b="1" dirty="0">
                    <a:latin typeface="NikoshBAN" pitchFamily="2" charset="0"/>
                    <a:cs typeface="NikoshBAN" pitchFamily="2" charset="0"/>
                  </a:rPr>
                  <a:t> মিটার (প্রায়)। </a:t>
                </a:r>
                <a:endParaRPr lang="en-US" b="1" dirty="0">
                  <a:latin typeface="NikoshBAN" pitchFamily="2" charset="0"/>
                  <a:cs typeface="NikoshBAN" pitchFamily="2"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2509" y="6026076"/>
                <a:ext cx="8765639" cy="395429"/>
              </a:xfrm>
              <a:prstGeom prst="rect">
                <a:avLst/>
              </a:prstGeom>
              <a:blipFill rotWithShape="1">
                <a:blip r:embed="rId6"/>
                <a:stretch>
                  <a:fillRect l="-626" b="-2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04800" y="5520938"/>
                <a:ext cx="8793348" cy="505138"/>
              </a:xfrm>
              <a:prstGeom prst="rect">
                <a:avLst/>
              </a:prstGeom>
            </p:spPr>
            <p:txBody>
              <a:bodyPr wrap="square">
                <a:spAutoFit/>
              </a:bodyPr>
              <a:lstStyle/>
              <a:p>
                <a:r>
                  <a:rPr lang="bn-BD" b="1" dirty="0">
                    <a:latin typeface="NikoshBAN" pitchFamily="2" charset="0"/>
                    <a:cs typeface="NikoshBAN" pitchFamily="2" charset="0"/>
                  </a:rPr>
                  <a:t> বা, </a:t>
                </a:r>
                <a14:m>
                  <m:oMath xmlns:m="http://schemas.openxmlformats.org/officeDocument/2006/math">
                    <m:f>
                      <m:fPr>
                        <m:ctrlPr>
                          <a:rPr lang="bn-BD" b="1" i="1">
                            <a:latin typeface="Cambria Math"/>
                            <a:cs typeface="NikoshBAN" pitchFamily="2" charset="0"/>
                          </a:rPr>
                        </m:ctrlPr>
                      </m:fPr>
                      <m:num>
                        <m:r>
                          <a:rPr lang="en-US" b="1" i="1">
                            <a:latin typeface="Cambria Math"/>
                            <a:cs typeface="NikoshBAN" pitchFamily="2" charset="0"/>
                          </a:rPr>
                          <m:t>𝟏</m:t>
                        </m:r>
                      </m:num>
                      <m:den>
                        <m:rad>
                          <m:radPr>
                            <m:degHide m:val="on"/>
                            <m:ctrlPr>
                              <a:rPr lang="bn-BD" b="1" i="1">
                                <a:latin typeface="Cambria Math"/>
                                <a:cs typeface="NikoshBAN" pitchFamily="2" charset="0"/>
                              </a:rPr>
                            </m:ctrlPr>
                          </m:radPr>
                          <m:deg/>
                          <m:e>
                            <m:r>
                              <a:rPr lang="en-US" b="1" i="1">
                                <a:latin typeface="Cambria Math"/>
                                <a:cs typeface="NikoshBAN" pitchFamily="2" charset="0"/>
                              </a:rPr>
                              <m:t>𝟑</m:t>
                            </m:r>
                          </m:e>
                        </m:rad>
                      </m:den>
                    </m:f>
                  </m:oMath>
                </a14:m>
                <a:r>
                  <a:rPr lang="en-US" b="1" dirty="0">
                    <a:latin typeface="NikoshBAN" pitchFamily="2" charset="0"/>
                    <a:cs typeface="NikoshBAN" pitchFamily="2" charset="0"/>
                  </a:rPr>
                  <a:t>=</a:t>
                </a:r>
                <a14:m>
                  <m:oMath xmlns:m="http://schemas.openxmlformats.org/officeDocument/2006/math">
                    <m:f>
                      <m:fPr>
                        <m:ctrlPr>
                          <a:rPr lang="en-US" b="1" i="1" dirty="0">
                            <a:latin typeface="Cambria Math"/>
                            <a:cs typeface="NikoshBAN" pitchFamily="2" charset="0"/>
                          </a:rPr>
                        </m:ctrlPr>
                      </m:fPr>
                      <m:num>
                        <m:r>
                          <a:rPr lang="en-US" b="1" i="1" dirty="0">
                            <a:latin typeface="Cambria Math"/>
                            <a:cs typeface="NikoshBAN" pitchFamily="2" charset="0"/>
                          </a:rPr>
                          <m:t>𝟐𝟔</m:t>
                        </m:r>
                      </m:num>
                      <m:den>
                        <m:r>
                          <a:rPr lang="en-US" b="1" i="1" dirty="0">
                            <a:latin typeface="Cambria Math"/>
                            <a:cs typeface="NikoshBAN" pitchFamily="2" charset="0"/>
                          </a:rPr>
                          <m:t>𝒙</m:t>
                        </m:r>
                      </m:den>
                    </m:f>
                  </m:oMath>
                </a14:m>
                <a:r>
                  <a:rPr lang="en-US" b="1" dirty="0">
                    <a:latin typeface="NikoshBAN" pitchFamily="2" charset="0"/>
                    <a:cs typeface="NikoshBAN" pitchFamily="2" charset="0"/>
                  </a:rPr>
                  <a:t> </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04800" y="5520938"/>
                <a:ext cx="8793348" cy="505138"/>
              </a:xfrm>
              <a:prstGeom prst="rect">
                <a:avLst/>
              </a:prstGeom>
              <a:blipFill rotWithShape="1">
                <a:blip r:embed="rId7"/>
                <a:stretch>
                  <a:fillRect l="-555" b="-7229"/>
                </a:stretch>
              </a:blipFill>
            </p:spPr>
            <p:txBody>
              <a:bodyPr/>
              <a:lstStyle/>
              <a:p>
                <a:r>
                  <a:rPr lang="en-US">
                    <a:noFill/>
                  </a:rPr>
                  <a:t> </a:t>
                </a:r>
              </a:p>
            </p:txBody>
          </p:sp>
        </mc:Fallback>
      </mc:AlternateContent>
      <p:grpSp>
        <p:nvGrpSpPr>
          <p:cNvPr id="8" name="Group 7"/>
          <p:cNvGrpSpPr/>
          <p:nvPr/>
        </p:nvGrpSpPr>
        <p:grpSpPr>
          <a:xfrm>
            <a:off x="2966825" y="1465944"/>
            <a:ext cx="3132290" cy="1917538"/>
            <a:chOff x="209988" y="1454727"/>
            <a:chExt cx="3132290" cy="1917538"/>
          </a:xfrm>
        </p:grpSpPr>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5872" t="12058" r="40048" b="15471"/>
            <a:stretch/>
          </p:blipFill>
          <p:spPr bwMode="auto">
            <a:xfrm>
              <a:off x="238166" y="1524000"/>
              <a:ext cx="678873" cy="146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Triangle 1"/>
            <p:cNvSpPr/>
            <p:nvPr/>
          </p:nvSpPr>
          <p:spPr>
            <a:xfrm>
              <a:off x="577601" y="1524000"/>
              <a:ext cx="2704965" cy="1458734"/>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9988" y="1454727"/>
              <a:ext cx="352982" cy="3693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A</a:t>
              </a:r>
              <a:endParaRPr lang="en-US" b="1" dirty="0">
                <a:solidFill>
                  <a:srgbClr val="FF0000"/>
                </a:solidFill>
                <a:latin typeface="NikoshBAN" pitchFamily="2" charset="0"/>
                <a:cs typeface="NikoshBAN" pitchFamily="2" charset="0"/>
              </a:endParaRPr>
            </a:p>
          </p:txBody>
        </p:sp>
        <p:sp>
          <p:nvSpPr>
            <p:cNvPr id="6" name="TextBox 5"/>
            <p:cNvSpPr txBox="1"/>
            <p:nvPr/>
          </p:nvSpPr>
          <p:spPr>
            <a:xfrm>
              <a:off x="372052" y="2927866"/>
              <a:ext cx="346570" cy="3693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B</a:t>
              </a:r>
              <a:endParaRPr lang="en-US" b="1" dirty="0">
                <a:solidFill>
                  <a:srgbClr val="FF0000"/>
                </a:solidFill>
                <a:latin typeface="NikoshBAN" pitchFamily="2" charset="0"/>
                <a:cs typeface="NikoshBAN" pitchFamily="2" charset="0"/>
              </a:endParaRPr>
            </a:p>
          </p:txBody>
        </p:sp>
        <p:sp>
          <p:nvSpPr>
            <p:cNvPr id="7" name="TextBox 6"/>
            <p:cNvSpPr txBox="1"/>
            <p:nvPr/>
          </p:nvSpPr>
          <p:spPr>
            <a:xfrm>
              <a:off x="2984488" y="3002933"/>
              <a:ext cx="357790" cy="3693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C</a:t>
              </a:r>
              <a:endParaRPr lang="en-US" b="1" dirty="0">
                <a:solidFill>
                  <a:srgbClr val="FF0000"/>
                </a:solidFill>
                <a:latin typeface="NikoshBAN" pitchFamily="2" charset="0"/>
                <a:cs typeface="NikoshBAN" pitchFamily="2" charset="0"/>
              </a:endParaRPr>
            </a:p>
          </p:txBody>
        </p:sp>
      </p:grpSp>
      <p:cxnSp>
        <p:nvCxnSpPr>
          <p:cNvPr id="21" name="Straight Connector 20"/>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097677" y="2581247"/>
                <a:ext cx="437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F0"/>
                          </a:solidFill>
                          <a:latin typeface="Cambria Math"/>
                        </a:rPr>
                        <m:t>𝒙</m:t>
                      </m:r>
                    </m:oMath>
                  </m:oMathPara>
                </a14:m>
                <a:endParaRPr lang="en-US" sz="2400" b="1" dirty="0">
                  <a:solidFill>
                    <a:srgbClr val="00B0F0"/>
                  </a:solidFill>
                  <a:latin typeface="NikoshBAN" pitchFamily="2" charset="0"/>
                  <a:cs typeface="NikoshBAN" pitchFamily="2"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97677" y="2581247"/>
                <a:ext cx="437940" cy="46166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673876" y="2968669"/>
                <a:ext cx="1469585" cy="339745"/>
              </a:xfrm>
              <a:prstGeom prst="rect">
                <a:avLst/>
              </a:prstGeom>
              <a:noFill/>
            </p:spPr>
            <p:txBody>
              <a:bodyPr wrap="square" rtlCol="0">
                <a:spAutoFit/>
              </a:bodyPr>
              <a:lstStyle/>
              <a:p>
                <a14:m>
                  <m:oMath xmlns:m="http://schemas.openxmlformats.org/officeDocument/2006/math">
                    <m:r>
                      <a:rPr lang="en-US" sz="1600" b="1" i="1" smtClean="0">
                        <a:solidFill>
                          <a:srgbClr val="7030A0"/>
                        </a:solidFill>
                        <a:latin typeface="Cambria Math"/>
                      </a:rPr>
                      <m:t>𝟒𝟓</m:t>
                    </m:r>
                    <m:r>
                      <a:rPr lang="en-US" sz="1600" b="1" i="1" smtClean="0">
                        <a:solidFill>
                          <a:srgbClr val="7030A0"/>
                        </a:solidFill>
                        <a:latin typeface="Cambria Math"/>
                      </a:rPr>
                      <m:t>.</m:t>
                    </m:r>
                    <m:r>
                      <a:rPr lang="en-US" sz="1600" b="1" i="1" smtClean="0">
                        <a:solidFill>
                          <a:srgbClr val="7030A0"/>
                        </a:solidFill>
                        <a:latin typeface="Cambria Math"/>
                      </a:rPr>
                      <m:t>𝟎𝟑𝟐</m:t>
                    </m:r>
                  </m:oMath>
                </a14:m>
                <a:r>
                  <a:rPr lang="en-US" sz="1600" b="1" dirty="0" smtClean="0">
                    <a:solidFill>
                      <a:srgbClr val="7030A0"/>
                    </a:solidFill>
                    <a:latin typeface="NikoshBAN" pitchFamily="2" charset="0"/>
                    <a:cs typeface="NikoshBAN" pitchFamily="2" charset="0"/>
                  </a:rPr>
                  <a:t> </a:t>
                </a:r>
                <a:r>
                  <a:rPr lang="bn-BD" sz="1600" b="1" dirty="0" smtClean="0">
                    <a:solidFill>
                      <a:srgbClr val="7030A0"/>
                    </a:solidFill>
                    <a:latin typeface="NikoshBAN" pitchFamily="2" charset="0"/>
                    <a:cs typeface="NikoshBAN" pitchFamily="2" charset="0"/>
                  </a:rPr>
                  <a:t>মিটার </a:t>
                </a:r>
                <a:endParaRPr lang="en-US" sz="1600" b="1" dirty="0">
                  <a:solidFill>
                    <a:srgbClr val="7030A0"/>
                  </a:solidFill>
                  <a:latin typeface="NikoshBAN" pitchFamily="2" charset="0"/>
                  <a:cs typeface="NikoshBAN" pitchFamily="2"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673876" y="2968669"/>
                <a:ext cx="1469585" cy="339745"/>
              </a:xfrm>
              <a:prstGeom prst="rect">
                <a:avLst/>
              </a:prstGeom>
              <a:blipFill rotWithShape="1">
                <a:blip r:embed="rId10"/>
                <a:stretch>
                  <a:fillRect t="-3571" b="-23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18818" y="2079918"/>
                <a:ext cx="513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𝟐𝟔</m:t>
                      </m:r>
                    </m:oMath>
                  </m:oMathPara>
                </a14:m>
                <a:endParaRPr lang="en-US" b="1" dirty="0">
                  <a:solidFill>
                    <a:srgbClr val="FF0000"/>
                  </a:solidFill>
                  <a:latin typeface="NikoshBAN" pitchFamily="2" charset="0"/>
                  <a:cs typeface="NikoshBAN" pitchFamily="2"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18818" y="2079918"/>
                <a:ext cx="513282"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015346" y="2663545"/>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𝟑𝟎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015346" y="2663545"/>
                <a:ext cx="623824" cy="375552"/>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4386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arn(inVertical)">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2" grpId="0"/>
      <p:bldP spid="13" grpId="0"/>
      <p:bldP spid="14" grpId="0"/>
      <p:bldP spid="15" grpId="0"/>
      <p:bldP spid="20" grpId="0"/>
      <p:bldP spid="22" grpId="0"/>
      <p:bldP spid="23"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148" y="152400"/>
            <a:ext cx="8839200" cy="523220"/>
          </a:xfrm>
          <a:prstGeom prst="rect">
            <a:avLst/>
          </a:prstGeom>
          <a:noFill/>
        </p:spPr>
        <p:txBody>
          <a:bodyPr wrap="square" rtlCol="0">
            <a:spAutoFit/>
          </a:bodyPr>
          <a:lstStyle/>
          <a:p>
            <a:r>
              <a:rPr lang="bn-BD" sz="2800" b="1" dirty="0" smtClean="0">
                <a:solidFill>
                  <a:srgbClr val="FF0000"/>
                </a:solidFill>
                <a:latin typeface="NikoshBAN" pitchFamily="2" charset="0"/>
                <a:cs typeface="NikoshBAN" pitchFamily="2" charset="0"/>
              </a:rPr>
              <a:t>দলীয় কাজের সমাধানঃ  </a:t>
            </a:r>
            <a:endParaRPr lang="en-US" sz="2800" b="1" dirty="0">
              <a:solidFill>
                <a:srgbClr val="FF0000"/>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335148" y="675620"/>
                <a:ext cx="8763000" cy="714876"/>
              </a:xfrm>
              <a:prstGeom prst="rect">
                <a:avLst/>
              </a:prstGeom>
              <a:noFill/>
            </p:spPr>
            <p:txBody>
              <a:bodyPr wrap="square" rtlCol="0">
                <a:spAutoFit/>
              </a:bodyPr>
              <a:lstStyle/>
              <a:p>
                <a:r>
                  <a:rPr lang="bn-BD" sz="2000" b="1" dirty="0" smtClean="0">
                    <a:solidFill>
                      <a:srgbClr val="FFC000"/>
                    </a:solidFill>
                    <a:latin typeface="NikoshBAN" pitchFamily="2" charset="0"/>
                    <a:cs typeface="NikoshBAN" pitchFamily="2" charset="0"/>
                  </a:rPr>
                  <a:t>২</a:t>
                </a:r>
                <a:r>
                  <a:rPr lang="en-US" sz="2000" b="1" dirty="0" smtClean="0">
                    <a:solidFill>
                      <a:srgbClr val="FFC000"/>
                    </a:solidFill>
                    <a:latin typeface="NikoshBAN" pitchFamily="2" charset="0"/>
                    <a:cs typeface="NikoshBAN" pitchFamily="2" charset="0"/>
                  </a:rPr>
                  <a:t>.</a:t>
                </a:r>
                <a:r>
                  <a:rPr lang="bn-BD" sz="2000" b="1" dirty="0" smtClean="0">
                    <a:solidFill>
                      <a:srgbClr val="FFC000"/>
                    </a:solidFill>
                    <a:latin typeface="NikoshBAN" pitchFamily="2" charset="0"/>
                    <a:cs typeface="NikoshBAN" pitchFamily="2" charset="0"/>
                  </a:rPr>
                  <a:t>বই-১১</a:t>
                </a:r>
                <a:r>
                  <a:rPr lang="en-US" sz="2000" b="1" dirty="0" smtClean="0">
                    <a:solidFill>
                      <a:srgbClr val="FFC000"/>
                    </a:solidFill>
                    <a:latin typeface="NikoshBAN" pitchFamily="2" charset="0"/>
                    <a:cs typeface="NikoshBAN" pitchFamily="2" charset="0"/>
                  </a:rPr>
                  <a:t> </a:t>
                </a:r>
                <a:r>
                  <a:rPr lang="en-US" sz="2000" b="1" dirty="0" smtClean="0">
                    <a:solidFill>
                      <a:srgbClr val="FFC000"/>
                    </a:solidFill>
                    <a:latin typeface="Cambria Math"/>
                    <a:ea typeface="Cambria Math"/>
                    <a:cs typeface="NikoshBAN" pitchFamily="2" charset="0"/>
                  </a:rPr>
                  <a:t>⦂</a:t>
                </a:r>
                <a:r>
                  <a:rPr lang="bn-BD" sz="2000" b="1" dirty="0" smtClean="0">
                    <a:solidFill>
                      <a:srgbClr val="FFC000"/>
                    </a:solidFill>
                    <a:latin typeface="NikoshBAN" pitchFamily="2" charset="0"/>
                    <a:cs typeface="NikoshBAN" pitchFamily="2" charset="0"/>
                  </a:rPr>
                  <a:t> একটি গাছের পাদদেশ থেকে  </a:t>
                </a:r>
                <a14:m>
                  <m:oMath xmlns:m="http://schemas.openxmlformats.org/officeDocument/2006/math">
                    <m:r>
                      <a:rPr lang="en-US" sz="2000" b="1" i="1" smtClean="0">
                        <a:solidFill>
                          <a:srgbClr val="FFC000"/>
                        </a:solidFill>
                        <a:latin typeface="Cambria Math"/>
                        <a:cs typeface="NikoshBAN" pitchFamily="2" charset="0"/>
                      </a:rPr>
                      <m:t>𝟐𝟎</m:t>
                    </m:r>
                  </m:oMath>
                </a14:m>
                <a:r>
                  <a:rPr lang="bn-BD" sz="2000" b="1" dirty="0" smtClean="0">
                    <a:solidFill>
                      <a:srgbClr val="FFC000"/>
                    </a:solidFill>
                    <a:latin typeface="NikoshBAN" pitchFamily="2" charset="0"/>
                    <a:cs typeface="NikoshBAN" pitchFamily="2" charset="0"/>
                  </a:rPr>
                  <a:t> মিটার দূরে ভূতলের কোনো বিন্দুতে গাছের চুড়ার উন্নতি কোণ </a:t>
                </a:r>
                <a14:m>
                  <m:oMath xmlns:m="http://schemas.openxmlformats.org/officeDocument/2006/math">
                    <m:sSup>
                      <m:sSupPr>
                        <m:ctrlPr>
                          <a:rPr lang="bn-BD" sz="2000" b="1" i="1" smtClean="0">
                            <a:solidFill>
                              <a:srgbClr val="FFC000"/>
                            </a:solidFill>
                            <a:latin typeface="Cambria Math"/>
                          </a:rPr>
                        </m:ctrlPr>
                      </m:sSupPr>
                      <m:e>
                        <m:r>
                          <a:rPr lang="en-US" sz="2000" b="1" i="1" smtClean="0">
                            <a:solidFill>
                              <a:srgbClr val="FFC000"/>
                            </a:solidFill>
                            <a:latin typeface="Cambria Math"/>
                          </a:rPr>
                          <m:t>𝟔𝟎</m:t>
                        </m:r>
                      </m:e>
                      <m:sup>
                        <m:r>
                          <a:rPr lang="en-US" sz="2000" b="1" i="1" smtClean="0">
                            <a:solidFill>
                              <a:srgbClr val="FFC000"/>
                            </a:solidFill>
                            <a:latin typeface="Cambria Math"/>
                          </a:rPr>
                          <m:t>𝟎</m:t>
                        </m:r>
                      </m:sup>
                    </m:sSup>
                  </m:oMath>
                </a14:m>
                <a:r>
                  <a:rPr lang="bn-BD" sz="2000" b="1" dirty="0" smtClean="0">
                    <a:solidFill>
                      <a:srgbClr val="FFC000"/>
                    </a:solidFill>
                    <a:latin typeface="NikoshBAN" pitchFamily="2" charset="0"/>
                    <a:cs typeface="NikoshBAN" pitchFamily="2" charset="0"/>
                  </a:rPr>
                  <a:t>  হলে , গাছটির উচ্চতা নির্ণয় কর। </a:t>
                </a:r>
                <a:endParaRPr lang="en-US" sz="2000" b="1" dirty="0">
                  <a:solidFill>
                    <a:srgbClr val="FFC000"/>
                  </a:solidFill>
                  <a:latin typeface="NikoshBAN" pitchFamily="2" charset="0"/>
                  <a:cs typeface="NikoshBAN" pitchFamily="2"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5148" y="675620"/>
                <a:ext cx="8763000" cy="714876"/>
              </a:xfrm>
              <a:prstGeom prst="rect">
                <a:avLst/>
              </a:prstGeom>
              <a:blipFill rotWithShape="1">
                <a:blip r:embed="rId2"/>
                <a:stretch>
                  <a:fillRect l="-765" t="-6838"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18767" y="2792252"/>
                <a:ext cx="752441" cy="255234"/>
              </a:xfrm>
              <a:prstGeom prst="rect">
                <a:avLst/>
              </a:prstGeom>
              <a:noFill/>
            </p:spPr>
            <p:txBody>
              <a:bodyPr wrap="none" rtlCol="0">
                <a:spAutoFit/>
              </a:bodyPr>
              <a:lstStyle/>
              <a:p>
                <a14:m>
                  <m:oMath xmlns:m="http://schemas.openxmlformats.org/officeDocument/2006/math">
                    <m:r>
                      <a:rPr lang="en-US" b="1" i="1" smtClean="0">
                        <a:latin typeface="Cambria Math"/>
                      </a:rPr>
                      <m:t>𝟐𝟎</m:t>
                    </m:r>
                  </m:oMath>
                </a14:m>
                <a:r>
                  <a:rPr lang="bn-BD" b="1" dirty="0" smtClean="0">
                    <a:latin typeface="NikoshBAN" pitchFamily="2" charset="0"/>
                    <a:cs typeface="NikoshBAN" pitchFamily="2" charset="0"/>
                  </a:rPr>
                  <a:t>মিটার</a:t>
                </a:r>
                <a:endParaRPr lang="en-US" b="1" dirty="0">
                  <a:latin typeface="NikoshBAN" pitchFamily="2" charset="0"/>
                  <a:cs typeface="NikoshBAN"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18767" y="2792252"/>
                <a:ext cx="752441" cy="255234"/>
              </a:xfrm>
              <a:prstGeom prst="rect">
                <a:avLst/>
              </a:prstGeom>
              <a:blipFill rotWithShape="1">
                <a:blip r:embed="rId3"/>
                <a:stretch>
                  <a:fillRect t="-9524" r="-25806" b="-83333"/>
                </a:stretch>
              </a:blipFill>
            </p:spPr>
            <p:txBody>
              <a:bodyPr/>
              <a:lstStyle/>
              <a:p>
                <a:r>
                  <a:rPr lang="en-US">
                    <a:noFill/>
                  </a:rPr>
                  <a:t> </a:t>
                </a:r>
              </a:p>
            </p:txBody>
          </p:sp>
        </mc:Fallback>
      </mc:AlternateContent>
      <p:grpSp>
        <p:nvGrpSpPr>
          <p:cNvPr id="13" name="Group 12"/>
          <p:cNvGrpSpPr/>
          <p:nvPr/>
        </p:nvGrpSpPr>
        <p:grpSpPr>
          <a:xfrm>
            <a:off x="2124211" y="1245645"/>
            <a:ext cx="2086882" cy="1777234"/>
            <a:chOff x="2294738" y="1338309"/>
            <a:chExt cx="2459473" cy="2571718"/>
          </a:xfrm>
        </p:grpSpPr>
        <p:grpSp>
          <p:nvGrpSpPr>
            <p:cNvPr id="6" name="Group 5"/>
            <p:cNvGrpSpPr/>
            <p:nvPr/>
          </p:nvGrpSpPr>
          <p:grpSpPr>
            <a:xfrm>
              <a:off x="2294738" y="1683637"/>
              <a:ext cx="2022689" cy="1994593"/>
              <a:chOff x="2294738" y="1434255"/>
              <a:chExt cx="2022689" cy="1994593"/>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42297" b="4815"/>
              <a:stretch/>
            </p:blipFill>
            <p:spPr>
              <a:xfrm rot="159496">
                <a:off x="2294738" y="1434255"/>
                <a:ext cx="1933292" cy="1994593"/>
              </a:xfrm>
              <a:prstGeom prst="rect">
                <a:avLst/>
              </a:prstGeom>
            </p:spPr>
          </p:pic>
          <p:sp>
            <p:nvSpPr>
              <p:cNvPr id="5" name="Right Triangle 4"/>
              <p:cNvSpPr/>
              <p:nvPr/>
            </p:nvSpPr>
            <p:spPr>
              <a:xfrm>
                <a:off x="3351916" y="1457245"/>
                <a:ext cx="965511" cy="1909232"/>
              </a:xfrm>
              <a:prstGeom prst="r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141006" y="1338309"/>
              <a:ext cx="416003" cy="534436"/>
            </a:xfrm>
            <a:prstGeom prst="rect">
              <a:avLst/>
            </a:prstGeom>
            <a:noFill/>
          </p:spPr>
          <p:txBody>
            <a:bodyPr wrap="none" rtlCol="0">
              <a:spAutoFit/>
            </a:bodyPr>
            <a:lstStyle/>
            <a:p>
              <a:r>
                <a:rPr lang="en-US" b="1" dirty="0" smtClean="0">
                  <a:solidFill>
                    <a:srgbClr val="00B0F0"/>
                  </a:solidFill>
                  <a:latin typeface="NikoshBAN" pitchFamily="2" charset="0"/>
                  <a:cs typeface="NikoshBAN" pitchFamily="2" charset="0"/>
                </a:rPr>
                <a:t>A</a:t>
              </a:r>
              <a:endParaRPr lang="en-US" b="1" dirty="0">
                <a:solidFill>
                  <a:srgbClr val="00B0F0"/>
                </a:solidFill>
                <a:latin typeface="NikoshBAN" pitchFamily="2" charset="0"/>
                <a:cs typeface="NikoshBAN" pitchFamily="2" charset="0"/>
              </a:endParaRPr>
            </a:p>
          </p:txBody>
        </p:sp>
        <p:sp>
          <p:nvSpPr>
            <p:cNvPr id="10" name="TextBox 9"/>
            <p:cNvSpPr txBox="1"/>
            <p:nvPr/>
          </p:nvSpPr>
          <p:spPr>
            <a:xfrm>
              <a:off x="2957946" y="3375591"/>
              <a:ext cx="408446" cy="534436"/>
            </a:xfrm>
            <a:prstGeom prst="rect">
              <a:avLst/>
            </a:prstGeom>
            <a:noFill/>
          </p:spPr>
          <p:txBody>
            <a:bodyPr wrap="none" rtlCol="0">
              <a:spAutoFit/>
            </a:bodyPr>
            <a:lstStyle/>
            <a:p>
              <a:r>
                <a:rPr lang="en-US" b="1" dirty="0" smtClean="0">
                  <a:solidFill>
                    <a:srgbClr val="00B0F0"/>
                  </a:solidFill>
                  <a:latin typeface="NikoshBAN" pitchFamily="2" charset="0"/>
                  <a:cs typeface="NikoshBAN" pitchFamily="2" charset="0"/>
                </a:rPr>
                <a:t>B</a:t>
              </a:r>
              <a:endParaRPr lang="en-US" b="1" dirty="0">
                <a:solidFill>
                  <a:srgbClr val="00B0F0"/>
                </a:solidFill>
                <a:latin typeface="NikoshBAN" pitchFamily="2" charset="0"/>
                <a:cs typeface="NikoshBAN" pitchFamily="2" charset="0"/>
              </a:endParaRPr>
            </a:p>
          </p:txBody>
        </p:sp>
        <p:sp>
          <p:nvSpPr>
            <p:cNvPr id="12" name="TextBox 11"/>
            <p:cNvSpPr txBox="1"/>
            <p:nvPr/>
          </p:nvSpPr>
          <p:spPr>
            <a:xfrm>
              <a:off x="4317428" y="3375591"/>
              <a:ext cx="436783" cy="534436"/>
            </a:xfrm>
            <a:prstGeom prst="rect">
              <a:avLst/>
            </a:prstGeom>
            <a:noFill/>
          </p:spPr>
          <p:txBody>
            <a:bodyPr wrap="none" rtlCol="0">
              <a:spAutoFit/>
            </a:bodyPr>
            <a:lstStyle/>
            <a:p>
              <a:r>
                <a:rPr lang="en-US" b="1" dirty="0" smtClean="0">
                  <a:solidFill>
                    <a:srgbClr val="00B0F0"/>
                  </a:solidFill>
                  <a:latin typeface="NikoshBAN" pitchFamily="2" charset="0"/>
                  <a:cs typeface="NikoshBAN" pitchFamily="2" charset="0"/>
                </a:rPr>
                <a:t>O</a:t>
              </a:r>
              <a:endParaRPr lang="en-US" b="1" dirty="0">
                <a:solidFill>
                  <a:srgbClr val="00B0F0"/>
                </a:solidFill>
                <a:latin typeface="NikoshBAN" pitchFamily="2" charset="0"/>
                <a:cs typeface="NikoshBAN" pitchFamily="2" charset="0"/>
              </a:endParaRPr>
            </a:p>
          </p:txBody>
        </p:sp>
      </p:grpSp>
      <mc:AlternateContent xmlns:mc="http://schemas.openxmlformats.org/markup-compatibility/2006" xmlns:a14="http://schemas.microsoft.com/office/drawing/2010/main">
        <mc:Choice Requires="a14">
          <p:sp>
            <p:nvSpPr>
              <p:cNvPr id="15" name="TextBox 14"/>
              <p:cNvSpPr txBox="1"/>
              <p:nvPr/>
            </p:nvSpPr>
            <p:spPr>
              <a:xfrm>
                <a:off x="3302939" y="2560918"/>
                <a:ext cx="562663" cy="295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𝟔𝟎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302939" y="2560918"/>
                <a:ext cx="562663" cy="295540"/>
              </a:xfrm>
              <a:prstGeom prst="rect">
                <a:avLst/>
              </a:prstGeom>
              <a:blipFill rotWithShape="1">
                <a:blip r:embed="rId5"/>
                <a:stretch>
                  <a:fillRect b="-14286"/>
                </a:stretch>
              </a:blipFill>
            </p:spPr>
            <p:txBody>
              <a:bodyPr/>
              <a:lstStyle/>
              <a:p>
                <a:r>
                  <a:rPr lang="en-US">
                    <a:noFill/>
                  </a:rPr>
                  <a:t> </a:t>
                </a:r>
              </a:p>
            </p:txBody>
          </p:sp>
        </mc:Fallback>
      </mc:AlternateContent>
      <p:sp>
        <p:nvSpPr>
          <p:cNvPr id="17" name="TextBox 16"/>
          <p:cNvSpPr txBox="1"/>
          <p:nvPr/>
        </p:nvSpPr>
        <p:spPr>
          <a:xfrm>
            <a:off x="304800" y="3074823"/>
            <a:ext cx="8793348" cy="400110"/>
          </a:xfrm>
          <a:prstGeom prst="rect">
            <a:avLst/>
          </a:prstGeom>
          <a:noFill/>
        </p:spPr>
        <p:txBody>
          <a:bodyPr wrap="square" rtlCol="0">
            <a:spAutoFit/>
          </a:bodyPr>
          <a:lstStyle/>
          <a:p>
            <a:r>
              <a:rPr lang="bn-BD" sz="2000" b="1" dirty="0" smtClean="0">
                <a:latin typeface="NikoshBAN" pitchFamily="2" charset="0"/>
                <a:ea typeface="Cambria Math"/>
                <a:cs typeface="NikoshBAN" pitchFamily="2" charset="0"/>
              </a:rPr>
              <a:t>মনে করি , গাছের শীর্ষ বিন্দু </a:t>
            </a:r>
            <a:r>
              <a:rPr lang="en-US" sz="2000" b="1" dirty="0" smtClean="0">
                <a:latin typeface="NikoshBAN" pitchFamily="2" charset="0"/>
                <a:ea typeface="Cambria Math"/>
                <a:cs typeface="NikoshBAN" pitchFamily="2" charset="0"/>
              </a:rPr>
              <a:t>A, </a:t>
            </a:r>
            <a:r>
              <a:rPr lang="bn-BD" sz="2000" b="1" dirty="0" smtClean="0">
                <a:latin typeface="NikoshBAN" pitchFamily="2" charset="0"/>
                <a:ea typeface="Cambria Math"/>
                <a:cs typeface="NikoshBAN" pitchFamily="2" charset="0"/>
              </a:rPr>
              <a:t>পাদবিন্দু </a:t>
            </a:r>
            <a:r>
              <a:rPr lang="en-US" sz="2000" b="1" dirty="0" smtClean="0">
                <a:latin typeface="NikoshBAN" pitchFamily="2" charset="0"/>
                <a:ea typeface="Cambria Math"/>
                <a:cs typeface="NikoshBAN" pitchFamily="2" charset="0"/>
              </a:rPr>
              <a:t>B</a:t>
            </a:r>
            <a:r>
              <a:rPr lang="bn-BD" sz="2000" b="1" dirty="0" smtClean="0">
                <a:latin typeface="NikoshBAN" pitchFamily="2" charset="0"/>
                <a:ea typeface="Cambria Math"/>
                <a:cs typeface="NikoshBAN" pitchFamily="2" charset="0"/>
              </a:rPr>
              <a:t> এবং ভূতলস্থ/ভূমিস্থ নির্দিষ্ট বিন্দু </a:t>
            </a:r>
            <a:r>
              <a:rPr lang="en-US" sz="2000" b="1" dirty="0" smtClean="0">
                <a:latin typeface="NikoshBAN" pitchFamily="2" charset="0"/>
                <a:ea typeface="Cambria Math"/>
                <a:cs typeface="NikoshBAN" pitchFamily="2" charset="0"/>
              </a:rPr>
              <a:t> O. </a:t>
            </a:r>
            <a:endParaRPr lang="en-US" sz="2000" b="1"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8" name="TextBox 17"/>
              <p:cNvSpPr txBox="1"/>
              <p:nvPr/>
            </p:nvSpPr>
            <p:spPr>
              <a:xfrm>
                <a:off x="303150" y="3491876"/>
                <a:ext cx="8871198" cy="375552"/>
              </a:xfrm>
              <a:prstGeom prst="rect">
                <a:avLst/>
              </a:prstGeom>
              <a:noFill/>
            </p:spPr>
            <p:txBody>
              <a:bodyPr wrap="square" rtlCol="0">
                <a:spAutoFit/>
              </a:bodyPr>
              <a:lstStyle/>
              <a:p>
                <a:r>
                  <a:rPr lang="bn-BD" b="1" dirty="0" smtClean="0">
                    <a:latin typeface="NikoshBAN" pitchFamily="2" charset="0"/>
                    <a:cs typeface="NikoshBAN" pitchFamily="2" charset="0"/>
                  </a:rPr>
                  <a:t>তাহলে, স্থানটির দূরত্ব </a:t>
                </a:r>
                <a:r>
                  <a:rPr lang="en-US" b="1" dirty="0" smtClean="0">
                    <a:latin typeface="NikoshBAN" pitchFamily="2" charset="0"/>
                    <a:cs typeface="NikoshBAN" pitchFamily="2" charset="0"/>
                  </a:rPr>
                  <a:t>OB=</a:t>
                </a:r>
                <a14:m>
                  <m:oMath xmlns:m="http://schemas.openxmlformats.org/officeDocument/2006/math">
                    <m:r>
                      <a:rPr lang="en-US" b="1" i="1" smtClean="0">
                        <a:latin typeface="Cambria Math"/>
                        <a:cs typeface="NikoshBAN" pitchFamily="2" charset="0"/>
                      </a:rPr>
                      <m:t>𝟐𝟎</m:t>
                    </m:r>
                  </m:oMath>
                </a14:m>
                <a:r>
                  <a:rPr lang="bn-BD" b="1" dirty="0" smtClean="0">
                    <a:latin typeface="NikoshBAN" pitchFamily="2" charset="0"/>
                    <a:cs typeface="NikoshBAN" pitchFamily="2" charset="0"/>
                  </a:rPr>
                  <a:t> এবং চুড়ার উন্নতি কোণ  </a:t>
                </a:r>
                <a:r>
                  <a:rPr lang="en-US" b="1" dirty="0" smtClean="0">
                    <a:latin typeface="NikoshBAN" pitchFamily="2" charset="0"/>
                    <a:ea typeface="Cambria Math"/>
                    <a:cs typeface="NikoshBAN" pitchFamily="2" charset="0"/>
                  </a:rPr>
                  <a:t>∠A</a:t>
                </a:r>
                <a:r>
                  <a:rPr lang="en-US" b="1" dirty="0">
                    <a:latin typeface="NikoshBAN" pitchFamily="2" charset="0"/>
                    <a:ea typeface="Cambria Math"/>
                    <a:cs typeface="NikoshBAN" pitchFamily="2" charset="0"/>
                  </a:rPr>
                  <a:t>O</a:t>
                </a:r>
                <a:r>
                  <a:rPr lang="en-US" b="1" dirty="0" smtClean="0">
                    <a:latin typeface="NikoshBAN" pitchFamily="2" charset="0"/>
                    <a:ea typeface="Cambria Math"/>
                    <a:cs typeface="NikoshBAN" pitchFamily="2" charset="0"/>
                  </a:rPr>
                  <a:t>B=</a:t>
                </a:r>
                <a:r>
                  <a:rPr lang="bn-BD" b="1" dirty="0" smtClean="0">
                    <a:latin typeface="NikoshBAN" pitchFamily="2" charset="0"/>
                    <a:ea typeface="Cambria Math"/>
                    <a:cs typeface="NikoshBAN" pitchFamily="2" charset="0"/>
                  </a:rPr>
                  <a:t> </a:t>
                </a:r>
                <a14:m>
                  <m:oMath xmlns:m="http://schemas.openxmlformats.org/officeDocument/2006/math">
                    <m:sSup>
                      <m:sSupPr>
                        <m:ctrlPr>
                          <a:rPr lang="bn-BD" b="1" i="1" smtClean="0">
                            <a:latin typeface="Cambria Math"/>
                            <a:ea typeface="Cambria Math"/>
                          </a:rPr>
                        </m:ctrlPr>
                      </m:sSupPr>
                      <m:e>
                        <m:r>
                          <a:rPr lang="en-US" b="1" i="1" smtClean="0">
                            <a:latin typeface="Cambria Math"/>
                            <a:ea typeface="Cambria Math"/>
                          </a:rPr>
                          <m:t>𝟔𝟎</m:t>
                        </m:r>
                      </m:e>
                      <m:sup>
                        <m:r>
                          <a:rPr lang="en-US" b="1" i="1" smtClean="0">
                            <a:latin typeface="Cambria Math"/>
                            <a:ea typeface="Cambria Math"/>
                          </a:rPr>
                          <m:t>𝟎</m:t>
                        </m:r>
                      </m:sup>
                    </m:sSup>
                  </m:oMath>
                </a14:m>
                <a:r>
                  <a:rPr lang="en-US" b="1" dirty="0" smtClean="0">
                    <a:latin typeface="NikoshBAN" pitchFamily="2" charset="0"/>
                    <a:ea typeface="Cambria Math"/>
                    <a:cs typeface="NikoshBAN" pitchFamily="2" charset="0"/>
                  </a:rPr>
                  <a:t>  </a:t>
                </a:r>
                <a:r>
                  <a:rPr lang="bn-BD" b="1" dirty="0" smtClean="0">
                    <a:latin typeface="NikoshBAN" pitchFamily="2" charset="0"/>
                    <a:ea typeface="Cambria Math"/>
                    <a:cs typeface="NikoshBAN" pitchFamily="2" charset="0"/>
                  </a:rPr>
                  <a:t>। </a:t>
                </a:r>
                <a:endParaRPr lang="en-US" b="1" dirty="0">
                  <a:latin typeface="NikoshBAN" pitchFamily="2" charset="0"/>
                  <a:cs typeface="NikoshBAN" pitchFamily="2"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03150" y="3491876"/>
                <a:ext cx="8871198" cy="375552"/>
              </a:xfrm>
              <a:prstGeom prst="rect">
                <a:avLst/>
              </a:prstGeom>
              <a:blipFill rotWithShape="1">
                <a:blip r:embed="rId6"/>
                <a:stretch>
                  <a:fillRect l="-619" t="-11475"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5148" y="3935063"/>
                <a:ext cx="8922328" cy="369332"/>
              </a:xfrm>
              <a:prstGeom prst="rect">
                <a:avLst/>
              </a:prstGeom>
              <a:noFill/>
            </p:spPr>
            <p:txBody>
              <a:bodyPr wrap="square" rtlCol="0">
                <a:spAutoFit/>
              </a:bodyPr>
              <a:lstStyle/>
              <a:p>
                <a:r>
                  <a:rPr lang="bn-BD" b="1" dirty="0" smtClean="0">
                    <a:latin typeface="NikoshBAN" pitchFamily="2" charset="0"/>
                    <a:cs typeface="NikoshBAN" pitchFamily="2" charset="0"/>
                  </a:rPr>
                  <a:t>মনে করি ,গাছটির  উচ্চতা </a:t>
                </a:r>
                <a:r>
                  <a:rPr lang="en-US" b="1" dirty="0" smtClean="0">
                    <a:latin typeface="NikoshBAN" pitchFamily="2" charset="0"/>
                    <a:cs typeface="NikoshBAN" pitchFamily="2" charset="0"/>
                  </a:rPr>
                  <a:t>AB</a:t>
                </a:r>
                <a:r>
                  <a:rPr lang="bn-BD" b="1" dirty="0" smtClean="0">
                    <a:latin typeface="NikoshBAN" pitchFamily="2" charset="0"/>
                    <a:cs typeface="NikoshBAN" pitchFamily="2" charset="0"/>
                  </a:rPr>
                  <a:t> </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a:t>
                </a:r>
                <a14:m>
                  <m:oMath xmlns:m="http://schemas.openxmlformats.org/officeDocument/2006/math">
                    <m:r>
                      <a:rPr lang="en-US" b="1" i="1" smtClean="0">
                        <a:solidFill>
                          <a:srgbClr val="FF0000"/>
                        </a:solidFill>
                        <a:latin typeface="Cambria Math"/>
                        <a:cs typeface="NikoshBAN" pitchFamily="2" charset="0"/>
                      </a:rPr>
                      <m:t>𝒉</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5148" y="3935063"/>
                <a:ext cx="8922328" cy="369332"/>
              </a:xfrm>
              <a:prstGeom prst="rect">
                <a:avLst/>
              </a:prstGeom>
              <a:blipFill rotWithShape="1">
                <a:blip r:embed="rId7"/>
                <a:stretch>
                  <a:fillRect l="-615" t="-6667"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4800" y="4351935"/>
                <a:ext cx="8888186" cy="491738"/>
              </a:xfrm>
              <a:prstGeom prst="rect">
                <a:avLst/>
              </a:prstGeom>
              <a:noFill/>
            </p:spPr>
            <p:txBody>
              <a:bodyPr wrap="square" rtlCol="0">
                <a:spAutoFit/>
              </a:bodyPr>
              <a:lstStyle/>
              <a:p>
                <a:r>
                  <a:rPr lang="bn-BD" b="1" dirty="0" smtClean="0">
                    <a:latin typeface="NikoshBAN" pitchFamily="2" charset="0"/>
                    <a:cs typeface="NikoshBAN" pitchFamily="2" charset="0"/>
                  </a:rPr>
                  <a:t>এখন, </a:t>
                </a:r>
                <a14:m>
                  <m:oMath xmlns:m="http://schemas.openxmlformats.org/officeDocument/2006/math">
                    <m:r>
                      <a:rPr lang="en-US" b="1" i="1" smtClean="0">
                        <a:latin typeface="Cambria Math"/>
                      </a:rPr>
                      <m:t>𝒕𝒂𝒏</m:t>
                    </m:r>
                    <m:sSup>
                      <m:sSupPr>
                        <m:ctrlPr>
                          <a:rPr lang="en-US" b="1" i="1" smtClean="0">
                            <a:latin typeface="Cambria Math"/>
                          </a:rPr>
                        </m:ctrlPr>
                      </m:sSupPr>
                      <m:e>
                        <m:r>
                          <a:rPr lang="en-US" b="1" i="1" smtClean="0">
                            <a:latin typeface="Cambria Math"/>
                          </a:rPr>
                          <m:t>𝟔𝟎</m:t>
                        </m:r>
                      </m:e>
                      <m:sup>
                        <m:r>
                          <a:rPr lang="en-US" b="1" i="1" smtClean="0">
                            <a:latin typeface="Cambria Math"/>
                          </a:rPr>
                          <m:t>𝟎</m:t>
                        </m:r>
                      </m:sup>
                    </m:sSup>
                    <m:r>
                      <a:rPr lang="en-US" b="1" i="1" smtClean="0">
                        <a:latin typeface="Cambria Math"/>
                      </a:rPr>
                      <m:t>=</m:t>
                    </m:r>
                    <m:f>
                      <m:fPr>
                        <m:ctrlPr>
                          <a:rPr lang="en-US" b="1" i="1" smtClean="0">
                            <a:latin typeface="Cambria Math"/>
                          </a:rPr>
                        </m:ctrlPr>
                      </m:fPr>
                      <m:num>
                        <m:r>
                          <a:rPr lang="en-US" b="1" i="1" smtClean="0">
                            <a:latin typeface="Cambria Math"/>
                          </a:rPr>
                          <m:t>𝑨𝑩</m:t>
                        </m:r>
                      </m:num>
                      <m:den>
                        <m:r>
                          <a:rPr lang="en-US" b="1" i="1" smtClean="0">
                            <a:latin typeface="Cambria Math"/>
                          </a:rPr>
                          <m:t>𝑶𝑩</m:t>
                        </m:r>
                      </m:den>
                    </m:f>
                  </m:oMath>
                </a14:m>
                <a:r>
                  <a:rPr lang="en-US" b="1" dirty="0" smtClean="0">
                    <a:latin typeface="NikoshBAN" pitchFamily="2" charset="0"/>
                    <a:cs typeface="NikoshBAN" pitchFamily="2" charset="0"/>
                  </a:rPr>
                  <a:t> </a:t>
                </a:r>
              </a:p>
            </p:txBody>
          </p:sp>
        </mc:Choice>
        <mc:Fallback xmlns="">
          <p:sp>
            <p:nvSpPr>
              <p:cNvPr id="20" name="TextBox 19"/>
              <p:cNvSpPr txBox="1">
                <a:spLocks noRot="1" noChangeAspect="1" noMove="1" noResize="1" noEditPoints="1" noAdjustHandles="1" noChangeArrowheads="1" noChangeShapeType="1" noTextEdit="1"/>
              </p:cNvSpPr>
              <p:nvPr/>
            </p:nvSpPr>
            <p:spPr>
              <a:xfrm>
                <a:off x="304800" y="4351935"/>
                <a:ext cx="8888186" cy="491738"/>
              </a:xfrm>
              <a:prstGeom prst="rect">
                <a:avLst/>
              </a:prstGeom>
              <a:blipFill rotWithShape="1">
                <a:blip r:embed="rId8"/>
                <a:stretch>
                  <a:fillRect l="-549" b="-9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35148" y="4877555"/>
                <a:ext cx="8779494" cy="505138"/>
              </a:xfrm>
              <a:prstGeom prst="rect">
                <a:avLst/>
              </a:prstGeom>
            </p:spPr>
            <p:txBody>
              <a:bodyPr wrap="square">
                <a:spAutoFit/>
              </a:bodyPr>
              <a:lstStyle/>
              <a:p>
                <a:r>
                  <a:rPr lang="bn-BD" b="1" dirty="0" smtClean="0">
                    <a:latin typeface="NikoshBAN" pitchFamily="2" charset="0"/>
                    <a:cs typeface="NikoshBAN" pitchFamily="2" charset="0"/>
                  </a:rPr>
                  <a:t> বা, </a:t>
                </a:r>
                <a14:m>
                  <m:oMath xmlns:m="http://schemas.openxmlformats.org/officeDocument/2006/math">
                    <m:rad>
                      <m:radPr>
                        <m:degHide m:val="on"/>
                        <m:ctrlPr>
                          <a:rPr lang="bn-BD" b="1" i="1" dirty="0" smtClean="0">
                            <a:latin typeface="Cambria Math"/>
                            <a:cs typeface="NikoshBAN" pitchFamily="2" charset="0"/>
                          </a:rPr>
                        </m:ctrlPr>
                      </m:radPr>
                      <m:deg/>
                      <m:e>
                        <m:r>
                          <a:rPr lang="en-US" b="1" i="1" dirty="0" smtClean="0">
                            <a:latin typeface="Cambria Math"/>
                            <a:cs typeface="NikoshBAN" pitchFamily="2" charset="0"/>
                          </a:rPr>
                          <m:t>𝟑</m:t>
                        </m:r>
                      </m:e>
                    </m:rad>
                  </m:oMath>
                </a14:m>
                <a:r>
                  <a:rPr lang="en-US" b="1" dirty="0">
                    <a:latin typeface="NikoshBAN" pitchFamily="2" charset="0"/>
                    <a:cs typeface="NikoshBAN" pitchFamily="2" charset="0"/>
                  </a:rPr>
                  <a:t>=</a:t>
                </a:r>
                <a14:m>
                  <m:oMath xmlns:m="http://schemas.openxmlformats.org/officeDocument/2006/math">
                    <m:f>
                      <m:fPr>
                        <m:ctrlPr>
                          <a:rPr lang="en-US" b="1" i="1" dirty="0">
                            <a:latin typeface="Cambria Math"/>
                            <a:cs typeface="NikoshBAN" pitchFamily="2" charset="0"/>
                          </a:rPr>
                        </m:ctrlPr>
                      </m:fPr>
                      <m:num>
                        <m:r>
                          <a:rPr lang="en-US" b="1" i="1" dirty="0" smtClean="0">
                            <a:latin typeface="Cambria Math"/>
                            <a:cs typeface="NikoshBAN" pitchFamily="2" charset="0"/>
                          </a:rPr>
                          <m:t>𝒉</m:t>
                        </m:r>
                      </m:num>
                      <m:den>
                        <m:r>
                          <a:rPr lang="en-US" b="1" i="1" dirty="0" smtClean="0">
                            <a:latin typeface="Cambria Math"/>
                            <a:cs typeface="NikoshBAN" pitchFamily="2" charset="0"/>
                          </a:rPr>
                          <m:t>𝟐𝟎</m:t>
                        </m:r>
                      </m:den>
                    </m:f>
                  </m:oMath>
                </a14:m>
                <a:r>
                  <a:rPr lang="en-US" b="1" dirty="0">
                    <a:latin typeface="NikoshBAN" pitchFamily="2" charset="0"/>
                    <a:cs typeface="NikoshBAN" pitchFamily="2" charset="0"/>
                  </a:rPr>
                  <a:t> </a:t>
                </a:r>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335148" y="4877555"/>
                <a:ext cx="8779494" cy="505138"/>
              </a:xfrm>
              <a:prstGeom prst="rect">
                <a:avLst/>
              </a:prstGeom>
              <a:blipFill rotWithShape="1">
                <a:blip r:embed="rId9"/>
                <a:stretch>
                  <a:fillRect l="-625" b="-8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35148" y="5410200"/>
                <a:ext cx="8779494" cy="395429"/>
              </a:xfrm>
              <a:prstGeom prst="rect">
                <a:avLst/>
              </a:prstGeom>
              <a:noFill/>
            </p:spPr>
            <p:txBody>
              <a:bodyPr wrap="square" rtlCol="0">
                <a:spAutoFit/>
              </a:bodyPr>
              <a:lstStyle/>
              <a:p>
                <a:r>
                  <a:rPr lang="bn-BD" b="1" dirty="0" smtClean="0">
                    <a:latin typeface="NikoshBAN" pitchFamily="2" charset="0"/>
                    <a:cs typeface="NikoshBAN" pitchFamily="2" charset="0"/>
                  </a:rPr>
                  <a:t>বা, </a:t>
                </a:r>
                <a14:m>
                  <m:oMath xmlns:m="http://schemas.openxmlformats.org/officeDocument/2006/math">
                    <m:r>
                      <a:rPr lang="en-US" b="1" i="1" smtClean="0">
                        <a:latin typeface="Cambria Math"/>
                      </a:rPr>
                      <m:t>𝒉</m:t>
                    </m:r>
                    <m:r>
                      <a:rPr lang="en-US" b="1" i="1" smtClean="0">
                        <a:latin typeface="Cambria Math"/>
                      </a:rPr>
                      <m:t>=</m:t>
                    </m:r>
                    <m:r>
                      <a:rPr lang="en-US" b="1" i="1" smtClean="0">
                        <a:latin typeface="Cambria Math"/>
                      </a:rPr>
                      <m:t>𝟐𝟎</m:t>
                    </m:r>
                    <m:rad>
                      <m:radPr>
                        <m:degHide m:val="on"/>
                        <m:ctrlPr>
                          <a:rPr lang="en-US" b="1" i="1" smtClean="0">
                            <a:latin typeface="Cambria Math"/>
                          </a:rPr>
                        </m:ctrlPr>
                      </m:radPr>
                      <m:deg/>
                      <m:e>
                        <m:r>
                          <a:rPr lang="en-US" b="1" i="1" smtClean="0">
                            <a:latin typeface="Cambria Math"/>
                          </a:rPr>
                          <m:t>𝟑</m:t>
                        </m:r>
                      </m:e>
                    </m:rad>
                  </m:oMath>
                </a14:m>
                <a:r>
                  <a:rPr lang="bn-BD" b="1" dirty="0" smtClean="0">
                    <a:latin typeface="NikoshBAN" pitchFamily="2" charset="0"/>
                    <a:cs typeface="NikoshBAN" pitchFamily="2" charset="0"/>
                  </a:rPr>
                  <a:t> </a:t>
                </a:r>
                <a:r>
                  <a:rPr lang="en-US" b="1" dirty="0" smtClean="0">
                    <a:latin typeface="NikoshBAN" pitchFamily="2" charset="0"/>
                    <a:cs typeface="NikoshBAN" pitchFamily="2" charset="0"/>
                  </a:rPr>
                  <a:t>=</a:t>
                </a:r>
                <a14:m>
                  <m:oMath xmlns:m="http://schemas.openxmlformats.org/officeDocument/2006/math">
                    <m:r>
                      <a:rPr lang="en-US" b="1" i="1" dirty="0" smtClean="0">
                        <a:latin typeface="Cambria Math"/>
                      </a:rPr>
                      <m:t>𝟐𝟎</m:t>
                    </m:r>
                    <m:r>
                      <a:rPr lang="en-US" b="1" i="1" dirty="0" smtClean="0">
                        <a:latin typeface="Cambria Math"/>
                        <a:ea typeface="Cambria Math"/>
                      </a:rPr>
                      <m:t>×</m:t>
                    </m:r>
                    <m:r>
                      <a:rPr lang="en-US" b="1" i="1" dirty="0" smtClean="0">
                        <a:latin typeface="Cambria Math"/>
                        <a:ea typeface="Cambria Math"/>
                      </a:rPr>
                      <m:t>𝟏</m:t>
                    </m:r>
                    <m:r>
                      <a:rPr lang="en-US" b="1" i="1" dirty="0" smtClean="0">
                        <a:latin typeface="Cambria Math"/>
                        <a:ea typeface="Cambria Math"/>
                      </a:rPr>
                      <m:t>.</m:t>
                    </m:r>
                    <m:r>
                      <a:rPr lang="en-US" b="1" i="1" dirty="0" smtClean="0">
                        <a:latin typeface="Cambria Math"/>
                        <a:ea typeface="Cambria Math"/>
                      </a:rPr>
                      <m:t>𝟕𝟑𝟐</m:t>
                    </m:r>
                  </m:oMath>
                </a14:m>
                <a:r>
                  <a:rPr lang="bn-BD" b="1" dirty="0" smtClean="0">
                    <a:latin typeface="NikoshBAN" pitchFamily="2" charset="0"/>
                    <a:cs typeface="NikoshBAN" pitchFamily="2" charset="0"/>
                  </a:rPr>
                  <a:t> </a:t>
                </a:r>
                <a:r>
                  <a:rPr lang="en-US" b="1" dirty="0" smtClean="0">
                    <a:latin typeface="NikoshBAN" pitchFamily="2" charset="0"/>
                    <a:cs typeface="NikoshBAN" pitchFamily="2" charset="0"/>
                  </a:rPr>
                  <a:t>= </a:t>
                </a:r>
                <a14:m>
                  <m:oMath xmlns:m="http://schemas.openxmlformats.org/officeDocument/2006/math">
                    <m:r>
                      <a:rPr lang="en-US" b="1" i="1" smtClean="0">
                        <a:latin typeface="Cambria Math"/>
                        <a:cs typeface="NikoshBAN" pitchFamily="2" charset="0"/>
                      </a:rPr>
                      <m:t>𝟑𝟒</m:t>
                    </m:r>
                    <m:r>
                      <a:rPr lang="en-US" b="1" i="1" smtClean="0">
                        <a:latin typeface="Cambria Math"/>
                        <a:cs typeface="NikoshBAN" pitchFamily="2" charset="0"/>
                      </a:rPr>
                      <m:t>.</m:t>
                    </m:r>
                    <m:r>
                      <a:rPr lang="en-US" b="1" i="1" smtClean="0">
                        <a:latin typeface="Cambria Math"/>
                        <a:cs typeface="NikoshBAN" pitchFamily="2" charset="0"/>
                      </a:rPr>
                      <m:t>𝟔𝟒</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(প্রায়) </a:t>
                </a:r>
                <a:r>
                  <a:rPr lang="en-US" b="1" dirty="0" smtClean="0">
                    <a:latin typeface="NikoshBAN" pitchFamily="2" charset="0"/>
                    <a:cs typeface="NikoshBAN" pitchFamily="2" charset="0"/>
                  </a:rPr>
                  <a:t>Ans. </a:t>
                </a:r>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35148" y="5410200"/>
                <a:ext cx="8779494" cy="395429"/>
              </a:xfrm>
              <a:prstGeom prst="rect">
                <a:avLst/>
              </a:prstGeom>
              <a:blipFill rotWithShape="1">
                <a:blip r:embed="rId10"/>
                <a:stretch>
                  <a:fillRect l="-625" b="-25000"/>
                </a:stretch>
              </a:blipFill>
            </p:spPr>
            <p:txBody>
              <a:bodyPr/>
              <a:lstStyle/>
              <a:p>
                <a:r>
                  <a:rPr lang="en-US">
                    <a:noFill/>
                  </a:rPr>
                  <a:t> </a:t>
                </a:r>
              </a:p>
            </p:txBody>
          </p:sp>
        </mc:Fallback>
      </mc:AlternateContent>
      <p:sp>
        <p:nvSpPr>
          <p:cNvPr id="25" name="TextBox 24"/>
          <p:cNvSpPr txBox="1"/>
          <p:nvPr/>
        </p:nvSpPr>
        <p:spPr>
          <a:xfrm>
            <a:off x="335148" y="1905000"/>
            <a:ext cx="2323422" cy="400110"/>
          </a:xfrm>
          <a:prstGeom prst="rect">
            <a:avLst/>
          </a:prstGeom>
          <a:noFill/>
        </p:spPr>
        <p:txBody>
          <a:bodyPr wrap="square" rtlCol="0">
            <a:spAutoFit/>
          </a:bodyPr>
          <a:lstStyle/>
          <a:p>
            <a:r>
              <a:rPr lang="bn-BD" sz="2000" b="1" dirty="0" smtClean="0">
                <a:solidFill>
                  <a:srgbClr val="C00000"/>
                </a:solidFill>
                <a:latin typeface="NikoshBAN" pitchFamily="2" charset="0"/>
                <a:cs typeface="NikoshBAN" pitchFamily="2" charset="0"/>
              </a:rPr>
              <a:t>২</a:t>
            </a:r>
            <a:r>
              <a:rPr lang="en-US" sz="2000" b="1" dirty="0" smtClean="0">
                <a:solidFill>
                  <a:srgbClr val="C00000"/>
                </a:solidFill>
                <a:latin typeface="NikoshBAN" pitchFamily="2" charset="0"/>
                <a:cs typeface="NikoshBAN" pitchFamily="2" charset="0"/>
              </a:rPr>
              <a:t>.</a:t>
            </a:r>
            <a:r>
              <a:rPr lang="bn-BD" sz="2000" b="1" dirty="0" smtClean="0">
                <a:solidFill>
                  <a:srgbClr val="C00000"/>
                </a:solidFill>
                <a:latin typeface="NikoshBAN" pitchFamily="2" charset="0"/>
                <a:cs typeface="NikoshBAN" pitchFamily="2" charset="0"/>
              </a:rPr>
              <a:t>বই-১১</a:t>
            </a:r>
            <a:r>
              <a:rPr lang="en-US" sz="2000" b="1" dirty="0" smtClean="0">
                <a:solidFill>
                  <a:srgbClr val="C00000"/>
                </a:solidFill>
                <a:latin typeface="NikoshBAN" pitchFamily="2" charset="0"/>
                <a:ea typeface="Cambria Math"/>
                <a:cs typeface="NikoshBAN" pitchFamily="2" charset="0"/>
              </a:rPr>
              <a:t>⦂</a:t>
            </a:r>
            <a:r>
              <a:rPr lang="bn-BD" sz="2000" b="1" dirty="0" smtClean="0">
                <a:solidFill>
                  <a:srgbClr val="C00000"/>
                </a:solidFill>
                <a:latin typeface="NikoshBAN" pitchFamily="2" charset="0"/>
                <a:ea typeface="Cambria Math"/>
                <a:cs typeface="NikoshBAN" pitchFamily="2" charset="0"/>
              </a:rPr>
              <a:t> সমাধান             </a:t>
            </a:r>
            <a:endParaRPr lang="en-US" sz="2000" b="1" dirty="0">
              <a:solidFill>
                <a:srgbClr val="C00000"/>
              </a:solidFill>
              <a:latin typeface="NikoshBAN" pitchFamily="2" charset="0"/>
              <a:cs typeface="NikoshBAN" pitchFamily="2" charset="0"/>
            </a:endParaRPr>
          </a:p>
        </p:txBody>
      </p:sp>
      <p:cxnSp>
        <p:nvCxnSpPr>
          <p:cNvPr id="22" name="Straight Connector 21"/>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658570" y="1988824"/>
                <a:ext cx="383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𝒉</m:t>
                      </m:r>
                    </m:oMath>
                  </m:oMathPara>
                </a14:m>
                <a:endParaRPr lang="en-US" b="1" dirty="0">
                  <a:solidFill>
                    <a:srgbClr val="FF0000"/>
                  </a:solidFill>
                  <a:latin typeface="NikoshBAN" pitchFamily="2" charset="0"/>
                  <a:cs typeface="NikoshBAN" pitchFamily="2"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58570" y="1988824"/>
                <a:ext cx="383438" cy="369332"/>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52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5" grpId="0"/>
      <p:bldP spid="17" grpId="0"/>
      <p:bldP spid="18" grpId="0"/>
      <p:bldP spid="19" grpId="0"/>
      <p:bldP spid="20" grpId="0"/>
      <p:bldP spid="21" grpId="0"/>
      <p:bldP spid="24" grpId="0"/>
      <p:bldP spid="2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49" y="152400"/>
            <a:ext cx="8746507" cy="584775"/>
          </a:xfrm>
          <a:prstGeom prst="rect">
            <a:avLst/>
          </a:prstGeom>
          <a:noFill/>
        </p:spPr>
        <p:txBody>
          <a:bodyPr wrap="square" rtlCol="0">
            <a:spAutoFit/>
          </a:bodyPr>
          <a:lstStyle/>
          <a:p>
            <a:r>
              <a:rPr lang="bn-BD" sz="3200" b="1" dirty="0" smtClean="0">
                <a:solidFill>
                  <a:srgbClr val="FF0000"/>
                </a:solidFill>
                <a:latin typeface="NikoshBAN" pitchFamily="2" charset="0"/>
                <a:cs typeface="NikoshBAN" pitchFamily="2" charset="0"/>
              </a:rPr>
              <a:t>জোড়ায় </a:t>
            </a:r>
            <a:r>
              <a:rPr lang="bn-BD" sz="3200" b="1" dirty="0" smtClean="0">
                <a:solidFill>
                  <a:srgbClr val="FF0000"/>
                </a:solidFill>
                <a:latin typeface="NikoshBAN" pitchFamily="2" charset="0"/>
                <a:cs typeface="NikoshBAN" pitchFamily="2" charset="0"/>
              </a:rPr>
              <a:t>কাজঃ </a:t>
            </a:r>
            <a:endParaRPr lang="en-US" sz="3200" b="1" dirty="0">
              <a:solidFill>
                <a:srgbClr val="FF0000"/>
              </a:solidFill>
              <a:latin typeface="NikoshBAN" pitchFamily="2" charset="0"/>
              <a:cs typeface="NikoshBAN" pitchFamily="2" charset="0"/>
            </a:endParaRPr>
          </a:p>
        </p:txBody>
      </p:sp>
      <mc:AlternateContent xmlns:mc="http://schemas.openxmlformats.org/markup-compatibility/2006">
        <mc:Choice xmlns:a14="http://schemas.microsoft.com/office/drawing/2010/main" Requires="a14">
          <p:sp>
            <p:nvSpPr>
              <p:cNvPr id="4" name="TextBox 3"/>
              <p:cNvSpPr txBox="1"/>
              <p:nvPr/>
            </p:nvSpPr>
            <p:spPr>
              <a:xfrm>
                <a:off x="317829" y="1143000"/>
                <a:ext cx="8724900" cy="963854"/>
              </a:xfrm>
              <a:prstGeom prst="rect">
                <a:avLst/>
              </a:prstGeom>
              <a:noFill/>
            </p:spPr>
            <p:txBody>
              <a:bodyPr wrap="square" rtlCol="0">
                <a:spAutoFit/>
              </a:bodyPr>
              <a:lstStyle/>
              <a:p>
                <a:r>
                  <a:rPr lang="bn-BD" sz="2800" b="1" dirty="0" smtClean="0">
                    <a:solidFill>
                      <a:srgbClr val="FFC000"/>
                    </a:solidFill>
                    <a:latin typeface="NikoshBAN" pitchFamily="2" charset="0"/>
                    <a:cs typeface="NikoshBAN" pitchFamily="2" charset="0"/>
                  </a:rPr>
                  <a:t>৩</a:t>
                </a:r>
                <a:r>
                  <a:rPr lang="en-US" sz="2800" b="1" dirty="0" smtClean="0">
                    <a:solidFill>
                      <a:srgbClr val="FFC000"/>
                    </a:solidFill>
                    <a:latin typeface="NikoshBAN" pitchFamily="2" charset="0"/>
                    <a:cs typeface="NikoshBAN" pitchFamily="2" charset="0"/>
                  </a:rPr>
                  <a:t>.</a:t>
                </a:r>
                <a:r>
                  <a:rPr lang="bn-BD" sz="2800" b="1" dirty="0" smtClean="0">
                    <a:solidFill>
                      <a:srgbClr val="FFC000"/>
                    </a:solidFill>
                    <a:latin typeface="NikoshBAN" pitchFamily="2" charset="0"/>
                    <a:cs typeface="NikoshBAN" pitchFamily="2" charset="0"/>
                  </a:rPr>
                  <a:t>বই-১২</a:t>
                </a:r>
                <a:r>
                  <a:rPr lang="en-US" sz="2800" b="1" dirty="0" smtClean="0">
                    <a:solidFill>
                      <a:srgbClr val="FFC000"/>
                    </a:solidFill>
                    <a:latin typeface="NikoshBAN" pitchFamily="2" charset="0"/>
                    <a:cs typeface="NikoshBAN" pitchFamily="2" charset="0"/>
                  </a:rPr>
                  <a:t> </a:t>
                </a:r>
                <a:r>
                  <a:rPr lang="en-US" sz="2800" b="1" dirty="0" smtClean="0">
                    <a:solidFill>
                      <a:srgbClr val="FFC000"/>
                    </a:solidFill>
                    <a:latin typeface="NikoshBAN" pitchFamily="2" charset="0"/>
                    <a:ea typeface="Cambria Math"/>
                    <a:cs typeface="NikoshBAN" pitchFamily="2" charset="0"/>
                  </a:rPr>
                  <a:t>⦂</a:t>
                </a:r>
                <a:r>
                  <a:rPr lang="bn-BD" sz="2800" b="1" dirty="0" smtClean="0">
                    <a:solidFill>
                      <a:srgbClr val="FFC000"/>
                    </a:solidFill>
                    <a:latin typeface="NikoshBAN" pitchFamily="2" charset="0"/>
                    <a:ea typeface="Cambria Math"/>
                    <a:cs typeface="NikoshBAN" pitchFamily="2" charset="0"/>
                  </a:rPr>
                  <a:t>  </a:t>
                </a:r>
                <a14:m>
                  <m:oMath xmlns:m="http://schemas.openxmlformats.org/officeDocument/2006/math">
                    <m:r>
                      <a:rPr lang="en-US" sz="2800" b="1" i="1" smtClean="0">
                        <a:solidFill>
                          <a:srgbClr val="FFC000"/>
                        </a:solidFill>
                        <a:latin typeface="Cambria Math"/>
                        <a:ea typeface="Cambria Math"/>
                        <a:cs typeface="NikoshBAN" pitchFamily="2" charset="0"/>
                      </a:rPr>
                      <m:t>𝟏𝟖</m:t>
                    </m:r>
                  </m:oMath>
                </a14:m>
                <a:r>
                  <a:rPr lang="bn-BD" sz="2800" b="1" dirty="0" smtClean="0">
                    <a:solidFill>
                      <a:srgbClr val="FFC000"/>
                    </a:solidFill>
                    <a:latin typeface="NikoshBAN" pitchFamily="2" charset="0"/>
                    <a:ea typeface="Cambria Math"/>
                    <a:cs typeface="NikoshBAN" pitchFamily="2" charset="0"/>
                  </a:rPr>
                  <a:t> মিটার দৈর্ঘ্য একটি মই ভূমির সাথে  </a:t>
                </a:r>
                <a14:m>
                  <m:oMath xmlns:m="http://schemas.openxmlformats.org/officeDocument/2006/math">
                    <m:sSup>
                      <m:sSupPr>
                        <m:ctrlPr>
                          <a:rPr lang="bn-BD" sz="2800" b="1" i="1" smtClean="0">
                            <a:solidFill>
                              <a:srgbClr val="FFC000"/>
                            </a:solidFill>
                            <a:latin typeface="Cambria Math"/>
                            <a:ea typeface="Cambria Math"/>
                            <a:cs typeface="NikoshBAN" pitchFamily="2" charset="0"/>
                          </a:rPr>
                        </m:ctrlPr>
                      </m:sSupPr>
                      <m:e>
                        <m:r>
                          <a:rPr lang="en-US" sz="2800" b="1" i="1" smtClean="0">
                            <a:solidFill>
                              <a:srgbClr val="FFC000"/>
                            </a:solidFill>
                            <a:latin typeface="Cambria Math"/>
                            <a:ea typeface="Cambria Math"/>
                            <a:cs typeface="NikoshBAN" pitchFamily="2" charset="0"/>
                          </a:rPr>
                          <m:t>𝟒𝟓</m:t>
                        </m:r>
                      </m:e>
                      <m:sup>
                        <m:r>
                          <a:rPr lang="en-US" sz="2800" b="1" i="1" smtClean="0">
                            <a:solidFill>
                              <a:srgbClr val="FFC000"/>
                            </a:solidFill>
                            <a:latin typeface="Cambria Math"/>
                            <a:ea typeface="Cambria Math"/>
                            <a:cs typeface="NikoshBAN" pitchFamily="2" charset="0"/>
                          </a:rPr>
                          <m:t>𝟎</m:t>
                        </m:r>
                      </m:sup>
                    </m:sSup>
                  </m:oMath>
                </a14:m>
                <a:r>
                  <a:rPr lang="bn-BD" sz="2800" b="1" dirty="0" smtClean="0">
                    <a:solidFill>
                      <a:srgbClr val="FFC000"/>
                    </a:solidFill>
                    <a:latin typeface="NikoshBAN" pitchFamily="2" charset="0"/>
                    <a:ea typeface="Cambria Math"/>
                    <a:cs typeface="NikoshBAN" pitchFamily="2" charset="0"/>
                  </a:rPr>
                  <a:t>  কোণ উৎপন্ন করে দেওয়ালের ছাদ স্পর্শ করে। দেওয়ালটির উচ্চতা নির্ণয় কর।                </a:t>
                </a:r>
                <a:endParaRPr lang="en-US" sz="2800" b="1" dirty="0">
                  <a:solidFill>
                    <a:srgbClr val="FFC000"/>
                  </a:solidFill>
                  <a:latin typeface="NikoshBAN" pitchFamily="2" charset="0"/>
                  <a:cs typeface="NikoshBAN" pitchFamily="2"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17829" y="1143000"/>
                <a:ext cx="8724900" cy="963854"/>
              </a:xfrm>
              <a:prstGeom prst="rect">
                <a:avLst/>
              </a:prstGeom>
              <a:blipFill rotWithShape="1">
                <a:blip r:embed="rId2"/>
                <a:stretch>
                  <a:fillRect l="-1398" t="-8228" r="-1048" b="-164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03150" y="3032344"/>
                <a:ext cx="8784607" cy="963854"/>
              </a:xfrm>
              <a:prstGeom prst="rect">
                <a:avLst/>
              </a:prstGeom>
              <a:noFill/>
            </p:spPr>
            <p:txBody>
              <a:bodyPr wrap="square" rtlCol="0">
                <a:spAutoFit/>
              </a:bodyPr>
              <a:lstStyle/>
              <a:p>
                <a:r>
                  <a:rPr lang="bn-BD" sz="2800" b="1" dirty="0">
                    <a:solidFill>
                      <a:srgbClr val="FFC000"/>
                    </a:solidFill>
                    <a:latin typeface="NikoshBAN" pitchFamily="2" charset="0"/>
                    <a:cs typeface="NikoshBAN" pitchFamily="2" charset="0"/>
                  </a:rPr>
                  <a:t>৪</a:t>
                </a:r>
                <a:r>
                  <a:rPr lang="en-US" sz="2800" b="1" dirty="0" smtClean="0">
                    <a:solidFill>
                      <a:srgbClr val="FFC000"/>
                    </a:solidFill>
                    <a:latin typeface="NikoshBAN" pitchFamily="2" charset="0"/>
                    <a:cs typeface="NikoshBAN" pitchFamily="2" charset="0"/>
                  </a:rPr>
                  <a:t>.</a:t>
                </a:r>
                <a:r>
                  <a:rPr lang="bn-BD" sz="2800" b="1" dirty="0" smtClean="0">
                    <a:solidFill>
                      <a:srgbClr val="FFC000"/>
                    </a:solidFill>
                    <a:latin typeface="NikoshBAN" pitchFamily="2" charset="0"/>
                    <a:cs typeface="NikoshBAN" pitchFamily="2" charset="0"/>
                  </a:rPr>
                  <a:t>বই-১৩</a:t>
                </a:r>
                <a:r>
                  <a:rPr lang="en-US" sz="2800" b="1" dirty="0" smtClean="0">
                    <a:solidFill>
                      <a:srgbClr val="FFC000"/>
                    </a:solidFill>
                    <a:latin typeface="NikoshBAN" pitchFamily="2" charset="0"/>
                    <a:cs typeface="NikoshBAN" pitchFamily="2" charset="0"/>
                  </a:rPr>
                  <a:t> </a:t>
                </a:r>
                <a:r>
                  <a:rPr lang="en-US" sz="2800" b="1" dirty="0" smtClean="0">
                    <a:solidFill>
                      <a:srgbClr val="FFC000"/>
                    </a:solidFill>
                    <a:latin typeface="NikoshBAN" pitchFamily="2" charset="0"/>
                    <a:ea typeface="Cambria Math"/>
                    <a:cs typeface="NikoshBAN" pitchFamily="2" charset="0"/>
                  </a:rPr>
                  <a:t>⦂</a:t>
                </a:r>
                <a:r>
                  <a:rPr lang="bn-BD" sz="2800" b="1" dirty="0" smtClean="0">
                    <a:solidFill>
                      <a:srgbClr val="FFC000"/>
                    </a:solidFill>
                    <a:latin typeface="NikoshBAN" pitchFamily="2" charset="0"/>
                    <a:ea typeface="Cambria Math"/>
                    <a:cs typeface="NikoshBAN" pitchFamily="2" charset="0"/>
                  </a:rPr>
                  <a:t> একটি ঘরের ছাদের কোনো বিন্দুতে ঐ বিন্দু থেকে </a:t>
                </a:r>
                <a14:m>
                  <m:oMath xmlns:m="http://schemas.openxmlformats.org/officeDocument/2006/math">
                    <m:r>
                      <a:rPr lang="en-US" sz="2800" b="1" i="1" smtClean="0">
                        <a:solidFill>
                          <a:srgbClr val="FFC000"/>
                        </a:solidFill>
                        <a:latin typeface="Cambria Math"/>
                        <a:ea typeface="Cambria Math"/>
                      </a:rPr>
                      <m:t>𝟐𝟎</m:t>
                    </m:r>
                  </m:oMath>
                </a14:m>
                <a:r>
                  <a:rPr lang="bn-BD" sz="2800" b="1" dirty="0" smtClean="0">
                    <a:solidFill>
                      <a:srgbClr val="FFC000"/>
                    </a:solidFill>
                    <a:latin typeface="NikoshBAN" pitchFamily="2" charset="0"/>
                    <a:ea typeface="Cambria Math"/>
                    <a:cs typeface="NikoshBAN" pitchFamily="2" charset="0"/>
                  </a:rPr>
                  <a:t>  মিটার দূরের ভূতলস্থ একটি বিন্দুর অবনতি কোণ </a:t>
                </a:r>
                <a:r>
                  <a:rPr lang="en-US" sz="28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bn-BD" sz="2800" b="1" i="1" smtClean="0">
                            <a:solidFill>
                              <a:srgbClr val="FFC000"/>
                            </a:solidFill>
                            <a:latin typeface="Cambria Math"/>
                            <a:ea typeface="Cambria Math"/>
                          </a:rPr>
                        </m:ctrlPr>
                      </m:sSupPr>
                      <m:e>
                        <m:r>
                          <a:rPr lang="en-US" sz="2800" b="1" i="1" smtClean="0">
                            <a:solidFill>
                              <a:srgbClr val="FFC000"/>
                            </a:solidFill>
                            <a:latin typeface="Cambria Math"/>
                            <a:ea typeface="Cambria Math"/>
                          </a:rPr>
                          <m:t>𝟑𝟎</m:t>
                        </m:r>
                      </m:e>
                      <m:sup>
                        <m:r>
                          <a:rPr lang="en-US" sz="2800" b="1" i="1" smtClean="0">
                            <a:solidFill>
                              <a:srgbClr val="FFC000"/>
                            </a:solidFill>
                            <a:latin typeface="Cambria Math"/>
                            <a:ea typeface="Cambria Math"/>
                          </a:rPr>
                          <m:t>𝟎</m:t>
                        </m:r>
                      </m:sup>
                    </m:sSup>
                  </m:oMath>
                </a14:m>
                <a:r>
                  <a:rPr lang="bn-BD" sz="2800" b="1" dirty="0" smtClean="0">
                    <a:solidFill>
                      <a:srgbClr val="FFC000"/>
                    </a:solidFill>
                    <a:latin typeface="NikoshBAN" pitchFamily="2" charset="0"/>
                    <a:ea typeface="Cambria Math"/>
                    <a:cs typeface="NikoshBAN" pitchFamily="2" charset="0"/>
                  </a:rPr>
                  <a:t> হলে</a:t>
                </a:r>
                <a:r>
                  <a:rPr lang="en-US" sz="2800" b="1" dirty="0" smtClean="0">
                    <a:solidFill>
                      <a:srgbClr val="FFC000"/>
                    </a:solidFill>
                    <a:latin typeface="NikoshBAN" pitchFamily="2" charset="0"/>
                    <a:ea typeface="Cambria Math"/>
                    <a:cs typeface="NikoshBAN" pitchFamily="2" charset="0"/>
                  </a:rPr>
                  <a:t> </a:t>
                </a:r>
                <a:r>
                  <a:rPr lang="bn-BD" sz="2800" b="1" dirty="0" smtClean="0">
                    <a:solidFill>
                      <a:srgbClr val="FFC000"/>
                    </a:solidFill>
                    <a:latin typeface="NikoshBAN" pitchFamily="2" charset="0"/>
                    <a:ea typeface="Cambria Math"/>
                    <a:cs typeface="NikoshBAN" pitchFamily="2" charset="0"/>
                  </a:rPr>
                  <a:t>, ঘরটির উচ্চতা নির্ণয় কর।                </a:t>
                </a:r>
                <a:endParaRPr lang="en-US" sz="2800" b="1" dirty="0">
                  <a:solidFill>
                    <a:srgbClr val="FFC000"/>
                  </a:solidFill>
                  <a:latin typeface="NikoshBAN" pitchFamily="2" charset="0"/>
                  <a:cs typeface="NikoshBAN" pitchFamily="2"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03150" y="3032344"/>
                <a:ext cx="8784607" cy="963854"/>
              </a:xfrm>
              <a:prstGeom prst="rect">
                <a:avLst/>
              </a:prstGeom>
              <a:blipFill rotWithShape="1">
                <a:blip r:embed="rId3"/>
                <a:stretch>
                  <a:fillRect l="-1457" t="-8805" r="-9507" b="-16981"/>
                </a:stretch>
              </a:blipFill>
            </p:spPr>
            <p:txBody>
              <a:bodyPr/>
              <a:lstStyle/>
              <a:p>
                <a:r>
                  <a:rPr lang="en-US">
                    <a:noFill/>
                  </a:rPr>
                  <a:t> </a:t>
                </a:r>
              </a:p>
            </p:txBody>
          </p:sp>
        </mc:Fallback>
      </mc:AlternateContent>
      <p:cxnSp>
        <p:nvCxnSpPr>
          <p:cNvPr id="10" name="Straight Connector 9"/>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33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148" y="152400"/>
            <a:ext cx="8839200" cy="523220"/>
          </a:xfrm>
          <a:prstGeom prst="rect">
            <a:avLst/>
          </a:prstGeom>
          <a:noFill/>
        </p:spPr>
        <p:txBody>
          <a:bodyPr wrap="square" rtlCol="0">
            <a:spAutoFit/>
          </a:bodyPr>
          <a:lstStyle/>
          <a:p>
            <a:r>
              <a:rPr lang="bn-BD" sz="2800" b="1" dirty="0" smtClean="0">
                <a:solidFill>
                  <a:srgbClr val="FF0000"/>
                </a:solidFill>
                <a:latin typeface="NikoshBAN" pitchFamily="2" charset="0"/>
                <a:cs typeface="NikoshBAN" pitchFamily="2" charset="0"/>
              </a:rPr>
              <a:t>জোড়ায় </a:t>
            </a:r>
            <a:r>
              <a:rPr lang="bn-BD" sz="2800" b="1" dirty="0" smtClean="0">
                <a:solidFill>
                  <a:srgbClr val="FF0000"/>
                </a:solidFill>
                <a:latin typeface="NikoshBAN" pitchFamily="2" charset="0"/>
                <a:cs typeface="NikoshBAN" pitchFamily="2" charset="0"/>
              </a:rPr>
              <a:t>কাজের </a:t>
            </a:r>
            <a:r>
              <a:rPr lang="bn-BD" sz="2800" b="1" dirty="0" smtClean="0">
                <a:solidFill>
                  <a:srgbClr val="FF0000"/>
                </a:solidFill>
                <a:latin typeface="NikoshBAN" pitchFamily="2" charset="0"/>
                <a:cs typeface="NikoshBAN" pitchFamily="2" charset="0"/>
              </a:rPr>
              <a:t>সমাধানঃ  </a:t>
            </a:r>
            <a:endParaRPr lang="en-US" sz="2800" b="1" dirty="0">
              <a:solidFill>
                <a:srgbClr val="FF0000"/>
              </a:solidFill>
              <a:latin typeface="NikoshBAN" pitchFamily="2" charset="0"/>
              <a:cs typeface="NikoshBAN" pitchFamily="2" charset="0"/>
            </a:endParaRPr>
          </a:p>
        </p:txBody>
      </p:sp>
      <p:sp>
        <p:nvSpPr>
          <p:cNvPr id="9" name="TextBox 8"/>
          <p:cNvSpPr txBox="1"/>
          <p:nvPr/>
        </p:nvSpPr>
        <p:spPr>
          <a:xfrm>
            <a:off x="318655" y="3332397"/>
            <a:ext cx="8779493" cy="400110"/>
          </a:xfrm>
          <a:prstGeom prst="rect">
            <a:avLst/>
          </a:prstGeom>
          <a:noFill/>
        </p:spPr>
        <p:txBody>
          <a:bodyPr wrap="square" rtlCol="0">
            <a:spAutoFit/>
          </a:bodyPr>
          <a:lstStyle/>
          <a:p>
            <a:r>
              <a:rPr lang="bn-BD" sz="2000" b="1" dirty="0" smtClean="0">
                <a:latin typeface="NikoshBAN" pitchFamily="2" charset="0"/>
                <a:ea typeface="Cambria Math"/>
                <a:cs typeface="NikoshBAN" pitchFamily="2" charset="0"/>
              </a:rPr>
              <a:t>মনে করি , দেওয়ালের শীর্ষ বিন্দু </a:t>
            </a:r>
            <a:r>
              <a:rPr lang="en-US" sz="2000" b="1" dirty="0" smtClean="0">
                <a:latin typeface="NikoshBAN" pitchFamily="2" charset="0"/>
                <a:ea typeface="Cambria Math"/>
                <a:cs typeface="NikoshBAN" pitchFamily="2" charset="0"/>
              </a:rPr>
              <a:t>A, </a:t>
            </a:r>
            <a:r>
              <a:rPr lang="bn-BD" sz="2000" b="1" dirty="0" smtClean="0">
                <a:latin typeface="NikoshBAN" pitchFamily="2" charset="0"/>
                <a:ea typeface="Cambria Math"/>
                <a:cs typeface="NikoshBAN" pitchFamily="2" charset="0"/>
              </a:rPr>
              <a:t>পাদবিন্দু </a:t>
            </a:r>
            <a:r>
              <a:rPr lang="en-US" sz="2000" b="1" dirty="0" smtClean="0">
                <a:latin typeface="NikoshBAN" pitchFamily="2" charset="0"/>
                <a:ea typeface="Cambria Math"/>
                <a:cs typeface="NikoshBAN" pitchFamily="2" charset="0"/>
              </a:rPr>
              <a:t>B</a:t>
            </a:r>
            <a:r>
              <a:rPr lang="bn-BD" sz="2000" b="1" dirty="0" smtClean="0">
                <a:latin typeface="NikoshBAN" pitchFamily="2" charset="0"/>
                <a:ea typeface="Cambria Math"/>
                <a:cs typeface="NikoshBAN" pitchFamily="2" charset="0"/>
              </a:rPr>
              <a:t> এবং ভূতলস্থ/ভূমিস্থ নির্দিষ্ট বিন্দু </a:t>
            </a:r>
            <a:r>
              <a:rPr lang="en-US" sz="2000" b="1" dirty="0" smtClean="0">
                <a:latin typeface="NikoshBAN" pitchFamily="2" charset="0"/>
                <a:ea typeface="Cambria Math"/>
                <a:cs typeface="NikoshBAN" pitchFamily="2" charset="0"/>
              </a:rPr>
              <a:t>C . </a:t>
            </a:r>
            <a:endParaRPr lang="en-US" sz="2000" b="1"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0" name="TextBox 9"/>
              <p:cNvSpPr txBox="1"/>
              <p:nvPr/>
            </p:nvSpPr>
            <p:spPr>
              <a:xfrm>
                <a:off x="303150" y="3748654"/>
                <a:ext cx="8794998" cy="375552"/>
              </a:xfrm>
              <a:prstGeom prst="rect">
                <a:avLst/>
              </a:prstGeom>
              <a:noFill/>
            </p:spPr>
            <p:txBody>
              <a:bodyPr wrap="square" rtlCol="0">
                <a:spAutoFit/>
              </a:bodyPr>
              <a:lstStyle/>
              <a:p>
                <a:r>
                  <a:rPr lang="bn-BD" b="1" dirty="0" smtClean="0">
                    <a:latin typeface="NikoshBAN" pitchFamily="2" charset="0"/>
                    <a:cs typeface="NikoshBAN" pitchFamily="2" charset="0"/>
                  </a:rPr>
                  <a:t>তাহলে,  মইয়ের  দৈর্ঘ্য </a:t>
                </a:r>
                <a:r>
                  <a:rPr lang="bn-BD" b="1" dirty="0">
                    <a:latin typeface="NikoshBAN" pitchFamily="2" charset="0"/>
                    <a:cs typeface="NikoshBAN" pitchFamily="2" charset="0"/>
                  </a:rPr>
                  <a:t> </a:t>
                </a:r>
                <a:r>
                  <a:rPr lang="en-US" b="1" dirty="0" smtClean="0">
                    <a:latin typeface="NikoshBAN" pitchFamily="2" charset="0"/>
                    <a:cs typeface="NikoshBAN" pitchFamily="2" charset="0"/>
                  </a:rPr>
                  <a:t>AC=</a:t>
                </a:r>
                <a14:m>
                  <m:oMath xmlns:m="http://schemas.openxmlformats.org/officeDocument/2006/math">
                    <m:r>
                      <a:rPr lang="en-US" b="1" i="1" smtClean="0">
                        <a:latin typeface="Cambria Math"/>
                        <a:cs typeface="NikoshBAN" pitchFamily="2" charset="0"/>
                      </a:rPr>
                      <m:t>𝟏𝟖</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এবং দেওয়ালের উন্নতি কোণ  </a:t>
                </a:r>
                <a:r>
                  <a:rPr lang="en-US" b="1" dirty="0" smtClean="0">
                    <a:latin typeface="NikoshBAN" pitchFamily="2" charset="0"/>
                    <a:ea typeface="Cambria Math"/>
                    <a:cs typeface="NikoshBAN" pitchFamily="2" charset="0"/>
                  </a:rPr>
                  <a:t>∠ACB=</a:t>
                </a:r>
                <a:r>
                  <a:rPr lang="bn-BD" b="1" dirty="0" smtClean="0">
                    <a:latin typeface="NikoshBAN" pitchFamily="2" charset="0"/>
                    <a:ea typeface="Cambria Math"/>
                    <a:cs typeface="NikoshBAN" pitchFamily="2" charset="0"/>
                  </a:rPr>
                  <a:t> </a:t>
                </a:r>
                <a14:m>
                  <m:oMath xmlns:m="http://schemas.openxmlformats.org/officeDocument/2006/math">
                    <m:sSup>
                      <m:sSupPr>
                        <m:ctrlPr>
                          <a:rPr lang="bn-BD" b="1" i="1" smtClean="0">
                            <a:latin typeface="Cambria Math"/>
                            <a:ea typeface="Cambria Math"/>
                          </a:rPr>
                        </m:ctrlPr>
                      </m:sSupPr>
                      <m:e>
                        <m:r>
                          <a:rPr lang="en-US" b="1" i="1" smtClean="0">
                            <a:latin typeface="Cambria Math"/>
                            <a:ea typeface="Cambria Math"/>
                          </a:rPr>
                          <m:t>𝟒𝟓</m:t>
                        </m:r>
                      </m:e>
                      <m:sup>
                        <m:r>
                          <a:rPr lang="en-US" b="1" i="1" smtClean="0">
                            <a:latin typeface="Cambria Math"/>
                            <a:ea typeface="Cambria Math"/>
                          </a:rPr>
                          <m:t>𝟎</m:t>
                        </m:r>
                      </m:sup>
                    </m:sSup>
                  </m:oMath>
                </a14:m>
                <a:r>
                  <a:rPr lang="en-US" b="1" dirty="0" smtClean="0">
                    <a:latin typeface="NikoshBAN" pitchFamily="2" charset="0"/>
                    <a:ea typeface="Cambria Math"/>
                    <a:cs typeface="NikoshBAN" pitchFamily="2" charset="0"/>
                  </a:rPr>
                  <a:t>  </a:t>
                </a:r>
                <a:r>
                  <a:rPr lang="bn-BD" b="1" dirty="0" smtClean="0">
                    <a:latin typeface="NikoshBAN" pitchFamily="2" charset="0"/>
                    <a:ea typeface="Cambria Math"/>
                    <a:cs typeface="NikoshBAN" pitchFamily="2" charset="0"/>
                  </a:rPr>
                  <a:t>। </a:t>
                </a:r>
                <a:endParaRPr lang="en-US" b="1" dirty="0">
                  <a:latin typeface="NikoshBAN" pitchFamily="2"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03150" y="3748654"/>
                <a:ext cx="8794998" cy="375552"/>
              </a:xfrm>
              <a:prstGeom prst="rect">
                <a:avLst/>
              </a:prstGeom>
              <a:blipFill rotWithShape="1">
                <a:blip r:embed="rId2"/>
                <a:stretch>
                  <a:fillRect l="-624" t="-11290"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5148" y="4218018"/>
                <a:ext cx="8905834" cy="369332"/>
              </a:xfrm>
              <a:prstGeom prst="rect">
                <a:avLst/>
              </a:prstGeom>
              <a:noFill/>
            </p:spPr>
            <p:txBody>
              <a:bodyPr wrap="square" rtlCol="0">
                <a:spAutoFit/>
              </a:bodyPr>
              <a:lstStyle/>
              <a:p>
                <a:r>
                  <a:rPr lang="bn-BD" b="1" dirty="0" smtClean="0">
                    <a:latin typeface="NikoshBAN" pitchFamily="2" charset="0"/>
                    <a:cs typeface="NikoshBAN" pitchFamily="2" charset="0"/>
                  </a:rPr>
                  <a:t>মনে করি ,</a:t>
                </a:r>
                <a:r>
                  <a:rPr lang="en-US" b="1" dirty="0">
                    <a:latin typeface="NikoshBAN" pitchFamily="2" charset="0"/>
                    <a:cs typeface="NikoshBAN" pitchFamily="2" charset="0"/>
                  </a:rPr>
                  <a:t> </a:t>
                </a:r>
                <a:r>
                  <a:rPr lang="bn-BD" b="1" dirty="0" smtClean="0">
                    <a:latin typeface="NikoshBAN" pitchFamily="2" charset="0"/>
                    <a:cs typeface="NikoshBAN" pitchFamily="2" charset="0"/>
                  </a:rPr>
                  <a:t>দেওয়ালের উচ্চতা   </a:t>
                </a:r>
                <a:r>
                  <a:rPr lang="en-US" b="1" dirty="0" smtClean="0">
                    <a:latin typeface="NikoshBAN" pitchFamily="2" charset="0"/>
                    <a:cs typeface="NikoshBAN" pitchFamily="2" charset="0"/>
                  </a:rPr>
                  <a:t>AB</a:t>
                </a:r>
                <a:r>
                  <a:rPr lang="bn-BD" b="1" dirty="0" smtClean="0">
                    <a:latin typeface="NikoshBAN" pitchFamily="2" charset="0"/>
                    <a:cs typeface="NikoshBAN" pitchFamily="2" charset="0"/>
                  </a:rPr>
                  <a:t> </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a:t>
                </a:r>
                <a14:m>
                  <m:oMath xmlns:m="http://schemas.openxmlformats.org/officeDocument/2006/math">
                    <m:r>
                      <a:rPr lang="en-US" b="1" i="1" smtClean="0">
                        <a:latin typeface="Cambria Math"/>
                        <a:cs typeface="NikoshBAN" pitchFamily="2" charset="0"/>
                      </a:rPr>
                      <m:t>𝒉</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a:t>
                </a:r>
                <a:endParaRPr lang="en-US" b="1"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35148" y="4218018"/>
                <a:ext cx="8905834" cy="369332"/>
              </a:xfrm>
              <a:prstGeom prst="rect">
                <a:avLst/>
              </a:prstGeom>
              <a:blipFill rotWithShape="1">
                <a:blip r:embed="rId3"/>
                <a:stretch>
                  <a:fillRect l="-616"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5148" y="4587350"/>
                <a:ext cx="8776854" cy="491738"/>
              </a:xfrm>
              <a:prstGeom prst="rect">
                <a:avLst/>
              </a:prstGeom>
              <a:noFill/>
            </p:spPr>
            <p:txBody>
              <a:bodyPr wrap="square" rtlCol="0">
                <a:spAutoFit/>
              </a:bodyPr>
              <a:lstStyle/>
              <a:p>
                <a:r>
                  <a:rPr lang="bn-BD" b="1" dirty="0" smtClean="0">
                    <a:latin typeface="NikoshBAN" pitchFamily="2" charset="0"/>
                    <a:cs typeface="NikoshBAN" pitchFamily="2" charset="0"/>
                  </a:rPr>
                  <a:t>এখন, </a:t>
                </a:r>
                <a:r>
                  <a:rPr lang="en-US" b="1" dirty="0" smtClean="0">
                    <a:latin typeface="NikoshBAN" pitchFamily="2" charset="0"/>
                    <a:cs typeface="NikoshBAN" pitchFamily="2" charset="0"/>
                  </a:rPr>
                  <a:t>si</a:t>
                </a:r>
                <a14:m>
                  <m:oMath xmlns:m="http://schemas.openxmlformats.org/officeDocument/2006/math">
                    <m:r>
                      <a:rPr lang="en-US" b="1" i="1" smtClean="0">
                        <a:latin typeface="Cambria Math"/>
                      </a:rPr>
                      <m:t>𝒏</m:t>
                    </m:r>
                    <m:sSup>
                      <m:sSupPr>
                        <m:ctrlPr>
                          <a:rPr lang="en-US" b="1" i="1" smtClean="0">
                            <a:latin typeface="Cambria Math"/>
                          </a:rPr>
                        </m:ctrlPr>
                      </m:sSupPr>
                      <m:e>
                        <m:r>
                          <a:rPr lang="en-US" b="1" i="1" smtClean="0">
                            <a:latin typeface="Cambria Math"/>
                          </a:rPr>
                          <m:t>𝟒𝟓</m:t>
                        </m:r>
                      </m:e>
                      <m:sup>
                        <m:r>
                          <a:rPr lang="en-US" b="1" i="1" smtClean="0">
                            <a:latin typeface="Cambria Math"/>
                          </a:rPr>
                          <m:t>𝟎</m:t>
                        </m:r>
                      </m:sup>
                    </m:sSup>
                    <m:r>
                      <a:rPr lang="en-US" b="1" i="1" smtClean="0">
                        <a:latin typeface="Cambria Math"/>
                      </a:rPr>
                      <m:t>=</m:t>
                    </m:r>
                    <m:f>
                      <m:fPr>
                        <m:ctrlPr>
                          <a:rPr lang="en-US" b="1" i="1" smtClean="0">
                            <a:latin typeface="Cambria Math"/>
                          </a:rPr>
                        </m:ctrlPr>
                      </m:fPr>
                      <m:num>
                        <m:r>
                          <a:rPr lang="en-US" b="1" i="1" smtClean="0">
                            <a:latin typeface="Cambria Math"/>
                          </a:rPr>
                          <m:t>𝑨𝑩</m:t>
                        </m:r>
                      </m:num>
                      <m:den>
                        <m:r>
                          <a:rPr lang="en-US" b="1" i="1" smtClean="0">
                            <a:latin typeface="Cambria Math"/>
                          </a:rPr>
                          <m:t>𝑨𝑪</m:t>
                        </m:r>
                      </m:den>
                    </m:f>
                  </m:oMath>
                </a14:m>
                <a:r>
                  <a:rPr lang="en-US" b="1" dirty="0" smtClean="0">
                    <a:latin typeface="NikoshBAN" pitchFamily="2" charset="0"/>
                    <a:cs typeface="NikoshBAN" pitchFamily="2"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35148" y="4587350"/>
                <a:ext cx="8776854" cy="491738"/>
              </a:xfrm>
              <a:prstGeom prst="rect">
                <a:avLst/>
              </a:prstGeom>
              <a:blipFill rotWithShape="1">
                <a:blip r:embed="rId4"/>
                <a:stretch>
                  <a:fillRect l="-625" b="-11250"/>
                </a:stretch>
              </a:blipFill>
            </p:spPr>
            <p:txBody>
              <a:bodyPr/>
              <a:lstStyle/>
              <a:p>
                <a:r>
                  <a:rPr lang="en-US">
                    <a:noFill/>
                  </a:rPr>
                  <a:t> </a:t>
                </a:r>
              </a:p>
            </p:txBody>
          </p:sp>
        </mc:Fallback>
      </mc:AlternateContent>
      <p:sp>
        <p:nvSpPr>
          <p:cNvPr id="13" name="TextBox 12"/>
          <p:cNvSpPr txBox="1"/>
          <p:nvPr/>
        </p:nvSpPr>
        <p:spPr>
          <a:xfrm>
            <a:off x="335148" y="1834516"/>
            <a:ext cx="1981200" cy="400110"/>
          </a:xfrm>
          <a:prstGeom prst="rect">
            <a:avLst/>
          </a:prstGeom>
          <a:noFill/>
        </p:spPr>
        <p:txBody>
          <a:bodyPr wrap="square" rtlCol="0">
            <a:spAutoFit/>
          </a:bodyPr>
          <a:lstStyle/>
          <a:p>
            <a:r>
              <a:rPr lang="bn-BD" sz="2000" b="1" dirty="0">
                <a:solidFill>
                  <a:srgbClr val="C00000"/>
                </a:solidFill>
                <a:latin typeface="NikoshBAN" pitchFamily="2" charset="0"/>
                <a:cs typeface="NikoshBAN" pitchFamily="2" charset="0"/>
              </a:rPr>
              <a:t>৩</a:t>
            </a:r>
            <a:r>
              <a:rPr lang="en-US" sz="2000" b="1" dirty="0" smtClean="0">
                <a:solidFill>
                  <a:srgbClr val="C00000"/>
                </a:solidFill>
                <a:latin typeface="NikoshBAN" pitchFamily="2" charset="0"/>
                <a:cs typeface="NikoshBAN" pitchFamily="2" charset="0"/>
              </a:rPr>
              <a:t>.</a:t>
            </a:r>
            <a:r>
              <a:rPr lang="bn-BD" sz="2000" b="1" dirty="0" smtClean="0">
                <a:solidFill>
                  <a:srgbClr val="C00000"/>
                </a:solidFill>
                <a:latin typeface="NikoshBAN" pitchFamily="2" charset="0"/>
                <a:cs typeface="NikoshBAN" pitchFamily="2" charset="0"/>
              </a:rPr>
              <a:t>বই-১২ </a:t>
            </a:r>
            <a:r>
              <a:rPr lang="en-US" sz="2000" b="1" dirty="0" smtClean="0">
                <a:solidFill>
                  <a:srgbClr val="C00000"/>
                </a:solidFill>
                <a:latin typeface="NikoshBAN" pitchFamily="2" charset="0"/>
                <a:ea typeface="Cambria Math"/>
                <a:cs typeface="NikoshBAN" pitchFamily="2" charset="0"/>
              </a:rPr>
              <a:t>⦂</a:t>
            </a:r>
            <a:r>
              <a:rPr lang="bn-BD" sz="2000" b="1" dirty="0" smtClean="0">
                <a:solidFill>
                  <a:srgbClr val="C00000"/>
                </a:solidFill>
                <a:latin typeface="NikoshBAN" pitchFamily="2" charset="0"/>
                <a:ea typeface="Cambria Math"/>
                <a:cs typeface="NikoshBAN" pitchFamily="2" charset="0"/>
              </a:rPr>
              <a:t> সমাধান </a:t>
            </a:r>
            <a:endParaRPr lang="en-US" sz="2000" b="1" dirty="0">
              <a:solidFill>
                <a:srgbClr val="C00000"/>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4" name="Rectangle 13"/>
              <p:cNvSpPr/>
              <p:nvPr/>
            </p:nvSpPr>
            <p:spPr>
              <a:xfrm>
                <a:off x="318655" y="5617822"/>
                <a:ext cx="8779493" cy="408253"/>
              </a:xfrm>
              <a:prstGeom prst="rect">
                <a:avLst/>
              </a:prstGeom>
            </p:spPr>
            <p:txBody>
              <a:bodyPr wrap="square">
                <a:spAutoFit/>
              </a:bodyPr>
              <a:lstStyle/>
              <a:p>
                <a:r>
                  <a:rPr lang="bn-BD" b="1" dirty="0" smtClean="0">
                    <a:latin typeface="NikoshBAN" pitchFamily="2" charset="0"/>
                    <a:cs typeface="NikoshBAN" pitchFamily="2" charset="0"/>
                  </a:rPr>
                  <a:t>বা, </a:t>
                </a:r>
                <a14:m>
                  <m:oMath xmlns:m="http://schemas.openxmlformats.org/officeDocument/2006/math">
                    <m:r>
                      <a:rPr lang="en-US" b="1" i="0" smtClean="0">
                        <a:latin typeface="Cambria Math"/>
                        <a:cs typeface="NikoshBAN" pitchFamily="2" charset="0"/>
                      </a:rPr>
                      <m:t>𝐡</m:t>
                    </m:r>
                    <m:rad>
                      <m:radPr>
                        <m:degHide m:val="on"/>
                        <m:ctrlPr>
                          <a:rPr lang="en-US" b="1" i="1" smtClean="0">
                            <a:latin typeface="Cambria Math"/>
                            <a:cs typeface="NikoshBAN" pitchFamily="2" charset="0"/>
                          </a:rPr>
                        </m:ctrlPr>
                      </m:radPr>
                      <m:deg/>
                      <m:e>
                        <m:r>
                          <a:rPr lang="en-US" b="1" i="1" smtClean="0">
                            <a:latin typeface="Cambria Math"/>
                            <a:cs typeface="NikoshBAN" pitchFamily="2" charset="0"/>
                          </a:rPr>
                          <m:t>𝟐</m:t>
                        </m:r>
                      </m:e>
                    </m:rad>
                    <m:r>
                      <a:rPr lang="en-US" b="1" i="1">
                        <a:latin typeface="Cambria Math"/>
                        <a:cs typeface="NikoshBAN" pitchFamily="2" charset="0"/>
                      </a:rPr>
                      <m:t>=</m:t>
                    </m:r>
                    <m:r>
                      <a:rPr lang="en-US" b="1" i="1" smtClean="0">
                        <a:latin typeface="Cambria Math"/>
                        <a:cs typeface="NikoshBAN" pitchFamily="2" charset="0"/>
                      </a:rPr>
                      <m:t>𝟏𝟖</m:t>
                    </m:r>
                  </m:oMath>
                </a14:m>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18655" y="5617822"/>
                <a:ext cx="8779493" cy="408253"/>
              </a:xfrm>
              <a:prstGeom prst="rect">
                <a:avLst/>
              </a:prstGeom>
              <a:blipFill rotWithShape="1">
                <a:blip r:embed="rId5"/>
                <a:stretch>
                  <a:fillRect l="-556" b="-20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03150" y="5058208"/>
                <a:ext cx="8728364" cy="505138"/>
              </a:xfrm>
              <a:prstGeom prst="rect">
                <a:avLst/>
              </a:prstGeom>
            </p:spPr>
            <p:txBody>
              <a:bodyPr wrap="square">
                <a:spAutoFit/>
              </a:bodyPr>
              <a:lstStyle/>
              <a:p>
                <a:r>
                  <a:rPr lang="bn-BD" b="1" dirty="0" smtClean="0">
                    <a:latin typeface="NikoshBAN" pitchFamily="2" charset="0"/>
                    <a:cs typeface="NikoshBAN" pitchFamily="2" charset="0"/>
                  </a:rPr>
                  <a:t> বা, </a:t>
                </a:r>
                <a14:m>
                  <m:oMath xmlns:m="http://schemas.openxmlformats.org/officeDocument/2006/math">
                    <m:f>
                      <m:fPr>
                        <m:ctrlPr>
                          <a:rPr lang="bn-BD" b="1" i="1">
                            <a:latin typeface="Cambria Math"/>
                            <a:cs typeface="NikoshBAN" pitchFamily="2" charset="0"/>
                          </a:rPr>
                        </m:ctrlPr>
                      </m:fPr>
                      <m:num>
                        <m:r>
                          <a:rPr lang="en-US" b="1" i="1">
                            <a:latin typeface="Cambria Math"/>
                            <a:cs typeface="NikoshBAN" pitchFamily="2" charset="0"/>
                          </a:rPr>
                          <m:t>𝟏</m:t>
                        </m:r>
                      </m:num>
                      <m:den>
                        <m:rad>
                          <m:radPr>
                            <m:degHide m:val="on"/>
                            <m:ctrlPr>
                              <a:rPr lang="bn-BD" b="1" i="1">
                                <a:latin typeface="Cambria Math"/>
                                <a:cs typeface="NikoshBAN" pitchFamily="2" charset="0"/>
                              </a:rPr>
                            </m:ctrlPr>
                          </m:radPr>
                          <m:deg/>
                          <m:e>
                            <m:r>
                              <a:rPr lang="en-US" b="1" i="1" smtClean="0">
                                <a:latin typeface="Cambria Math"/>
                                <a:cs typeface="NikoshBAN" pitchFamily="2" charset="0"/>
                              </a:rPr>
                              <m:t>𝟐</m:t>
                            </m:r>
                          </m:e>
                        </m:rad>
                      </m:den>
                    </m:f>
                  </m:oMath>
                </a14:m>
                <a:r>
                  <a:rPr lang="en-US" b="1" dirty="0">
                    <a:latin typeface="NikoshBAN" pitchFamily="2" charset="0"/>
                    <a:cs typeface="NikoshBAN" pitchFamily="2" charset="0"/>
                  </a:rPr>
                  <a:t>=</a:t>
                </a:r>
                <a14:m>
                  <m:oMath xmlns:m="http://schemas.openxmlformats.org/officeDocument/2006/math">
                    <m:f>
                      <m:fPr>
                        <m:ctrlPr>
                          <a:rPr lang="en-US" b="1" i="1" dirty="0">
                            <a:latin typeface="Cambria Math"/>
                            <a:cs typeface="NikoshBAN" pitchFamily="2" charset="0"/>
                          </a:rPr>
                        </m:ctrlPr>
                      </m:fPr>
                      <m:num>
                        <m:r>
                          <a:rPr lang="en-US" b="1" i="1" dirty="0" smtClean="0">
                            <a:latin typeface="Cambria Math"/>
                            <a:cs typeface="NikoshBAN" pitchFamily="2" charset="0"/>
                          </a:rPr>
                          <m:t>𝒉</m:t>
                        </m:r>
                      </m:num>
                      <m:den>
                        <m:r>
                          <a:rPr lang="en-US" b="1" i="1" dirty="0" smtClean="0">
                            <a:latin typeface="Cambria Math"/>
                            <a:cs typeface="NikoshBAN" pitchFamily="2" charset="0"/>
                          </a:rPr>
                          <m:t>𝟏𝟖</m:t>
                        </m:r>
                      </m:den>
                    </m:f>
                  </m:oMath>
                </a14:m>
                <a:r>
                  <a:rPr lang="en-US" b="1" dirty="0">
                    <a:latin typeface="NikoshBAN" pitchFamily="2" charset="0"/>
                    <a:cs typeface="NikoshBAN" pitchFamily="2" charset="0"/>
                  </a:rPr>
                  <a:t> </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03150" y="5058208"/>
                <a:ext cx="8728364" cy="505138"/>
              </a:xfrm>
              <a:prstGeom prst="rect">
                <a:avLst/>
              </a:prstGeom>
              <a:blipFill rotWithShape="1">
                <a:blip r:embed="rId6"/>
                <a:stretch>
                  <a:fillRect l="-628" b="-72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335148" y="675620"/>
                <a:ext cx="8618352" cy="734240"/>
              </a:xfrm>
              <a:prstGeom prst="rect">
                <a:avLst/>
              </a:prstGeom>
              <a:noFill/>
            </p:spPr>
            <p:txBody>
              <a:bodyPr wrap="square" rtlCol="0">
                <a:spAutoFit/>
              </a:bodyPr>
              <a:lstStyle/>
              <a:p>
                <a:r>
                  <a:rPr lang="bn-BD" sz="2000" b="1" dirty="0" smtClean="0">
                    <a:solidFill>
                      <a:srgbClr val="FFC000"/>
                    </a:solidFill>
                    <a:latin typeface="NikoshBAN" pitchFamily="2" charset="0"/>
                    <a:cs typeface="NikoshBAN" pitchFamily="2" charset="0"/>
                  </a:rPr>
                  <a:t>৩</a:t>
                </a:r>
                <a:r>
                  <a:rPr lang="en-US" sz="2000" b="1" dirty="0" smtClean="0">
                    <a:solidFill>
                      <a:srgbClr val="FFC000"/>
                    </a:solidFill>
                    <a:latin typeface="NikoshBAN" pitchFamily="2" charset="0"/>
                    <a:cs typeface="NikoshBAN" pitchFamily="2" charset="0"/>
                  </a:rPr>
                  <a:t>.</a:t>
                </a:r>
                <a:r>
                  <a:rPr lang="bn-BD" sz="2000" b="1" dirty="0" smtClean="0">
                    <a:solidFill>
                      <a:srgbClr val="FFC000"/>
                    </a:solidFill>
                    <a:latin typeface="NikoshBAN" pitchFamily="2" charset="0"/>
                    <a:cs typeface="NikoshBAN" pitchFamily="2" charset="0"/>
                  </a:rPr>
                  <a:t>বই-১২</a:t>
                </a:r>
                <a:r>
                  <a:rPr lang="en-US" sz="2000" b="1" dirty="0" smtClean="0">
                    <a:solidFill>
                      <a:srgbClr val="FFC000"/>
                    </a:solidFill>
                    <a:latin typeface="NikoshBAN" pitchFamily="2" charset="0"/>
                    <a:cs typeface="NikoshBAN" pitchFamily="2" charset="0"/>
                  </a:rPr>
                  <a:t> </a:t>
                </a:r>
                <a:r>
                  <a:rPr lang="en-US" sz="2000" b="1" dirty="0" smtClean="0">
                    <a:solidFill>
                      <a:srgbClr val="FFC000"/>
                    </a:solidFill>
                    <a:latin typeface="NikoshBAN" pitchFamily="2" charset="0"/>
                    <a:ea typeface="Cambria Math"/>
                    <a:cs typeface="NikoshBAN" pitchFamily="2" charset="0"/>
                  </a:rPr>
                  <a:t>⦂</a:t>
                </a:r>
                <a:r>
                  <a:rPr lang="bn-BD" sz="2000" b="1" dirty="0" smtClean="0">
                    <a:solidFill>
                      <a:srgbClr val="FFC000"/>
                    </a:solidFill>
                    <a:latin typeface="NikoshBAN" pitchFamily="2" charset="0"/>
                    <a:ea typeface="Cambria Math"/>
                    <a:cs typeface="NikoshBAN" pitchFamily="2" charset="0"/>
                  </a:rPr>
                  <a:t>  </a:t>
                </a:r>
                <a14:m>
                  <m:oMath xmlns:m="http://schemas.openxmlformats.org/officeDocument/2006/math">
                    <m:r>
                      <a:rPr lang="en-US" sz="2000" b="1" i="1" smtClean="0">
                        <a:solidFill>
                          <a:srgbClr val="FFC000"/>
                        </a:solidFill>
                        <a:latin typeface="Cambria Math"/>
                        <a:ea typeface="Cambria Math"/>
                        <a:cs typeface="NikoshBAN" pitchFamily="2" charset="0"/>
                      </a:rPr>
                      <m:t>𝟏𝟖</m:t>
                    </m:r>
                  </m:oMath>
                </a14:m>
                <a:r>
                  <a:rPr lang="bn-BD" sz="2000" b="1" dirty="0" smtClean="0">
                    <a:solidFill>
                      <a:srgbClr val="FFC000"/>
                    </a:solidFill>
                    <a:latin typeface="NikoshBAN" pitchFamily="2" charset="0"/>
                    <a:ea typeface="Cambria Math"/>
                    <a:cs typeface="NikoshBAN" pitchFamily="2" charset="0"/>
                  </a:rPr>
                  <a:t> মিটার দৈর্ঘ্য একটি মই ভূমির সাথে  </a:t>
                </a:r>
                <a14:m>
                  <m:oMath xmlns:m="http://schemas.openxmlformats.org/officeDocument/2006/math">
                    <m:sSup>
                      <m:sSupPr>
                        <m:ctrlPr>
                          <a:rPr lang="bn-BD" sz="2000" b="1" i="1" smtClean="0">
                            <a:solidFill>
                              <a:srgbClr val="FFC000"/>
                            </a:solidFill>
                            <a:latin typeface="Cambria Math"/>
                            <a:ea typeface="Cambria Math"/>
                            <a:cs typeface="NikoshBAN" pitchFamily="2" charset="0"/>
                          </a:rPr>
                        </m:ctrlPr>
                      </m:sSupPr>
                      <m:e>
                        <m:r>
                          <a:rPr lang="en-US" sz="2000" b="1" i="1" smtClean="0">
                            <a:solidFill>
                              <a:srgbClr val="FFC000"/>
                            </a:solidFill>
                            <a:latin typeface="Cambria Math"/>
                            <a:ea typeface="Cambria Math"/>
                            <a:cs typeface="NikoshBAN" pitchFamily="2" charset="0"/>
                          </a:rPr>
                          <m:t>𝟒𝟓</m:t>
                        </m:r>
                      </m:e>
                      <m:sup>
                        <m:r>
                          <a:rPr lang="en-US" sz="2000" b="1" i="1" smtClean="0">
                            <a:solidFill>
                              <a:srgbClr val="FFC000"/>
                            </a:solidFill>
                            <a:latin typeface="Cambria Math"/>
                            <a:ea typeface="Cambria Math"/>
                            <a:cs typeface="NikoshBAN" pitchFamily="2" charset="0"/>
                          </a:rPr>
                          <m:t>𝟎</m:t>
                        </m:r>
                      </m:sup>
                    </m:sSup>
                  </m:oMath>
                </a14:m>
                <a:r>
                  <a:rPr lang="bn-BD" sz="2000" b="1" dirty="0" smtClean="0">
                    <a:solidFill>
                      <a:srgbClr val="FFC000"/>
                    </a:solidFill>
                    <a:latin typeface="NikoshBAN" pitchFamily="2" charset="0"/>
                    <a:ea typeface="Cambria Math"/>
                    <a:cs typeface="NikoshBAN" pitchFamily="2" charset="0"/>
                  </a:rPr>
                  <a:t>  কোণ উৎপন্ন করে দেওয়ালের ছাদ স্পর্শ করে। দেওয়ালটির উচ্চতা নির্ণয় কর।                </a:t>
                </a:r>
                <a:endParaRPr lang="en-US" sz="2000" b="1" dirty="0">
                  <a:solidFill>
                    <a:srgbClr val="FFC000"/>
                  </a:solidFill>
                  <a:latin typeface="NikoshBAN" pitchFamily="2" charset="0"/>
                  <a:cs typeface="NikoshBAN" pitchFamily="2"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335148" y="675620"/>
                <a:ext cx="8618352" cy="734240"/>
              </a:xfrm>
              <a:prstGeom prst="rect">
                <a:avLst/>
              </a:prstGeom>
              <a:blipFill rotWithShape="1">
                <a:blip r:embed="rId7"/>
                <a:stretch>
                  <a:fillRect l="-778" t="-5833"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03150" y="6044645"/>
                <a:ext cx="8871198" cy="550535"/>
              </a:xfrm>
              <a:prstGeom prst="rect">
                <a:avLst/>
              </a:prstGeom>
              <a:noFill/>
            </p:spPr>
            <p:txBody>
              <a:bodyPr wrap="square" rtlCol="0">
                <a:spAutoFit/>
              </a:bodyPr>
              <a:lstStyle/>
              <a:p>
                <a:r>
                  <a:rPr lang="bn-BD" sz="2000" b="1" dirty="0" smtClean="0">
                    <a:latin typeface="NikoshBAN" pitchFamily="2" charset="0"/>
                    <a:cs typeface="NikoshBAN" pitchFamily="2" charset="0"/>
                  </a:rPr>
                  <a:t>বা, </a:t>
                </a:r>
                <a14:m>
                  <m:oMath xmlns:m="http://schemas.openxmlformats.org/officeDocument/2006/math">
                    <m:r>
                      <a:rPr lang="en-US" sz="2000" b="1" i="1" smtClean="0">
                        <a:latin typeface="Cambria Math"/>
                      </a:rPr>
                      <m:t>𝒉</m:t>
                    </m:r>
                    <m:r>
                      <a:rPr lang="en-US" sz="2000" b="1" i="1" smtClean="0">
                        <a:latin typeface="Cambria Math"/>
                      </a:rPr>
                      <m:t>=</m:t>
                    </m:r>
                    <m:f>
                      <m:fPr>
                        <m:ctrlPr>
                          <a:rPr lang="en-US" sz="2000" b="1" i="1" smtClean="0">
                            <a:latin typeface="Cambria Math"/>
                          </a:rPr>
                        </m:ctrlPr>
                      </m:fPr>
                      <m:num>
                        <m:r>
                          <a:rPr lang="en-US" sz="2000" b="1" i="1" smtClean="0">
                            <a:latin typeface="Cambria Math"/>
                          </a:rPr>
                          <m:t>𝟏𝟖</m:t>
                        </m:r>
                      </m:num>
                      <m:den>
                        <m:rad>
                          <m:radPr>
                            <m:degHide m:val="on"/>
                            <m:ctrlPr>
                              <a:rPr lang="en-US" sz="2000" b="1" i="1" smtClean="0">
                                <a:latin typeface="Cambria Math"/>
                              </a:rPr>
                            </m:ctrlPr>
                          </m:radPr>
                          <m:deg/>
                          <m:e>
                            <m:r>
                              <a:rPr lang="en-US" sz="2000" b="1" i="1" smtClean="0">
                                <a:latin typeface="Cambria Math"/>
                              </a:rPr>
                              <m:t>𝟐</m:t>
                            </m:r>
                          </m:e>
                        </m:rad>
                      </m:den>
                    </m:f>
                  </m:oMath>
                </a14:m>
                <a:r>
                  <a:rPr lang="en-US" sz="2000" b="1" dirty="0" smtClean="0">
                    <a:latin typeface="NikoshBAN" pitchFamily="2" charset="0"/>
                    <a:cs typeface="NikoshBAN" pitchFamily="2" charset="0"/>
                  </a:rPr>
                  <a:t>=  </a:t>
                </a:r>
                <a14:m>
                  <m:oMath xmlns:m="http://schemas.openxmlformats.org/officeDocument/2006/math">
                    <m:f>
                      <m:fPr>
                        <m:ctrlPr>
                          <a:rPr lang="en-US" sz="2000" b="1" i="1" dirty="0" smtClean="0">
                            <a:latin typeface="Cambria Math"/>
                          </a:rPr>
                        </m:ctrlPr>
                      </m:fPr>
                      <m:num>
                        <m:r>
                          <a:rPr lang="en-US" sz="2000" b="1" i="1" dirty="0" smtClean="0">
                            <a:latin typeface="Cambria Math"/>
                          </a:rPr>
                          <m:t>𝟏𝟖</m:t>
                        </m:r>
                      </m:num>
                      <m:den>
                        <m:r>
                          <a:rPr lang="en-US" sz="2000" b="1" i="1" dirty="0" smtClean="0">
                            <a:latin typeface="Cambria Math"/>
                          </a:rPr>
                          <m:t>𝟏</m:t>
                        </m:r>
                        <m:r>
                          <a:rPr lang="en-US" sz="2000" b="1" i="1" dirty="0" smtClean="0">
                            <a:latin typeface="Cambria Math"/>
                          </a:rPr>
                          <m:t>.</m:t>
                        </m:r>
                        <m:r>
                          <a:rPr lang="en-US" sz="2000" b="1" i="1" dirty="0" smtClean="0">
                            <a:latin typeface="Cambria Math"/>
                          </a:rPr>
                          <m:t>𝟒𝟏𝟒</m:t>
                        </m:r>
                      </m:den>
                    </m:f>
                  </m:oMath>
                </a14:m>
                <a:r>
                  <a:rPr lang="en-US" sz="2000" b="1" dirty="0" smtClean="0">
                    <a:latin typeface="NikoshBAN" pitchFamily="2" charset="0"/>
                    <a:cs typeface="NikoshBAN" pitchFamily="2" charset="0"/>
                  </a:rPr>
                  <a:t> =</a:t>
                </a:r>
                <a14:m>
                  <m:oMath xmlns:m="http://schemas.openxmlformats.org/officeDocument/2006/math">
                    <m:r>
                      <a:rPr lang="en-US" sz="2000" b="1" i="1" dirty="0" smtClean="0">
                        <a:latin typeface="Cambria Math"/>
                      </a:rPr>
                      <m:t>𝟏𝟐</m:t>
                    </m:r>
                    <m:r>
                      <a:rPr lang="en-US" sz="2000" b="1" i="1" dirty="0" smtClean="0">
                        <a:latin typeface="Cambria Math"/>
                      </a:rPr>
                      <m:t>.</m:t>
                    </m:r>
                    <m:r>
                      <a:rPr lang="en-US" sz="2000" b="1" i="1" dirty="0" smtClean="0">
                        <a:latin typeface="Cambria Math"/>
                      </a:rPr>
                      <m:t>𝟕𝟑</m:t>
                    </m:r>
                  </m:oMath>
                </a14:m>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মিটার (প্রায়)। </a:t>
                </a:r>
                <a:r>
                  <a:rPr lang="en-US" sz="2000" b="1" dirty="0" smtClean="0">
                    <a:latin typeface="NikoshBAN" pitchFamily="2" charset="0"/>
                    <a:cs typeface="NikoshBAN" pitchFamily="2" charset="0"/>
                  </a:rPr>
                  <a:t>Ans.                      </a:t>
                </a:r>
                <a:endParaRPr lang="en-US" sz="2000" b="1" dirty="0">
                  <a:latin typeface="NikoshBAN" pitchFamily="2" charset="0"/>
                  <a:cs typeface="NikoshBAN"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03150" y="6044645"/>
                <a:ext cx="8871198" cy="550535"/>
              </a:xfrm>
              <a:prstGeom prst="rect">
                <a:avLst/>
              </a:prstGeom>
              <a:blipFill rotWithShape="1">
                <a:blip r:embed="rId8"/>
                <a:stretch>
                  <a:fillRect l="-756" b="-7778"/>
                </a:stretch>
              </a:blipFill>
            </p:spPr>
            <p:txBody>
              <a:bodyPr/>
              <a:lstStyle/>
              <a:p>
                <a:r>
                  <a:rPr lang="en-US">
                    <a:noFill/>
                  </a:rPr>
                  <a:t> </a:t>
                </a:r>
              </a:p>
            </p:txBody>
          </p:sp>
        </mc:Fallback>
      </mc:AlternateContent>
      <p:grpSp>
        <p:nvGrpSpPr>
          <p:cNvPr id="8" name="Group 7"/>
          <p:cNvGrpSpPr/>
          <p:nvPr/>
        </p:nvGrpSpPr>
        <p:grpSpPr>
          <a:xfrm>
            <a:off x="2351213" y="1300583"/>
            <a:ext cx="3556836" cy="1978921"/>
            <a:chOff x="2351213" y="1300583"/>
            <a:chExt cx="3556836" cy="1978921"/>
          </a:xfrm>
        </p:grpSpPr>
        <p:grpSp>
          <p:nvGrpSpPr>
            <p:cNvPr id="21" name="Group 20"/>
            <p:cNvGrpSpPr/>
            <p:nvPr/>
          </p:nvGrpSpPr>
          <p:grpSpPr>
            <a:xfrm>
              <a:off x="2437070" y="1404204"/>
              <a:ext cx="3470979" cy="1839223"/>
              <a:chOff x="2143592" y="1367856"/>
              <a:chExt cx="3470979" cy="1839223"/>
            </a:xfrm>
          </p:grpSpPr>
          <p:pic>
            <p:nvPicPr>
              <p:cNvPr id="22" name="Picture 21" descr="file (3).png"/>
              <p:cNvPicPr>
                <a:picLocks noChangeAspect="1"/>
              </p:cNvPicPr>
              <p:nvPr/>
            </p:nvPicPr>
            <p:blipFill>
              <a:blip r:embed="rId9"/>
              <a:stretch>
                <a:fillRect/>
              </a:stretch>
            </p:blipFill>
            <p:spPr>
              <a:xfrm>
                <a:off x="3347621" y="1367856"/>
                <a:ext cx="2266950" cy="1839223"/>
              </a:xfrm>
              <a:prstGeom prst="rect">
                <a:avLst/>
              </a:prstGeom>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t="47420" r="65374" b="14628"/>
              <a:stretch/>
            </p:blipFill>
            <p:spPr>
              <a:xfrm>
                <a:off x="2143592" y="1633567"/>
                <a:ext cx="1417763" cy="1212566"/>
              </a:xfrm>
              <a:prstGeom prst="rect">
                <a:avLst/>
              </a:prstGeom>
            </p:spPr>
          </p:pic>
          <p:cxnSp>
            <p:nvCxnSpPr>
              <p:cNvPr id="24" name="Straight Connector 23"/>
              <p:cNvCxnSpPr/>
              <p:nvPr/>
            </p:nvCxnSpPr>
            <p:spPr>
              <a:xfrm>
                <a:off x="2322487" y="2851206"/>
                <a:ext cx="1182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72" name="TextBox 3071"/>
            <p:cNvSpPr txBox="1"/>
            <p:nvPr/>
          </p:nvSpPr>
          <p:spPr>
            <a:xfrm>
              <a:off x="2351213" y="2521319"/>
              <a:ext cx="377026" cy="400110"/>
            </a:xfrm>
            <a:prstGeom prst="rect">
              <a:avLst/>
            </a:prstGeom>
            <a:noFill/>
          </p:spPr>
          <p:txBody>
            <a:bodyPr wrap="none" rtlCol="0">
              <a:spAutoFit/>
            </a:bodyPr>
            <a:lstStyle/>
            <a:p>
              <a:r>
                <a:rPr lang="en-US" sz="2000" b="1" dirty="0">
                  <a:latin typeface="NikoshBAN" pitchFamily="2" charset="0"/>
                  <a:cs typeface="NikoshBAN" pitchFamily="2" charset="0"/>
                </a:rPr>
                <a:t>C</a:t>
              </a:r>
            </a:p>
          </p:txBody>
        </p:sp>
        <p:sp>
          <p:nvSpPr>
            <p:cNvPr id="3073" name="TextBox 3072"/>
            <p:cNvSpPr txBox="1"/>
            <p:nvPr/>
          </p:nvSpPr>
          <p:spPr>
            <a:xfrm>
              <a:off x="3464856" y="1300583"/>
              <a:ext cx="352982" cy="369332"/>
            </a:xfrm>
            <a:prstGeom prst="rect">
              <a:avLst/>
            </a:prstGeom>
            <a:noFill/>
          </p:spPr>
          <p:txBody>
            <a:bodyPr wrap="none" rtlCol="0">
              <a:spAutoFit/>
            </a:bodyPr>
            <a:lstStyle/>
            <a:p>
              <a:r>
                <a:rPr lang="en-US" b="1" dirty="0" smtClean="0">
                  <a:latin typeface="NikoshBAN" pitchFamily="2" charset="0"/>
                  <a:cs typeface="NikoshBAN" pitchFamily="2" charset="0"/>
                </a:rPr>
                <a:t>A</a:t>
              </a:r>
              <a:endParaRPr lang="en-US" b="1" dirty="0">
                <a:latin typeface="NikoshBAN" pitchFamily="2" charset="0"/>
                <a:cs typeface="NikoshBAN" pitchFamily="2" charset="0"/>
              </a:endParaRPr>
            </a:p>
          </p:txBody>
        </p:sp>
        <p:sp>
          <p:nvSpPr>
            <p:cNvPr id="3076" name="TextBox 3075"/>
            <p:cNvSpPr txBox="1"/>
            <p:nvPr/>
          </p:nvSpPr>
          <p:spPr>
            <a:xfrm>
              <a:off x="3615461" y="2879394"/>
              <a:ext cx="365806" cy="400110"/>
            </a:xfrm>
            <a:prstGeom prst="rect">
              <a:avLst/>
            </a:prstGeom>
            <a:noFill/>
          </p:spPr>
          <p:txBody>
            <a:bodyPr wrap="none" rtlCol="0">
              <a:spAutoFit/>
            </a:bodyPr>
            <a:lstStyle/>
            <a:p>
              <a:r>
                <a:rPr lang="en-US" sz="2000" b="1" dirty="0" smtClean="0">
                  <a:latin typeface="NikoshBAN" pitchFamily="2" charset="0"/>
                  <a:cs typeface="NikoshBAN" pitchFamily="2" charset="0"/>
                </a:rPr>
                <a:t>B</a:t>
              </a:r>
              <a:endParaRPr lang="en-US" sz="2000" b="1" dirty="0">
                <a:latin typeface="NikoshBAN" pitchFamily="2" charset="0"/>
                <a:cs typeface="NikoshBAN" pitchFamily="2" charset="0"/>
              </a:endParaRPr>
            </a:p>
          </p:txBody>
        </p:sp>
      </p:grpSp>
      <p:cxnSp>
        <p:nvCxnSpPr>
          <p:cNvPr id="26" name="Straight Connector 25"/>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rot="16200000">
                <a:off x="3407167" y="2302199"/>
                <a:ext cx="7243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C000"/>
                          </a:solidFill>
                          <a:latin typeface="Cambria Math"/>
                        </a:rPr>
                        <m:t>𝟏𝟐</m:t>
                      </m:r>
                      <m:r>
                        <a:rPr lang="en-US" sz="1400" b="1" i="1" smtClean="0">
                          <a:solidFill>
                            <a:srgbClr val="FFC000"/>
                          </a:solidFill>
                          <a:latin typeface="Cambria Math"/>
                        </a:rPr>
                        <m:t>.</m:t>
                      </m:r>
                      <m:r>
                        <a:rPr lang="en-US" sz="1400" b="1" i="1" smtClean="0">
                          <a:solidFill>
                            <a:srgbClr val="FFC000"/>
                          </a:solidFill>
                          <a:latin typeface="Cambria Math"/>
                        </a:rPr>
                        <m:t>𝟕𝟑</m:t>
                      </m:r>
                    </m:oMath>
                  </m:oMathPara>
                </a14:m>
                <a:endParaRPr lang="en-US" sz="1400" b="1" dirty="0">
                  <a:solidFill>
                    <a:srgbClr val="FFC000"/>
                  </a:solidFill>
                  <a:latin typeface="NikoshBAN" pitchFamily="2" charset="0"/>
                  <a:cs typeface="NikoshBAN" pitchFamily="2"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rot="16200000">
                <a:off x="3407167" y="2302199"/>
                <a:ext cx="724365" cy="307777"/>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rot="18790252">
                <a:off x="2498251" y="1991679"/>
                <a:ext cx="1295400" cy="307777"/>
              </a:xfrm>
              <a:prstGeom prst="rect">
                <a:avLst/>
              </a:prstGeom>
              <a:noFill/>
            </p:spPr>
            <p:txBody>
              <a:bodyPr wrap="square" rtlCol="0">
                <a:spAutoFit/>
              </a:bodyPr>
              <a:lstStyle/>
              <a:p>
                <a:r>
                  <a:rPr lang="en-US" sz="1400" b="1" dirty="0" smtClean="0">
                    <a:solidFill>
                      <a:srgbClr val="00B0F0"/>
                    </a:solidFill>
                    <a:latin typeface="NikoshBAN" pitchFamily="2" charset="0"/>
                    <a:cs typeface="NikoshBAN" pitchFamily="2" charset="0"/>
                  </a:rPr>
                  <a:t> </a:t>
                </a:r>
                <a14:m>
                  <m:oMath xmlns:m="http://schemas.openxmlformats.org/officeDocument/2006/math">
                    <m:r>
                      <a:rPr lang="en-US" sz="1400" b="1" i="1" smtClean="0">
                        <a:solidFill>
                          <a:srgbClr val="00B0F0"/>
                        </a:solidFill>
                        <a:latin typeface="Cambria Math"/>
                      </a:rPr>
                      <m:t>𝟏𝟖</m:t>
                    </m:r>
                  </m:oMath>
                </a14:m>
                <a:r>
                  <a:rPr lang="en-US" sz="1400" b="1" dirty="0" smtClean="0">
                    <a:solidFill>
                      <a:srgbClr val="00B0F0"/>
                    </a:solidFill>
                    <a:latin typeface="NikoshBAN" pitchFamily="2" charset="0"/>
                    <a:cs typeface="NikoshBAN" pitchFamily="2" charset="0"/>
                  </a:rPr>
                  <a:t> </a:t>
                </a:r>
                <a:r>
                  <a:rPr lang="bn-BD" sz="1400" b="1" dirty="0" smtClean="0">
                    <a:solidFill>
                      <a:srgbClr val="00B0F0"/>
                    </a:solidFill>
                    <a:latin typeface="NikoshBAN" pitchFamily="2" charset="0"/>
                    <a:cs typeface="NikoshBAN" pitchFamily="2" charset="0"/>
                  </a:rPr>
                  <a:t>মিটার </a:t>
                </a:r>
                <a:r>
                  <a:rPr lang="en-US" sz="1400" b="1" dirty="0" smtClean="0">
                    <a:solidFill>
                      <a:srgbClr val="00B0F0"/>
                    </a:solidFill>
                    <a:latin typeface="NikoshBAN" pitchFamily="2" charset="0"/>
                    <a:cs typeface="NikoshBAN" pitchFamily="2" charset="0"/>
                  </a:rPr>
                  <a:t>       </a:t>
                </a:r>
                <a:endParaRPr lang="en-US" sz="1400" b="1" dirty="0">
                  <a:solidFill>
                    <a:srgbClr val="00B0F0"/>
                  </a:solidFill>
                  <a:latin typeface="NikoshBAN" pitchFamily="2" charset="0"/>
                  <a:cs typeface="NikoshBAN"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rot="18790252">
                <a:off x="2498251" y="1991679"/>
                <a:ext cx="1295400" cy="30777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991636" y="2563564"/>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𝟒𝟓</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991636" y="2563564"/>
                <a:ext cx="623824" cy="375552"/>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30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fill="hold"/>
                                        <p:tgtEl>
                                          <p:spTgt spid="2"/>
                                        </p:tgtEl>
                                        <p:attrNameLst>
                                          <p:attrName>ppt_x</p:attrName>
                                        </p:attrNameLst>
                                      </p:cBhvr>
                                      <p:tavLst>
                                        <p:tav tm="0">
                                          <p:val>
                                            <p:strVal val="#ppt_x"/>
                                          </p:val>
                                        </p:tav>
                                        <p:tav tm="100000">
                                          <p:val>
                                            <p:strVal val="#ppt_x"/>
                                          </p:val>
                                        </p:tav>
                                      </p:tavLst>
                                    </p:anim>
                                    <p:anim calcmode="lin" valueType="num">
                                      <p:cBhvr additive="base">
                                        <p:cTn id="7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25" grpId="0"/>
      <p:bldP spid="29" grpId="0"/>
      <p:bldP spid="2"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35148" y="675620"/>
                <a:ext cx="8706757" cy="714876"/>
              </a:xfrm>
              <a:prstGeom prst="rect">
                <a:avLst/>
              </a:prstGeom>
              <a:noFill/>
            </p:spPr>
            <p:txBody>
              <a:bodyPr wrap="square" rtlCol="0">
                <a:spAutoFit/>
              </a:bodyPr>
              <a:lstStyle/>
              <a:p>
                <a:r>
                  <a:rPr lang="bn-BD" sz="2000" b="1" dirty="0" smtClean="0">
                    <a:solidFill>
                      <a:srgbClr val="FFC000"/>
                    </a:solidFill>
                    <a:latin typeface="NikoshBAN" pitchFamily="2" charset="0"/>
                    <a:cs typeface="NikoshBAN" pitchFamily="2" charset="0"/>
                  </a:rPr>
                  <a:t>৪</a:t>
                </a:r>
                <a:r>
                  <a:rPr lang="en-US" sz="2000" b="1" dirty="0" smtClean="0">
                    <a:solidFill>
                      <a:srgbClr val="FFC000"/>
                    </a:solidFill>
                    <a:latin typeface="NikoshBAN" pitchFamily="2" charset="0"/>
                    <a:cs typeface="NikoshBAN" pitchFamily="2" charset="0"/>
                  </a:rPr>
                  <a:t>.</a:t>
                </a:r>
                <a:r>
                  <a:rPr lang="bn-BD" sz="2000" b="1" dirty="0" smtClean="0">
                    <a:solidFill>
                      <a:srgbClr val="FFC000"/>
                    </a:solidFill>
                    <a:latin typeface="NikoshBAN" pitchFamily="2" charset="0"/>
                    <a:cs typeface="NikoshBAN" pitchFamily="2" charset="0"/>
                  </a:rPr>
                  <a:t>বই-১৩</a:t>
                </a:r>
                <a:r>
                  <a:rPr lang="en-US" sz="2000" b="1" dirty="0" smtClean="0">
                    <a:solidFill>
                      <a:srgbClr val="FFC000"/>
                    </a:solidFill>
                    <a:latin typeface="NikoshBAN" pitchFamily="2" charset="0"/>
                    <a:cs typeface="NikoshBAN" pitchFamily="2" charset="0"/>
                  </a:rPr>
                  <a:t> </a:t>
                </a:r>
                <a:r>
                  <a:rPr lang="en-US" sz="2000" b="1" dirty="0" smtClean="0">
                    <a:solidFill>
                      <a:srgbClr val="FFC000"/>
                    </a:solidFill>
                    <a:latin typeface="NikoshBAN" pitchFamily="2" charset="0"/>
                    <a:ea typeface="Cambria Math"/>
                    <a:cs typeface="NikoshBAN" pitchFamily="2" charset="0"/>
                  </a:rPr>
                  <a:t>⦂</a:t>
                </a:r>
                <a:r>
                  <a:rPr lang="bn-BD" sz="2000" b="1" dirty="0" smtClean="0">
                    <a:solidFill>
                      <a:srgbClr val="FFC000"/>
                    </a:solidFill>
                    <a:latin typeface="NikoshBAN" pitchFamily="2" charset="0"/>
                    <a:ea typeface="Cambria Math"/>
                    <a:cs typeface="NikoshBAN" pitchFamily="2" charset="0"/>
                  </a:rPr>
                  <a:t> একটি ঘরের ছাদের কোনো বিন্দুতে ঐ বিন্দু থেকে </a:t>
                </a:r>
                <a14:m>
                  <m:oMath xmlns:m="http://schemas.openxmlformats.org/officeDocument/2006/math">
                    <m:r>
                      <a:rPr lang="en-US" sz="2000" b="1" i="1" smtClean="0">
                        <a:solidFill>
                          <a:srgbClr val="FFC000"/>
                        </a:solidFill>
                        <a:latin typeface="Cambria Math"/>
                        <a:ea typeface="Cambria Math"/>
                      </a:rPr>
                      <m:t>𝟐𝟎</m:t>
                    </m:r>
                  </m:oMath>
                </a14:m>
                <a:r>
                  <a:rPr lang="bn-BD" sz="2000" b="1" dirty="0" smtClean="0">
                    <a:solidFill>
                      <a:srgbClr val="FFC000"/>
                    </a:solidFill>
                    <a:latin typeface="NikoshBAN" pitchFamily="2" charset="0"/>
                    <a:ea typeface="Cambria Math"/>
                    <a:cs typeface="NikoshBAN" pitchFamily="2" charset="0"/>
                  </a:rPr>
                  <a:t>  মিটার দূরের ভূতলস্থ একটি বিন্দুর অবনতি কোণ </a:t>
                </a:r>
                <a:r>
                  <a:rPr lang="en-US" sz="20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bn-BD" sz="2000" b="1" i="1" smtClean="0">
                            <a:solidFill>
                              <a:srgbClr val="FFC000"/>
                            </a:solidFill>
                            <a:latin typeface="Cambria Math"/>
                            <a:ea typeface="Cambria Math"/>
                          </a:rPr>
                        </m:ctrlPr>
                      </m:sSupPr>
                      <m:e>
                        <m:r>
                          <a:rPr lang="en-US" sz="2000" b="1" i="1" smtClean="0">
                            <a:solidFill>
                              <a:srgbClr val="FFC000"/>
                            </a:solidFill>
                            <a:latin typeface="Cambria Math"/>
                            <a:ea typeface="Cambria Math"/>
                          </a:rPr>
                          <m:t>𝟑𝟎</m:t>
                        </m:r>
                      </m:e>
                      <m:sup>
                        <m:r>
                          <a:rPr lang="en-US" sz="2000" b="1" i="1" smtClean="0">
                            <a:solidFill>
                              <a:srgbClr val="FFC000"/>
                            </a:solidFill>
                            <a:latin typeface="Cambria Math"/>
                            <a:ea typeface="Cambria Math"/>
                          </a:rPr>
                          <m:t>𝟎</m:t>
                        </m:r>
                      </m:sup>
                    </m:sSup>
                  </m:oMath>
                </a14:m>
                <a:r>
                  <a:rPr lang="bn-BD" sz="2000" b="1" dirty="0" smtClean="0">
                    <a:solidFill>
                      <a:srgbClr val="FFC000"/>
                    </a:solidFill>
                    <a:latin typeface="NikoshBAN" pitchFamily="2" charset="0"/>
                    <a:ea typeface="Cambria Math"/>
                    <a:cs typeface="NikoshBAN" pitchFamily="2" charset="0"/>
                  </a:rPr>
                  <a:t> হলে</a:t>
                </a:r>
                <a:r>
                  <a:rPr lang="en-US" sz="2000" b="1" dirty="0" smtClean="0">
                    <a:solidFill>
                      <a:srgbClr val="FFC000"/>
                    </a:solidFill>
                    <a:latin typeface="NikoshBAN" pitchFamily="2" charset="0"/>
                    <a:ea typeface="Cambria Math"/>
                    <a:cs typeface="NikoshBAN" pitchFamily="2" charset="0"/>
                  </a:rPr>
                  <a:t> </a:t>
                </a:r>
                <a:r>
                  <a:rPr lang="bn-BD" sz="2000" b="1" dirty="0" smtClean="0">
                    <a:solidFill>
                      <a:srgbClr val="FFC000"/>
                    </a:solidFill>
                    <a:latin typeface="NikoshBAN" pitchFamily="2" charset="0"/>
                    <a:ea typeface="Cambria Math"/>
                    <a:cs typeface="NikoshBAN" pitchFamily="2" charset="0"/>
                  </a:rPr>
                  <a:t>, ঘরটির উচ্চতা নির্ণয় কর।                </a:t>
                </a:r>
                <a:endParaRPr lang="en-US" sz="2000" b="1" dirty="0">
                  <a:solidFill>
                    <a:srgbClr val="FFC000"/>
                  </a:solidFill>
                  <a:latin typeface="NikoshBAN" pitchFamily="2" charset="0"/>
                  <a:cs typeface="NikoshBAN" pitchFamily="2"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335148" y="675620"/>
                <a:ext cx="8706757" cy="714876"/>
              </a:xfrm>
              <a:prstGeom prst="rect">
                <a:avLst/>
              </a:prstGeom>
              <a:blipFill rotWithShape="1">
                <a:blip r:embed="rId2"/>
                <a:stretch>
                  <a:fillRect l="-770" t="-6838" b="-15385"/>
                </a:stretch>
              </a:blipFill>
            </p:spPr>
            <p:txBody>
              <a:bodyPr/>
              <a:lstStyle/>
              <a:p>
                <a:r>
                  <a:rPr lang="en-US">
                    <a:noFill/>
                  </a:rPr>
                  <a:t> </a:t>
                </a:r>
              </a:p>
            </p:txBody>
          </p:sp>
        </mc:Fallback>
      </mc:AlternateContent>
      <p:sp>
        <p:nvSpPr>
          <p:cNvPr id="3" name="TextBox 2"/>
          <p:cNvSpPr txBox="1"/>
          <p:nvPr/>
        </p:nvSpPr>
        <p:spPr>
          <a:xfrm>
            <a:off x="335148" y="152400"/>
            <a:ext cx="8839200" cy="523220"/>
          </a:xfrm>
          <a:prstGeom prst="rect">
            <a:avLst/>
          </a:prstGeom>
          <a:noFill/>
        </p:spPr>
        <p:txBody>
          <a:bodyPr wrap="square" rtlCol="0">
            <a:spAutoFit/>
          </a:bodyPr>
          <a:lstStyle/>
          <a:p>
            <a:r>
              <a:rPr lang="bn-BD" sz="2800" b="1" dirty="0" smtClean="0">
                <a:solidFill>
                  <a:srgbClr val="FF0000"/>
                </a:solidFill>
                <a:latin typeface="NikoshBAN" pitchFamily="2" charset="0"/>
                <a:cs typeface="NikoshBAN" pitchFamily="2" charset="0"/>
              </a:rPr>
              <a:t>জোড়ায়</a:t>
            </a:r>
            <a:r>
              <a:rPr lang="bn-BD" sz="2800" b="1" dirty="0" smtClean="0">
                <a:solidFill>
                  <a:srgbClr val="FF0000"/>
                </a:solidFill>
                <a:latin typeface="NikoshBAN" pitchFamily="2" charset="0"/>
                <a:cs typeface="NikoshBAN" pitchFamily="2" charset="0"/>
              </a:rPr>
              <a:t> </a:t>
            </a:r>
            <a:r>
              <a:rPr lang="bn-BD" sz="2800" b="1" dirty="0" smtClean="0">
                <a:solidFill>
                  <a:srgbClr val="FF0000"/>
                </a:solidFill>
                <a:latin typeface="NikoshBAN" pitchFamily="2" charset="0"/>
                <a:cs typeface="NikoshBAN" pitchFamily="2" charset="0"/>
              </a:rPr>
              <a:t>কাজের সমাধানঃ  </a:t>
            </a:r>
            <a:endParaRPr lang="en-US" sz="2800" b="1" dirty="0">
              <a:solidFill>
                <a:srgbClr val="FF0000"/>
              </a:solidFill>
              <a:latin typeface="NikoshBAN" pitchFamily="2" charset="0"/>
              <a:cs typeface="NikoshBAN" pitchFamily="2" charset="0"/>
            </a:endParaRPr>
          </a:p>
        </p:txBody>
      </p:sp>
      <p:sp>
        <p:nvSpPr>
          <p:cNvPr id="31" name="TextBox 30"/>
          <p:cNvSpPr txBox="1"/>
          <p:nvPr/>
        </p:nvSpPr>
        <p:spPr>
          <a:xfrm>
            <a:off x="335149" y="3132382"/>
            <a:ext cx="9030524" cy="400110"/>
          </a:xfrm>
          <a:prstGeom prst="rect">
            <a:avLst/>
          </a:prstGeom>
          <a:noFill/>
        </p:spPr>
        <p:txBody>
          <a:bodyPr wrap="square" rtlCol="0">
            <a:spAutoFit/>
          </a:bodyPr>
          <a:lstStyle/>
          <a:p>
            <a:r>
              <a:rPr lang="bn-BD" sz="2000" b="1" dirty="0" smtClean="0">
                <a:latin typeface="NikoshBAN" pitchFamily="2" charset="0"/>
                <a:ea typeface="Cambria Math"/>
                <a:cs typeface="NikoshBAN" pitchFamily="2" charset="0"/>
              </a:rPr>
              <a:t>মনে করি , ঘরের শীর্ষ বিন্দু </a:t>
            </a:r>
            <a:r>
              <a:rPr lang="en-US" sz="2000" b="1" dirty="0" smtClean="0">
                <a:latin typeface="NikoshBAN" pitchFamily="2" charset="0"/>
                <a:ea typeface="Cambria Math"/>
                <a:cs typeface="NikoshBAN" pitchFamily="2" charset="0"/>
              </a:rPr>
              <a:t>A, </a:t>
            </a:r>
            <a:r>
              <a:rPr lang="bn-BD" sz="2000" b="1" dirty="0" smtClean="0">
                <a:latin typeface="NikoshBAN" pitchFamily="2" charset="0"/>
                <a:ea typeface="Cambria Math"/>
                <a:cs typeface="NikoshBAN" pitchFamily="2" charset="0"/>
              </a:rPr>
              <a:t>পাদবিন্দু </a:t>
            </a:r>
            <a:r>
              <a:rPr lang="en-US" sz="2000" b="1" dirty="0" smtClean="0">
                <a:latin typeface="NikoshBAN" pitchFamily="2" charset="0"/>
                <a:ea typeface="Cambria Math"/>
                <a:cs typeface="NikoshBAN" pitchFamily="2" charset="0"/>
              </a:rPr>
              <a:t>B</a:t>
            </a:r>
            <a:r>
              <a:rPr lang="bn-BD" sz="2000" b="1" dirty="0" smtClean="0">
                <a:latin typeface="NikoshBAN" pitchFamily="2" charset="0"/>
                <a:ea typeface="Cambria Math"/>
                <a:cs typeface="NikoshBAN" pitchFamily="2" charset="0"/>
              </a:rPr>
              <a:t> এবং ভূতলস্থ/ভূমিস্থ নির্দিষ্ট বিন্দু  </a:t>
            </a:r>
            <a:r>
              <a:rPr lang="en-US" sz="2000" b="1" dirty="0" smtClean="0">
                <a:latin typeface="NikoshBAN" pitchFamily="2" charset="0"/>
                <a:ea typeface="Cambria Math"/>
                <a:cs typeface="NikoshBAN" pitchFamily="2" charset="0"/>
              </a:rPr>
              <a:t>C . </a:t>
            </a:r>
            <a:endParaRPr lang="en-US" sz="2000" b="1"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32" name="TextBox 31"/>
              <p:cNvSpPr txBox="1"/>
              <p:nvPr/>
            </p:nvSpPr>
            <p:spPr>
              <a:xfrm>
                <a:off x="335148" y="3588973"/>
                <a:ext cx="8874686" cy="375552"/>
              </a:xfrm>
              <a:prstGeom prst="rect">
                <a:avLst/>
              </a:prstGeom>
              <a:noFill/>
            </p:spPr>
            <p:txBody>
              <a:bodyPr wrap="square" rtlCol="0">
                <a:spAutoFit/>
              </a:bodyPr>
              <a:lstStyle/>
              <a:p>
                <a:r>
                  <a:rPr lang="bn-BD" b="1" dirty="0" smtClean="0">
                    <a:latin typeface="NikoshBAN" pitchFamily="2" charset="0"/>
                    <a:cs typeface="NikoshBAN" pitchFamily="2" charset="0"/>
                  </a:rPr>
                  <a:t>তাহলে, </a:t>
                </a:r>
                <a:r>
                  <a:rPr lang="en-US" b="1" dirty="0" smtClean="0">
                    <a:latin typeface="NikoshBAN" pitchFamily="2" charset="0"/>
                    <a:cs typeface="NikoshBAN" pitchFamily="2" charset="0"/>
                  </a:rPr>
                  <a:t>A </a:t>
                </a:r>
                <a:r>
                  <a:rPr lang="bn-BD" b="1" dirty="0" smtClean="0">
                    <a:latin typeface="NikoshBAN" pitchFamily="2" charset="0"/>
                    <a:cs typeface="NikoshBAN" pitchFamily="2" charset="0"/>
                  </a:rPr>
                  <a:t>থেকে </a:t>
                </a:r>
                <a:r>
                  <a:rPr lang="en-US" b="1" dirty="0" smtClean="0">
                    <a:latin typeface="NikoshBAN" pitchFamily="2" charset="0"/>
                    <a:cs typeface="NikoshBAN" pitchFamily="2" charset="0"/>
                  </a:rPr>
                  <a:t>C </a:t>
                </a:r>
                <a:r>
                  <a:rPr lang="bn-BD" b="1" dirty="0" smtClean="0">
                    <a:latin typeface="NikoshBAN" pitchFamily="2" charset="0"/>
                    <a:cs typeface="NikoshBAN" pitchFamily="2" charset="0"/>
                  </a:rPr>
                  <a:t>এর দূরত্ব </a:t>
                </a:r>
                <a:r>
                  <a:rPr lang="en-US" b="1" dirty="0" smtClean="0">
                    <a:latin typeface="NikoshBAN" pitchFamily="2" charset="0"/>
                    <a:cs typeface="NikoshBAN" pitchFamily="2" charset="0"/>
                  </a:rPr>
                  <a:t>AC =</a:t>
                </a:r>
                <a14:m>
                  <m:oMath xmlns:m="http://schemas.openxmlformats.org/officeDocument/2006/math">
                    <m:r>
                      <a:rPr lang="en-US" b="1" i="1" smtClean="0">
                        <a:latin typeface="Cambria Math"/>
                        <a:cs typeface="NikoshBAN" pitchFamily="2" charset="0"/>
                      </a:rPr>
                      <m:t>𝟐𝟎</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এবং </a:t>
                </a:r>
                <a:r>
                  <a:rPr lang="en-US" b="1" dirty="0" smtClean="0">
                    <a:latin typeface="NikoshBAN" pitchFamily="2" charset="0"/>
                    <a:cs typeface="NikoshBAN" pitchFamily="2" charset="0"/>
                  </a:rPr>
                  <a:t>C </a:t>
                </a:r>
                <a:r>
                  <a:rPr lang="bn-BD" b="1" dirty="0" smtClean="0">
                    <a:latin typeface="NikoshBAN" pitchFamily="2" charset="0"/>
                    <a:cs typeface="NikoshBAN" pitchFamily="2" charset="0"/>
                  </a:rPr>
                  <a:t>বিন্দুর অবনতি  কোণ  </a:t>
                </a:r>
                <a:r>
                  <a:rPr lang="en-US" b="1" dirty="0" smtClean="0">
                    <a:latin typeface="NikoshBAN" pitchFamily="2" charset="0"/>
                    <a:ea typeface="Cambria Math"/>
                    <a:cs typeface="NikoshBAN" pitchFamily="2" charset="0"/>
                  </a:rPr>
                  <a:t>∠CAD=</a:t>
                </a:r>
                <a:r>
                  <a:rPr lang="en-US" b="1" dirty="0" smtClean="0">
                    <a:latin typeface="Cambria Math"/>
                    <a:ea typeface="Cambria Math"/>
                    <a:cs typeface="NikoshBAN" pitchFamily="2" charset="0"/>
                  </a:rPr>
                  <a:t>∠ACB=</a:t>
                </a:r>
                <a:r>
                  <a:rPr lang="bn-BD" b="1" dirty="0" smtClean="0">
                    <a:latin typeface="NikoshBAN" pitchFamily="2" charset="0"/>
                    <a:ea typeface="Cambria Math"/>
                    <a:cs typeface="NikoshBAN" pitchFamily="2" charset="0"/>
                  </a:rPr>
                  <a:t> </a:t>
                </a:r>
                <a14:m>
                  <m:oMath xmlns:m="http://schemas.openxmlformats.org/officeDocument/2006/math">
                    <m:sSup>
                      <m:sSupPr>
                        <m:ctrlPr>
                          <a:rPr lang="bn-BD" b="1" i="1" smtClean="0">
                            <a:latin typeface="Cambria Math"/>
                            <a:ea typeface="Cambria Math"/>
                          </a:rPr>
                        </m:ctrlPr>
                      </m:sSupPr>
                      <m:e>
                        <m:r>
                          <a:rPr lang="en-US" b="1" i="1" smtClean="0">
                            <a:latin typeface="Cambria Math"/>
                            <a:ea typeface="Cambria Math"/>
                          </a:rPr>
                          <m:t>𝟑𝟎</m:t>
                        </m:r>
                      </m:e>
                      <m:sup>
                        <m:r>
                          <a:rPr lang="en-US" b="1" i="1" smtClean="0">
                            <a:latin typeface="Cambria Math"/>
                            <a:ea typeface="Cambria Math"/>
                          </a:rPr>
                          <m:t>𝟎</m:t>
                        </m:r>
                      </m:sup>
                    </m:sSup>
                  </m:oMath>
                </a14:m>
                <a:r>
                  <a:rPr lang="en-US" b="1" dirty="0" smtClean="0">
                    <a:latin typeface="NikoshBAN" pitchFamily="2" charset="0"/>
                    <a:ea typeface="Cambria Math"/>
                    <a:cs typeface="NikoshBAN" pitchFamily="2" charset="0"/>
                  </a:rPr>
                  <a:t>  </a:t>
                </a:r>
                <a:r>
                  <a:rPr lang="bn-BD" b="1" dirty="0" smtClean="0">
                    <a:latin typeface="NikoshBAN" pitchFamily="2" charset="0"/>
                    <a:ea typeface="Cambria Math"/>
                    <a:cs typeface="NikoshBAN" pitchFamily="2" charset="0"/>
                  </a:rPr>
                  <a:t>। </a:t>
                </a:r>
                <a:endParaRPr lang="en-US" b="1" dirty="0">
                  <a:latin typeface="NikoshBAN" pitchFamily="2" charset="0"/>
                  <a:cs typeface="NikoshBAN" pitchFamily="2"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35148" y="3588973"/>
                <a:ext cx="8874686" cy="375552"/>
              </a:xfrm>
              <a:prstGeom prst="rect">
                <a:avLst/>
              </a:prstGeom>
              <a:blipFill rotWithShape="1">
                <a:blip r:embed="rId6"/>
                <a:stretch>
                  <a:fillRect l="-618" t="-11475"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35149" y="4243771"/>
                <a:ext cx="8808851" cy="400110"/>
              </a:xfrm>
              <a:prstGeom prst="rect">
                <a:avLst/>
              </a:prstGeom>
              <a:noFill/>
            </p:spPr>
            <p:txBody>
              <a:bodyPr wrap="square" rtlCol="0">
                <a:spAutoFit/>
              </a:bodyPr>
              <a:lstStyle/>
              <a:p>
                <a:r>
                  <a:rPr lang="bn-BD" sz="2000" b="1" dirty="0" smtClean="0">
                    <a:latin typeface="NikoshBAN" pitchFamily="2" charset="0"/>
                    <a:cs typeface="NikoshBAN" pitchFamily="2" charset="0"/>
                  </a:rPr>
                  <a:t>মনে করি, ঘরটির উচ্চতা </a:t>
                </a:r>
                <a:r>
                  <a:rPr lang="en-US" sz="2000" b="1" dirty="0" smtClean="0">
                    <a:latin typeface="NikoshBAN" pitchFamily="2" charset="0"/>
                    <a:cs typeface="NikoshBAN" pitchFamily="2" charset="0"/>
                  </a:rPr>
                  <a:t>AB =</a:t>
                </a:r>
                <a:r>
                  <a:rPr lang="bn-BD" sz="2000" b="1" dirty="0" smtClean="0">
                    <a:latin typeface="NikoshBAN" pitchFamily="2" charset="0"/>
                    <a:cs typeface="NikoshBAN" pitchFamily="2" charset="0"/>
                  </a:rPr>
                  <a:t>  </a:t>
                </a:r>
                <a14:m>
                  <m:oMath xmlns:m="http://schemas.openxmlformats.org/officeDocument/2006/math">
                    <m:r>
                      <a:rPr lang="en-US" sz="2000" b="1" i="1" smtClean="0">
                        <a:latin typeface="Cambria Math"/>
                        <a:cs typeface="NikoshBAN" pitchFamily="2" charset="0"/>
                      </a:rPr>
                      <m:t>𝒉</m:t>
                    </m:r>
                  </m:oMath>
                </a14:m>
                <a:r>
                  <a:rPr lang="bn-BD" sz="2000" b="1" dirty="0" smtClean="0">
                    <a:latin typeface="NikoshBAN" pitchFamily="2" charset="0"/>
                    <a:cs typeface="NikoshBAN" pitchFamily="2" charset="0"/>
                  </a:rPr>
                  <a:t>  মিটার। </a:t>
                </a:r>
                <a:endParaRPr lang="en-US" sz="2000" b="1" dirty="0">
                  <a:latin typeface="NikoshBAN" pitchFamily="2" charset="0"/>
                  <a:cs typeface="NikoshBAN" pitchFamily="2"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35149" y="4243771"/>
                <a:ext cx="8808851" cy="400110"/>
              </a:xfrm>
              <a:prstGeom prst="rect">
                <a:avLst/>
              </a:prstGeom>
              <a:blipFill rotWithShape="1">
                <a:blip r:embed="rId7"/>
                <a:stretch>
                  <a:fillRect l="-761"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35148" y="4643881"/>
                <a:ext cx="8483319" cy="508537"/>
              </a:xfrm>
              <a:prstGeom prst="rect">
                <a:avLst/>
              </a:prstGeom>
              <a:noFill/>
            </p:spPr>
            <p:txBody>
              <a:bodyPr wrap="square" rtlCol="0">
                <a:spAutoFit/>
              </a:bodyPr>
              <a:lstStyle/>
              <a:p>
                <a:r>
                  <a:rPr lang="bn-BD" b="1" dirty="0" smtClean="0">
                    <a:latin typeface="NikoshBAN" pitchFamily="2" charset="0"/>
                    <a:cs typeface="NikoshBAN" pitchFamily="2" charset="0"/>
                  </a:rPr>
                  <a:t>এখন,   </a:t>
                </a:r>
                <a:r>
                  <a:rPr lang="en-US" b="1" dirty="0" smtClean="0">
                    <a:latin typeface="Cambria Math"/>
                    <a:ea typeface="Cambria Math"/>
                    <a:cs typeface="NikoshBAN" pitchFamily="2" charset="0"/>
                  </a:rPr>
                  <a:t>△ABC </a:t>
                </a:r>
                <a:r>
                  <a:rPr lang="bn-BD" b="1" dirty="0" smtClean="0">
                    <a:latin typeface="Cambria Math"/>
                    <a:ea typeface="Cambria Math"/>
                    <a:cs typeface="NikoshBAN" pitchFamily="2" charset="0"/>
                  </a:rPr>
                  <a:t>থেকে পাই,  </a:t>
                </a:r>
                <a14:m>
                  <m:oMath xmlns:m="http://schemas.openxmlformats.org/officeDocument/2006/math">
                    <m:sSup>
                      <m:sSupPr>
                        <m:ctrlPr>
                          <a:rPr lang="bn-BD" b="1" i="1" smtClean="0">
                            <a:latin typeface="Cambria Math"/>
                            <a:ea typeface="Cambria Math"/>
                            <a:cs typeface="NikoshBAN" pitchFamily="2" charset="0"/>
                          </a:rPr>
                        </m:ctrlPr>
                      </m:sSupPr>
                      <m:e>
                        <m:r>
                          <a:rPr lang="en-US" b="1" i="1" smtClean="0">
                            <a:latin typeface="Cambria Math"/>
                            <a:ea typeface="Cambria Math"/>
                            <a:cs typeface="NikoshBAN" pitchFamily="2" charset="0"/>
                          </a:rPr>
                          <m:t>𝒔𝒊𝒏</m:t>
                        </m:r>
                        <m:r>
                          <a:rPr lang="en-US" b="1" i="1" smtClean="0">
                            <a:latin typeface="Cambria Math"/>
                            <a:ea typeface="Cambria Math"/>
                            <a:cs typeface="NikoshBAN" pitchFamily="2" charset="0"/>
                          </a:rPr>
                          <m:t>𝟑𝟎</m:t>
                        </m:r>
                      </m:e>
                      <m:sup>
                        <m:r>
                          <a:rPr lang="en-US" b="1" i="1" smtClean="0">
                            <a:latin typeface="Cambria Math"/>
                            <a:ea typeface="Cambria Math"/>
                            <a:cs typeface="NikoshBAN" pitchFamily="2" charset="0"/>
                          </a:rPr>
                          <m:t>𝟎</m:t>
                        </m:r>
                      </m:sup>
                    </m:sSup>
                    <m:r>
                      <a:rPr lang="bn-BD" b="1" i="1" smtClean="0">
                        <a:latin typeface="Cambria Math"/>
                        <a:ea typeface="Cambria Math"/>
                        <a:cs typeface="NikoshBAN" pitchFamily="2" charset="0"/>
                      </a:rPr>
                      <m:t>= </m:t>
                    </m:r>
                    <m:f>
                      <m:fPr>
                        <m:ctrlPr>
                          <a:rPr lang="bn-BD" b="1" i="1" smtClean="0">
                            <a:latin typeface="Cambria Math"/>
                            <a:ea typeface="Cambria Math"/>
                            <a:cs typeface="NikoshBAN" pitchFamily="2" charset="0"/>
                          </a:rPr>
                        </m:ctrlPr>
                      </m:fPr>
                      <m:num>
                        <m:r>
                          <a:rPr lang="en-US" b="1" i="1" smtClean="0">
                            <a:latin typeface="Cambria Math"/>
                            <a:ea typeface="Cambria Math"/>
                            <a:cs typeface="NikoshBAN" pitchFamily="2" charset="0"/>
                          </a:rPr>
                          <m:t>𝑨𝑩</m:t>
                        </m:r>
                      </m:num>
                      <m:den>
                        <m:r>
                          <a:rPr lang="en-US" b="1" i="1" smtClean="0">
                            <a:latin typeface="Cambria Math"/>
                            <a:ea typeface="Cambria Math"/>
                            <a:cs typeface="NikoshBAN" pitchFamily="2" charset="0"/>
                          </a:rPr>
                          <m:t>𝑨𝑪</m:t>
                        </m:r>
                      </m:den>
                    </m:f>
                  </m:oMath>
                </a14:m>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35148" y="4643881"/>
                <a:ext cx="8483319" cy="508537"/>
              </a:xfrm>
              <a:prstGeom prst="rect">
                <a:avLst/>
              </a:prstGeom>
              <a:blipFill rotWithShape="1">
                <a:blip r:embed="rId8"/>
                <a:stretch>
                  <a:fillRect l="-647" b="-72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35150" y="5107194"/>
                <a:ext cx="8758596" cy="556306"/>
              </a:xfrm>
              <a:prstGeom prst="rect">
                <a:avLst/>
              </a:prstGeom>
              <a:noFill/>
            </p:spPr>
            <p:txBody>
              <a:bodyPr wrap="square" rtlCol="0">
                <a:spAutoFit/>
              </a:bodyPr>
              <a:lstStyle/>
              <a:p>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বা, </a:t>
                </a:r>
                <a:r>
                  <a:rPr lang="en-US" sz="2000" b="1" dirty="0" smtClean="0">
                    <a:latin typeface="NikoshBAN" pitchFamily="2" charset="0"/>
                    <a:cs typeface="NikoshBAN" pitchFamily="2" charset="0"/>
                  </a:rPr>
                  <a:t> </a:t>
                </a:r>
                <a14:m>
                  <m:oMath xmlns:m="http://schemas.openxmlformats.org/officeDocument/2006/math">
                    <m:f>
                      <m:fPr>
                        <m:ctrlPr>
                          <a:rPr lang="en-US" sz="2000" b="1" i="1" smtClean="0">
                            <a:latin typeface="Cambria Math"/>
                            <a:cs typeface="NikoshBAN" pitchFamily="2" charset="0"/>
                          </a:rPr>
                        </m:ctrlPr>
                      </m:fPr>
                      <m:num>
                        <m:r>
                          <a:rPr lang="en-US" sz="2000" b="1" i="1" smtClean="0">
                            <a:latin typeface="Cambria Math"/>
                            <a:cs typeface="NikoshBAN" pitchFamily="2" charset="0"/>
                          </a:rPr>
                          <m:t>𝟏</m:t>
                        </m:r>
                      </m:num>
                      <m:den>
                        <m:r>
                          <a:rPr lang="en-US" sz="2000" b="1" i="1" smtClean="0">
                            <a:latin typeface="Cambria Math"/>
                            <a:cs typeface="NikoshBAN" pitchFamily="2" charset="0"/>
                          </a:rPr>
                          <m:t>𝟐</m:t>
                        </m:r>
                      </m:den>
                    </m:f>
                    <m:r>
                      <a:rPr lang="bn-BD" sz="2000" b="1" i="1" smtClean="0">
                        <a:latin typeface="Cambria Math"/>
                        <a:cs typeface="NikoshBAN" pitchFamily="2" charset="0"/>
                      </a:rPr>
                      <m:t>= </m:t>
                    </m:r>
                    <m:f>
                      <m:fPr>
                        <m:ctrlPr>
                          <a:rPr lang="bn-BD" sz="2000" b="1" i="1" smtClean="0">
                            <a:latin typeface="Cambria Math"/>
                            <a:cs typeface="NikoshBAN" pitchFamily="2" charset="0"/>
                          </a:rPr>
                        </m:ctrlPr>
                      </m:fPr>
                      <m:num>
                        <m:r>
                          <a:rPr lang="en-US" sz="2000" b="1" i="1" smtClean="0">
                            <a:latin typeface="Cambria Math"/>
                            <a:cs typeface="NikoshBAN" pitchFamily="2" charset="0"/>
                          </a:rPr>
                          <m:t>𝒉</m:t>
                        </m:r>
                      </m:num>
                      <m:den>
                        <m:r>
                          <a:rPr lang="en-US" sz="2000" b="1" i="1" smtClean="0">
                            <a:latin typeface="Cambria Math"/>
                            <a:cs typeface="NikoshBAN" pitchFamily="2" charset="0"/>
                          </a:rPr>
                          <m:t>𝟐𝟎</m:t>
                        </m:r>
                      </m:den>
                    </m:f>
                  </m:oMath>
                </a14:m>
                <a:r>
                  <a:rPr lang="en-US"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35150" y="5107194"/>
                <a:ext cx="8758596" cy="556306"/>
              </a:xfrm>
              <a:prstGeom prst="rect">
                <a:avLst/>
              </a:prstGeom>
              <a:blipFill rotWithShape="1">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35151" y="5663500"/>
                <a:ext cx="8652194" cy="400110"/>
              </a:xfrm>
              <a:prstGeom prst="rect">
                <a:avLst/>
              </a:prstGeom>
              <a:noFill/>
            </p:spPr>
            <p:txBody>
              <a:bodyPr wrap="square" rtlCol="0">
                <a:spAutoFit/>
              </a:bodyPr>
              <a:lstStyle/>
              <a:p>
                <a:r>
                  <a:rPr lang="bn-BD" sz="2000" b="1" dirty="0" smtClean="0">
                    <a:latin typeface="NikoshBAN" pitchFamily="2" charset="0"/>
                    <a:cs typeface="NikoshBAN" pitchFamily="2" charset="0"/>
                  </a:rPr>
                  <a:t>  বা,</a:t>
                </a:r>
                <a:r>
                  <a:rPr lang="en-US" sz="2000" b="1" dirty="0" smtClean="0">
                    <a:latin typeface="NikoshBAN" pitchFamily="2" charset="0"/>
                    <a:cs typeface="NikoshBAN" pitchFamily="2" charset="0"/>
                  </a:rPr>
                  <a:t> </a:t>
                </a:r>
                <a14:m>
                  <m:oMath xmlns:m="http://schemas.openxmlformats.org/officeDocument/2006/math">
                    <m:r>
                      <a:rPr lang="en-US" sz="2000" b="1" i="1" smtClean="0">
                        <a:latin typeface="Cambria Math"/>
                      </a:rPr>
                      <m:t>𝟐</m:t>
                    </m:r>
                    <m:r>
                      <a:rPr lang="en-US" sz="2000" b="1" i="1" smtClean="0">
                        <a:latin typeface="Cambria Math"/>
                      </a:rPr>
                      <m:t>𝒉</m:t>
                    </m:r>
                    <m:r>
                      <a:rPr lang="en-US" sz="2000" b="1" i="1" smtClean="0">
                        <a:latin typeface="Cambria Math"/>
                      </a:rPr>
                      <m:t>=</m:t>
                    </m:r>
                    <m:r>
                      <a:rPr lang="en-US" sz="2000" b="1" i="1" smtClean="0">
                        <a:latin typeface="Cambria Math"/>
                      </a:rPr>
                      <m:t>𝟐𝟎</m:t>
                    </m:r>
                  </m:oMath>
                </a14:m>
                <a:r>
                  <a:rPr lang="en-US"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35151" y="5663500"/>
                <a:ext cx="8652194" cy="400110"/>
              </a:xfrm>
              <a:prstGeom prst="rect">
                <a:avLst/>
              </a:prstGeom>
              <a:blipFill rotWithShape="1">
                <a:blip r:embed="rId10"/>
                <a:stretch>
                  <a:fillRect l="-775"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35152" y="6200483"/>
                <a:ext cx="8552654" cy="400110"/>
              </a:xfrm>
              <a:prstGeom prst="rect">
                <a:avLst/>
              </a:prstGeom>
              <a:noFill/>
            </p:spPr>
            <p:txBody>
              <a:bodyPr wrap="square" rtlCol="0">
                <a:spAutoFit/>
              </a:bodyPr>
              <a:lstStyle/>
              <a:p>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বা,</a:t>
                </a:r>
                <a:r>
                  <a:rPr lang="en-US" sz="2000" b="1" dirty="0" smtClean="0">
                    <a:latin typeface="NikoshBAN" pitchFamily="2" charset="0"/>
                    <a:cs typeface="NikoshBAN" pitchFamily="2" charset="0"/>
                  </a:rPr>
                  <a:t>  </a:t>
                </a:r>
                <a14:m>
                  <m:oMath xmlns:m="http://schemas.openxmlformats.org/officeDocument/2006/math">
                    <m:r>
                      <a:rPr lang="en-US" sz="2000" b="1" i="1" smtClean="0">
                        <a:latin typeface="Cambria Math"/>
                      </a:rPr>
                      <m:t>𝒉</m:t>
                    </m:r>
                    <m:r>
                      <a:rPr lang="en-US" sz="2000" b="1" i="1" smtClean="0">
                        <a:latin typeface="Cambria Math"/>
                      </a:rPr>
                      <m:t>=</m:t>
                    </m:r>
                    <m:r>
                      <a:rPr lang="en-US" sz="2000" b="1" i="1" smtClean="0">
                        <a:latin typeface="Cambria Math"/>
                      </a:rPr>
                      <m:t>𝟏𝟎</m:t>
                    </m:r>
                  </m:oMath>
                </a14:m>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মিটার। </a:t>
                </a:r>
                <a:r>
                  <a:rPr lang="en-US" sz="2000" b="1" dirty="0" smtClean="0">
                    <a:latin typeface="NikoshBAN" pitchFamily="2" charset="0"/>
                    <a:cs typeface="NikoshBAN" pitchFamily="2" charset="0"/>
                  </a:rPr>
                  <a:t>Ans.         </a:t>
                </a:r>
                <a:endParaRPr lang="en-US" sz="2000" b="1" dirty="0">
                  <a:latin typeface="NikoshBAN" pitchFamily="2" charset="0"/>
                  <a:cs typeface="NikoshBAN" pitchFamily="2"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35152" y="6200483"/>
                <a:ext cx="8552654" cy="400110"/>
              </a:xfrm>
              <a:prstGeom prst="rect">
                <a:avLst/>
              </a:prstGeom>
              <a:blipFill rotWithShape="1">
                <a:blip r:embed="rId11"/>
                <a:stretch>
                  <a:fillRect t="-6061" b="-27273"/>
                </a:stretch>
              </a:blipFill>
            </p:spPr>
            <p:txBody>
              <a:bodyPr/>
              <a:lstStyle/>
              <a:p>
                <a:r>
                  <a:rPr lang="en-US">
                    <a:noFill/>
                  </a:rPr>
                  <a:t> </a:t>
                </a:r>
              </a:p>
            </p:txBody>
          </p:sp>
        </mc:Fallback>
      </mc:AlternateContent>
      <p:cxnSp>
        <p:nvCxnSpPr>
          <p:cNvPr id="39" name="Straight Connector 38"/>
          <p:cNvCxnSpPr/>
          <p:nvPr/>
        </p:nvCxnSpPr>
        <p:spPr>
          <a:xfrm>
            <a:off x="335148"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5152" y="1485249"/>
            <a:ext cx="2209800" cy="400110"/>
          </a:xfrm>
          <a:prstGeom prst="rect">
            <a:avLst/>
          </a:prstGeom>
          <a:noFill/>
        </p:spPr>
        <p:txBody>
          <a:bodyPr wrap="square" rtlCol="0">
            <a:spAutoFit/>
          </a:bodyPr>
          <a:lstStyle/>
          <a:p>
            <a:r>
              <a:rPr lang="bn-BD" sz="2000" b="1" dirty="0" smtClean="0">
                <a:solidFill>
                  <a:srgbClr val="C00000"/>
                </a:solidFill>
                <a:latin typeface="NikoshBAN" pitchFamily="2" charset="0"/>
                <a:cs typeface="NikoshBAN" pitchFamily="2" charset="0"/>
              </a:rPr>
              <a:t>৪</a:t>
            </a:r>
            <a:r>
              <a:rPr lang="en-US" sz="2000" b="1" dirty="0" smtClean="0">
                <a:solidFill>
                  <a:srgbClr val="C00000"/>
                </a:solidFill>
                <a:latin typeface="NikoshBAN" pitchFamily="2" charset="0"/>
                <a:cs typeface="NikoshBAN" pitchFamily="2" charset="0"/>
              </a:rPr>
              <a:t>.</a:t>
            </a:r>
            <a:r>
              <a:rPr lang="bn-BD" sz="2000" b="1" dirty="0" smtClean="0">
                <a:solidFill>
                  <a:srgbClr val="C00000"/>
                </a:solidFill>
                <a:latin typeface="NikoshBAN" pitchFamily="2" charset="0"/>
                <a:cs typeface="NikoshBAN" pitchFamily="2" charset="0"/>
              </a:rPr>
              <a:t>বই-১৩ </a:t>
            </a:r>
            <a:r>
              <a:rPr lang="en-US" sz="2000" b="1" dirty="0" smtClean="0">
                <a:solidFill>
                  <a:srgbClr val="C00000"/>
                </a:solidFill>
                <a:latin typeface="NikoshBAN" pitchFamily="2" charset="0"/>
                <a:ea typeface="Cambria Math"/>
                <a:cs typeface="NikoshBAN" pitchFamily="2" charset="0"/>
              </a:rPr>
              <a:t>⦂</a:t>
            </a:r>
            <a:r>
              <a:rPr lang="bn-BD" sz="2000" b="1" dirty="0" smtClean="0">
                <a:solidFill>
                  <a:srgbClr val="C00000"/>
                </a:solidFill>
                <a:latin typeface="NikoshBAN" pitchFamily="2" charset="0"/>
                <a:cs typeface="NikoshBAN" pitchFamily="2" charset="0"/>
              </a:rPr>
              <a:t> সমাধানঃ              </a:t>
            </a:r>
            <a:endParaRPr lang="en-US" sz="2000" b="1" dirty="0">
              <a:solidFill>
                <a:srgbClr val="C00000"/>
              </a:solidFill>
              <a:latin typeface="NikoshBAN" pitchFamily="2" charset="0"/>
              <a:cs typeface="NikoshBAN" pitchFamily="2" charset="0"/>
            </a:endParaRPr>
          </a:p>
        </p:txBody>
      </p:sp>
      <p:grpSp>
        <p:nvGrpSpPr>
          <p:cNvPr id="9" name="Group 8"/>
          <p:cNvGrpSpPr/>
          <p:nvPr/>
        </p:nvGrpSpPr>
        <p:grpSpPr>
          <a:xfrm>
            <a:off x="2910788" y="1158003"/>
            <a:ext cx="4829670" cy="2058029"/>
            <a:chOff x="2910788" y="1158003"/>
            <a:chExt cx="4829670" cy="2058029"/>
          </a:xfrm>
        </p:grpSpPr>
        <p:sp>
          <p:nvSpPr>
            <p:cNvPr id="30" name="TextBox 29"/>
            <p:cNvSpPr txBox="1"/>
            <p:nvPr/>
          </p:nvSpPr>
          <p:spPr>
            <a:xfrm>
              <a:off x="3213238" y="1556899"/>
              <a:ext cx="369012" cy="3693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D</a:t>
              </a:r>
              <a:endParaRPr lang="en-US" b="1" dirty="0">
                <a:solidFill>
                  <a:srgbClr val="FF0000"/>
                </a:solidFill>
                <a:latin typeface="NikoshBAN" pitchFamily="2" charset="0"/>
                <a:cs typeface="NikoshBAN" pitchFamily="2" charset="0"/>
              </a:endParaRPr>
            </a:p>
          </p:txBody>
        </p:sp>
        <p:grpSp>
          <p:nvGrpSpPr>
            <p:cNvPr id="8" name="Group 7"/>
            <p:cNvGrpSpPr/>
            <p:nvPr/>
          </p:nvGrpSpPr>
          <p:grpSpPr>
            <a:xfrm>
              <a:off x="2910788" y="1158003"/>
              <a:ext cx="4829670" cy="2058029"/>
              <a:chOff x="2910788" y="1158003"/>
              <a:chExt cx="4829670" cy="2058029"/>
            </a:xfrm>
          </p:grpSpPr>
          <p:cxnSp>
            <p:nvCxnSpPr>
              <p:cNvPr id="21" name="Straight Connector 20"/>
              <p:cNvCxnSpPr/>
              <p:nvPr/>
            </p:nvCxnSpPr>
            <p:spPr>
              <a:xfrm flipV="1">
                <a:off x="3387521" y="1589509"/>
                <a:ext cx="2284516" cy="122641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910788" y="1158003"/>
                <a:ext cx="4829670" cy="2058029"/>
                <a:chOff x="2999879" y="1115917"/>
                <a:chExt cx="4829670" cy="2058029"/>
              </a:xfrm>
            </p:grpSpPr>
            <p:pic>
              <p:nvPicPr>
                <p:cNvPr id="12" name="Picture 11" descr="file (3).png"/>
                <p:cNvPicPr>
                  <a:picLocks noChangeAspect="1"/>
                </p:cNvPicPr>
                <p:nvPr/>
              </p:nvPicPr>
              <p:blipFill rotWithShape="1">
                <a:blip r:embed="rId12"/>
                <a:srcRect l="3013" t="-744" r="1814" b="744"/>
                <a:stretch/>
              </p:blipFill>
              <p:spPr>
                <a:xfrm>
                  <a:off x="5672036" y="1334722"/>
                  <a:ext cx="2157513" cy="1839223"/>
                </a:xfrm>
                <a:prstGeom prst="rect">
                  <a:avLst/>
                </a:prstGeom>
              </p:spPr>
            </p:pic>
            <p:sp>
              <p:nvSpPr>
                <p:cNvPr id="11" name="TextBox 10"/>
                <p:cNvSpPr txBox="1"/>
                <p:nvPr/>
              </p:nvSpPr>
              <p:spPr>
                <a:xfrm>
                  <a:off x="5386109" y="1115917"/>
                  <a:ext cx="352982" cy="3693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A</a:t>
                  </a:r>
                  <a:endParaRPr lang="en-US" b="1" dirty="0">
                    <a:solidFill>
                      <a:srgbClr val="FF0000"/>
                    </a:solidFill>
                    <a:latin typeface="NikoshBAN" pitchFamily="2" charset="0"/>
                    <a:cs typeface="NikoshBAN" pitchFamily="2" charset="0"/>
                  </a:endParaRPr>
                </a:p>
              </p:txBody>
            </p:sp>
            <p:sp>
              <p:nvSpPr>
                <p:cNvPr id="6" name="TextBox 5"/>
                <p:cNvSpPr txBox="1"/>
                <p:nvPr/>
              </p:nvSpPr>
              <p:spPr>
                <a:xfrm>
                  <a:off x="5306231" y="2773836"/>
                  <a:ext cx="365806" cy="400110"/>
                </a:xfrm>
                <a:prstGeom prst="rect">
                  <a:avLst/>
                </a:prstGeom>
                <a:noFill/>
              </p:spPr>
              <p:txBody>
                <a:bodyPr wrap="none" rtlCol="0">
                  <a:spAutoFit/>
                </a:bodyPr>
                <a:lstStyle/>
                <a:p>
                  <a:r>
                    <a:rPr lang="en-US" sz="2000" b="1" dirty="0" smtClean="0">
                      <a:solidFill>
                        <a:srgbClr val="FF0000"/>
                      </a:solidFill>
                      <a:latin typeface="NikoshBAN" pitchFamily="2" charset="0"/>
                      <a:cs typeface="NikoshBAN" pitchFamily="2" charset="0"/>
                    </a:rPr>
                    <a:t>B</a:t>
                  </a:r>
                  <a:endParaRPr lang="en-US" sz="2000" b="1" dirty="0">
                    <a:solidFill>
                      <a:srgbClr val="FF0000"/>
                    </a:solidFill>
                    <a:latin typeface="NikoshBAN" pitchFamily="2" charset="0"/>
                    <a:cs typeface="NikoshBAN" pitchFamily="2" charset="0"/>
                  </a:endParaRPr>
                </a:p>
              </p:txBody>
            </p:sp>
            <p:grpSp>
              <p:nvGrpSpPr>
                <p:cNvPr id="16" name="Group 15"/>
                <p:cNvGrpSpPr/>
                <p:nvPr/>
              </p:nvGrpSpPr>
              <p:grpSpPr>
                <a:xfrm>
                  <a:off x="2999879" y="2391995"/>
                  <a:ext cx="623568" cy="603279"/>
                  <a:chOff x="2811366" y="2290411"/>
                  <a:chExt cx="623568" cy="603279"/>
                </a:xfrm>
              </p:grpSpPr>
              <p:sp>
                <p:nvSpPr>
                  <p:cNvPr id="10" name="TextBox 9"/>
                  <p:cNvSpPr txBox="1"/>
                  <p:nvPr/>
                </p:nvSpPr>
                <p:spPr>
                  <a:xfrm>
                    <a:off x="2811366" y="2493580"/>
                    <a:ext cx="377026" cy="400110"/>
                  </a:xfrm>
                  <a:prstGeom prst="rect">
                    <a:avLst/>
                  </a:prstGeom>
                  <a:noFill/>
                </p:spPr>
                <p:txBody>
                  <a:bodyPr wrap="none" rtlCol="0">
                    <a:spAutoFit/>
                  </a:bodyPr>
                  <a:lstStyle/>
                  <a:p>
                    <a:r>
                      <a:rPr lang="en-US" sz="2000" b="1" dirty="0">
                        <a:solidFill>
                          <a:srgbClr val="00B0F0"/>
                        </a:solidFill>
                        <a:latin typeface="NikoshBAN" pitchFamily="2" charset="0"/>
                        <a:cs typeface="NikoshBAN" pitchFamily="2" charset="0"/>
                      </a:rPr>
                      <a:t>C</a:t>
                    </a:r>
                  </a:p>
                </p:txBody>
              </p:sp>
              <p:sp>
                <p:nvSpPr>
                  <p:cNvPr id="15" name="TextBox 14"/>
                  <p:cNvSpPr txBox="1"/>
                  <p:nvPr/>
                </p:nvSpPr>
                <p:spPr>
                  <a:xfrm>
                    <a:off x="3141264" y="2290411"/>
                    <a:ext cx="293670" cy="584775"/>
                  </a:xfrm>
                  <a:prstGeom prst="rect">
                    <a:avLst/>
                  </a:prstGeom>
                  <a:noFill/>
                </p:spPr>
                <p:txBody>
                  <a:bodyPr wrap="none" rtlCol="0">
                    <a:spAutoFit/>
                  </a:bodyPr>
                  <a:lstStyle/>
                  <a:p>
                    <a:r>
                      <a:rPr lang="en-US" sz="3200" b="1" dirty="0">
                        <a:solidFill>
                          <a:srgbClr val="FF0000"/>
                        </a:solidFill>
                      </a:rPr>
                      <a:t>.</a:t>
                    </a:r>
                  </a:p>
                </p:txBody>
              </p:sp>
            </p:grpSp>
            <p:cxnSp>
              <p:nvCxnSpPr>
                <p:cNvPr id="18" name="Straight Connector 17"/>
                <p:cNvCxnSpPr/>
                <p:nvPr/>
              </p:nvCxnSpPr>
              <p:spPr>
                <a:xfrm flipV="1">
                  <a:off x="3476612" y="2773836"/>
                  <a:ext cx="2195425" cy="2138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188392" y="1585743"/>
                  <a:ext cx="2483645" cy="0"/>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13" name="TextBox 12"/>
              <p:cNvSpPr txBox="1"/>
              <p:nvPr/>
            </p:nvSpPr>
            <p:spPr>
              <a:xfrm rot="19880251">
                <a:off x="3705878" y="1968471"/>
                <a:ext cx="1143000" cy="338554"/>
              </a:xfrm>
              <a:prstGeom prst="rect">
                <a:avLst/>
              </a:prstGeom>
              <a:noFill/>
            </p:spPr>
            <p:txBody>
              <a:bodyPr wrap="square" rtlCol="0">
                <a:spAutoFit/>
              </a:bodyPr>
              <a:lstStyle/>
              <a:p>
                <a14:m>
                  <m:oMath xmlns:m="http://schemas.openxmlformats.org/officeDocument/2006/math">
                    <m:r>
                      <a:rPr lang="en-US" sz="1600" b="1" i="1" smtClean="0">
                        <a:latin typeface="Cambria Math"/>
                      </a:rPr>
                      <m:t>𝟐𝟎</m:t>
                    </m:r>
                  </m:oMath>
                </a14:m>
                <a:r>
                  <a:rPr lang="en-US" sz="1600" b="1" dirty="0" smtClean="0">
                    <a:latin typeface="NikoshBAN" pitchFamily="2" charset="0"/>
                    <a:cs typeface="NikoshBAN" pitchFamily="2" charset="0"/>
                  </a:rPr>
                  <a:t> </a:t>
                </a:r>
                <a:r>
                  <a:rPr lang="bn-BD" sz="1600" b="1" dirty="0" smtClean="0">
                    <a:latin typeface="NikoshBAN" pitchFamily="2" charset="0"/>
                    <a:cs typeface="NikoshBAN" pitchFamily="2" charset="0"/>
                  </a:rPr>
                  <a:t>মিটার </a:t>
                </a:r>
                <a:r>
                  <a:rPr lang="en-US" sz="1600" b="1" dirty="0" smtClean="0">
                    <a:latin typeface="NikoshBAN" pitchFamily="2" charset="0"/>
                    <a:cs typeface="NikoshBAN" pitchFamily="2" charset="0"/>
                  </a:rPr>
                  <a:t>       </a:t>
                </a:r>
                <a:endParaRPr lang="en-US" sz="1600" b="1" dirty="0">
                  <a:latin typeface="NikoshBAN" pitchFamily="2" charset="0"/>
                  <a:cs typeface="NikoshBAN"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rot="19880251">
                <a:off x="3705878" y="1968471"/>
                <a:ext cx="1143000" cy="338554"/>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25123" y="2476772"/>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𝟑𝟎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825123" y="2476772"/>
                <a:ext cx="623824" cy="37555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688526" y="1589509"/>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𝟑𝟎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688526" y="1589509"/>
                <a:ext cx="623824" cy="37555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6200000">
                <a:off x="4883863" y="2049785"/>
                <a:ext cx="1224495" cy="307779"/>
              </a:xfrm>
              <a:prstGeom prst="rect">
                <a:avLst/>
              </a:prstGeom>
              <a:noFill/>
            </p:spPr>
            <p:txBody>
              <a:bodyPr wrap="square" rtlCol="0">
                <a:spAutoFit/>
              </a:bodyPr>
              <a:lstStyle/>
              <a:p>
                <a14:m>
                  <m:oMath xmlns:m="http://schemas.openxmlformats.org/officeDocument/2006/math">
                    <m:r>
                      <a:rPr lang="en-US" sz="1400" b="1" i="1" smtClean="0">
                        <a:solidFill>
                          <a:srgbClr val="C00000"/>
                        </a:solidFill>
                        <a:latin typeface="Cambria Math"/>
                      </a:rPr>
                      <m:t>𝟏𝟎</m:t>
                    </m:r>
                  </m:oMath>
                </a14:m>
                <a:r>
                  <a:rPr lang="en-US" sz="1400" b="1" dirty="0" smtClean="0">
                    <a:solidFill>
                      <a:srgbClr val="C00000"/>
                    </a:solidFill>
                    <a:latin typeface="NikoshBAN" pitchFamily="2" charset="0"/>
                    <a:cs typeface="NikoshBAN" pitchFamily="2" charset="0"/>
                  </a:rPr>
                  <a:t> </a:t>
                </a:r>
                <a:r>
                  <a:rPr lang="bn-BD" sz="1400" b="1" dirty="0" smtClean="0">
                    <a:solidFill>
                      <a:srgbClr val="C00000"/>
                    </a:solidFill>
                    <a:latin typeface="NikoshBAN" pitchFamily="2" charset="0"/>
                    <a:cs typeface="NikoshBAN" pitchFamily="2" charset="0"/>
                  </a:rPr>
                  <a:t>মিটার </a:t>
                </a:r>
                <a:r>
                  <a:rPr lang="en-US" sz="1400" b="1" dirty="0" smtClean="0">
                    <a:solidFill>
                      <a:srgbClr val="C00000"/>
                    </a:solidFill>
                    <a:latin typeface="NikoshBAN" pitchFamily="2" charset="0"/>
                    <a:cs typeface="NikoshBAN" pitchFamily="2" charset="0"/>
                  </a:rPr>
                  <a:t>        </a:t>
                </a:r>
                <a:endParaRPr lang="en-US" sz="1400" b="1" dirty="0">
                  <a:solidFill>
                    <a:srgbClr val="C00000"/>
                  </a:solidFill>
                  <a:latin typeface="NikoshBAN" pitchFamily="2" charset="0"/>
                  <a:cs typeface="NikoshBAN"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rot="16200000">
                <a:off x="4883863" y="2049785"/>
                <a:ext cx="1224495" cy="307779"/>
              </a:xfrm>
              <a:prstGeom prst="rect">
                <a:avLst/>
              </a:prstGeom>
              <a:blipFill rotWithShape="1">
                <a:blip r:embed="rId16"/>
                <a:stretch>
                  <a:fillRect l="-1961" r="-17647"/>
                </a:stretch>
              </a:blipFill>
            </p:spPr>
            <p:txBody>
              <a:bodyPr/>
              <a:lstStyle/>
              <a:p>
                <a:r>
                  <a:rPr lang="en-US">
                    <a:noFill/>
                  </a:rPr>
                  <a:t> </a:t>
                </a:r>
              </a:p>
            </p:txBody>
          </p:sp>
        </mc:Fallback>
      </mc:AlternateContent>
    </p:spTree>
    <p:extLst>
      <p:ext uri="{BB962C8B-B14F-4D97-AF65-F5344CB8AC3E}">
        <p14:creationId xmlns:p14="http://schemas.microsoft.com/office/powerpoint/2010/main" val="23935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inVertic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arn(inVertic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arn(inVertical)">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ppt_x"/>
                                          </p:val>
                                        </p:tav>
                                        <p:tav tm="100000">
                                          <p:val>
                                            <p:strVal val="#ppt_x"/>
                                          </p:val>
                                        </p:tav>
                                      </p:tavLst>
                                    </p:anim>
                                    <p:anim calcmode="lin" valueType="num">
                                      <p:cBhvr additive="base">
                                        <p:cTn id="9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p:bldP spid="32" grpId="0"/>
      <p:bldP spid="33" grpId="0"/>
      <p:bldP spid="34" grpId="0"/>
      <p:bldP spid="35" grpId="0"/>
      <p:bldP spid="36" grpId="0"/>
      <p:bldP spid="37" grpId="0"/>
      <p:bldP spid="42" grpId="0"/>
      <p:bldP spid="13" grpId="0"/>
      <p:bldP spid="14" grpId="0"/>
      <p:bldP spid="3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49" y="152400"/>
            <a:ext cx="8746507" cy="584775"/>
          </a:xfrm>
          <a:prstGeom prst="rect">
            <a:avLst/>
          </a:prstGeom>
          <a:noFill/>
        </p:spPr>
        <p:txBody>
          <a:bodyPr wrap="square" rtlCol="0">
            <a:spAutoFit/>
          </a:bodyPr>
          <a:lstStyle/>
          <a:p>
            <a:r>
              <a:rPr lang="bn-BD" sz="3200" b="1" dirty="0" smtClean="0">
                <a:solidFill>
                  <a:srgbClr val="FF0000"/>
                </a:solidFill>
                <a:latin typeface="NikoshBAN" pitchFamily="2" charset="0"/>
                <a:cs typeface="NikoshBAN" pitchFamily="2" charset="0"/>
              </a:rPr>
              <a:t>একক</a:t>
            </a:r>
            <a:r>
              <a:rPr lang="bn-BD" sz="3200" b="1" dirty="0" smtClean="0">
                <a:solidFill>
                  <a:srgbClr val="FF0000"/>
                </a:solidFill>
                <a:latin typeface="NikoshBAN" pitchFamily="2" charset="0"/>
                <a:cs typeface="NikoshBAN" pitchFamily="2" charset="0"/>
              </a:rPr>
              <a:t> </a:t>
            </a:r>
            <a:r>
              <a:rPr lang="bn-BD" sz="3200" b="1" dirty="0" smtClean="0">
                <a:solidFill>
                  <a:srgbClr val="FF0000"/>
                </a:solidFill>
                <a:latin typeface="NikoshBAN" pitchFamily="2" charset="0"/>
                <a:cs typeface="NikoshBAN" pitchFamily="2" charset="0"/>
              </a:rPr>
              <a:t>কাজঃ </a:t>
            </a:r>
            <a:endParaRPr lang="en-US" sz="3200" b="1" dirty="0">
              <a:solidFill>
                <a:srgbClr val="FF0000"/>
              </a:solidFill>
              <a:latin typeface="NikoshBAN" pitchFamily="2" charset="0"/>
              <a:cs typeface="NikoshBAN" pitchFamily="2" charset="0"/>
            </a:endParaRPr>
          </a:p>
        </p:txBody>
      </p:sp>
      <mc:AlternateContent xmlns:mc="http://schemas.openxmlformats.org/markup-compatibility/2006">
        <mc:Choice xmlns:a14="http://schemas.microsoft.com/office/drawing/2010/main" Requires="a14">
          <p:sp>
            <p:nvSpPr>
              <p:cNvPr id="8" name="TextBox 7"/>
              <p:cNvSpPr txBox="1"/>
              <p:nvPr/>
            </p:nvSpPr>
            <p:spPr>
              <a:xfrm>
                <a:off x="303149" y="1066800"/>
                <a:ext cx="8784608" cy="847668"/>
              </a:xfrm>
              <a:prstGeom prst="rect">
                <a:avLst/>
              </a:prstGeom>
              <a:noFill/>
            </p:spPr>
            <p:txBody>
              <a:bodyPr wrap="square" rtlCol="0">
                <a:spAutoFit/>
              </a:bodyPr>
              <a:lstStyle/>
              <a:p>
                <a:r>
                  <a:rPr lang="bn-BD" sz="2400" b="1" dirty="0" smtClean="0">
                    <a:solidFill>
                      <a:srgbClr val="FFC000"/>
                    </a:solidFill>
                    <a:latin typeface="NikoshBAN" pitchFamily="2" charset="0"/>
                    <a:cs typeface="NikoshBAN" pitchFamily="2" charset="0"/>
                  </a:rPr>
                  <a:t>৫</a:t>
                </a:r>
                <a:r>
                  <a:rPr lang="en-US" sz="2400" b="1" dirty="0" smtClean="0">
                    <a:solidFill>
                      <a:srgbClr val="FFC000"/>
                    </a:solidFill>
                    <a:latin typeface="NikoshBAN" pitchFamily="2" charset="0"/>
                    <a:cs typeface="NikoshBAN" pitchFamily="2" charset="0"/>
                  </a:rPr>
                  <a:t>.</a:t>
                </a:r>
                <a:r>
                  <a:rPr lang="bn-BD" sz="2400" b="1" dirty="0" smtClean="0">
                    <a:solidFill>
                      <a:srgbClr val="FFC000"/>
                    </a:solidFill>
                    <a:latin typeface="NikoshBAN" pitchFamily="2" charset="0"/>
                    <a:cs typeface="NikoshBAN" pitchFamily="2" charset="0"/>
                  </a:rPr>
                  <a:t>বই-১৪</a:t>
                </a:r>
                <a:r>
                  <a:rPr lang="en-US" sz="2400" b="1" dirty="0" smtClean="0">
                    <a:solidFill>
                      <a:srgbClr val="FFC000"/>
                    </a:solidFill>
                    <a:latin typeface="NikoshBAN" pitchFamily="2" charset="0"/>
                    <a:cs typeface="NikoshBAN" pitchFamily="2" charset="0"/>
                  </a:rPr>
                  <a:t> </a:t>
                </a:r>
                <a:r>
                  <a:rPr lang="en-US" sz="2400" b="1" dirty="0" smtClean="0">
                    <a:solidFill>
                      <a:srgbClr val="FFC000"/>
                    </a:solidFill>
                    <a:latin typeface="NikoshBAN" pitchFamily="2" charset="0"/>
                    <a:ea typeface="Cambria Math"/>
                    <a:cs typeface="NikoshBAN" pitchFamily="2" charset="0"/>
                  </a:rPr>
                  <a:t>⦂</a:t>
                </a:r>
                <a:r>
                  <a:rPr lang="bn-BD" sz="2400" b="1" dirty="0" smtClean="0">
                    <a:solidFill>
                      <a:srgbClr val="FFC000"/>
                    </a:solidFill>
                    <a:latin typeface="NikoshBAN" pitchFamily="2" charset="0"/>
                    <a:ea typeface="Cambria Math"/>
                    <a:cs typeface="NikoshBAN" pitchFamily="2" charset="0"/>
                  </a:rPr>
                  <a:t> ভূতলে কোনো স্থানে একটি স্তম্ভের শীর্ষের উন্নতি কোণ </a:t>
                </a:r>
                <a14:m>
                  <m:oMath xmlns:m="http://schemas.openxmlformats.org/officeDocument/2006/math">
                    <m:sSup>
                      <m:sSupPr>
                        <m:ctrlPr>
                          <a:rPr lang="bn-BD" sz="2400" b="1" i="1" smtClean="0">
                            <a:solidFill>
                              <a:srgbClr val="FFC000"/>
                            </a:solidFill>
                            <a:latin typeface="Cambria Math"/>
                            <a:ea typeface="Cambria Math"/>
                          </a:rPr>
                        </m:ctrlPr>
                      </m:sSupPr>
                      <m:e>
                        <m:r>
                          <a:rPr lang="en-US" sz="2400" b="1" i="1" smtClean="0">
                            <a:solidFill>
                              <a:srgbClr val="FFC000"/>
                            </a:solidFill>
                            <a:latin typeface="Cambria Math"/>
                            <a:ea typeface="Cambria Math"/>
                          </a:rPr>
                          <m:t>𝟔𝟎</m:t>
                        </m:r>
                      </m:e>
                      <m:sup>
                        <m:r>
                          <a:rPr lang="en-US" sz="2400" b="1" i="1" smtClean="0">
                            <a:solidFill>
                              <a:srgbClr val="FFC000"/>
                            </a:solidFill>
                            <a:latin typeface="Cambria Math"/>
                            <a:ea typeface="Cambria Math"/>
                          </a:rPr>
                          <m:t>𝟎</m:t>
                        </m:r>
                      </m:sup>
                    </m:sSup>
                  </m:oMath>
                </a14:m>
                <a:r>
                  <a:rPr lang="bn-BD" sz="2400" b="1" dirty="0" smtClean="0">
                    <a:solidFill>
                      <a:srgbClr val="FFC000"/>
                    </a:solidFill>
                    <a:latin typeface="NikoshBAN" pitchFamily="2" charset="0"/>
                    <a:ea typeface="Cambria Math"/>
                    <a:cs typeface="NikoshBAN" pitchFamily="2" charset="0"/>
                  </a:rPr>
                  <a:t>   । ঐ স্থান থেকে </a:t>
                </a:r>
                <a14:m>
                  <m:oMath xmlns:m="http://schemas.openxmlformats.org/officeDocument/2006/math">
                    <m:r>
                      <a:rPr lang="en-US" sz="2400" b="1" i="1" smtClean="0">
                        <a:solidFill>
                          <a:srgbClr val="FFC000"/>
                        </a:solidFill>
                        <a:latin typeface="Cambria Math"/>
                        <a:ea typeface="Cambria Math"/>
                      </a:rPr>
                      <m:t>𝟐𝟓</m:t>
                    </m:r>
                  </m:oMath>
                </a14:m>
                <a:r>
                  <a:rPr lang="bn-BD" sz="2400" b="1" dirty="0" smtClean="0">
                    <a:solidFill>
                      <a:srgbClr val="FFC000"/>
                    </a:solidFill>
                    <a:latin typeface="NikoshBAN" pitchFamily="2" charset="0"/>
                    <a:ea typeface="Cambria Math"/>
                    <a:cs typeface="NikoshBAN" pitchFamily="2" charset="0"/>
                  </a:rPr>
                  <a:t> মিটার পিছিয়ে গেলে স্তম্ভটির উন্নতি কোণ </a:t>
                </a:r>
                <a:r>
                  <a:rPr lang="en-US" sz="24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bn-BD" sz="2400" b="1" i="1" smtClean="0">
                            <a:solidFill>
                              <a:srgbClr val="FFC000"/>
                            </a:solidFill>
                            <a:latin typeface="Cambria Math"/>
                            <a:ea typeface="Cambria Math"/>
                          </a:rPr>
                        </m:ctrlPr>
                      </m:sSupPr>
                      <m:e>
                        <m:r>
                          <a:rPr lang="en-US" sz="2400" b="1" i="1" smtClean="0">
                            <a:solidFill>
                              <a:srgbClr val="FFC000"/>
                            </a:solidFill>
                            <a:latin typeface="Cambria Math"/>
                            <a:ea typeface="Cambria Math"/>
                          </a:rPr>
                          <m:t>𝟑𝟎</m:t>
                        </m:r>
                      </m:e>
                      <m:sup>
                        <m:r>
                          <a:rPr lang="en-US" sz="2400" b="1" i="1" smtClean="0">
                            <a:solidFill>
                              <a:srgbClr val="FFC000"/>
                            </a:solidFill>
                            <a:latin typeface="Cambria Math"/>
                            <a:ea typeface="Cambria Math"/>
                          </a:rPr>
                          <m:t>𝟎</m:t>
                        </m:r>
                      </m:sup>
                    </m:sSup>
                  </m:oMath>
                </a14:m>
                <a:r>
                  <a:rPr lang="bn-BD" sz="2400" b="1" dirty="0" smtClean="0">
                    <a:solidFill>
                      <a:srgbClr val="FFC000"/>
                    </a:solidFill>
                    <a:latin typeface="NikoshBAN" pitchFamily="2" charset="0"/>
                    <a:ea typeface="Cambria Math"/>
                    <a:cs typeface="NikoshBAN" pitchFamily="2" charset="0"/>
                  </a:rPr>
                  <a:t>  হয়। স্তম্ভটির উচ্চতা নির্ণয় কর।       </a:t>
                </a:r>
                <a:endParaRPr lang="en-US" sz="2400" b="1" dirty="0">
                  <a:solidFill>
                    <a:srgbClr val="FFC000"/>
                  </a:solidFill>
                  <a:latin typeface="NikoshBAN" pitchFamily="2" charset="0"/>
                  <a:cs typeface="NikoshBAN" pitchFamily="2"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303149" y="1066800"/>
                <a:ext cx="8784608" cy="847668"/>
              </a:xfrm>
              <a:prstGeom prst="rect">
                <a:avLst/>
              </a:prstGeom>
              <a:blipFill rotWithShape="1">
                <a:blip r:embed="rId2"/>
                <a:stretch>
                  <a:fillRect l="-1110" t="-7194" r="-1527" b="-165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24757" y="2799395"/>
                <a:ext cx="8784607" cy="839332"/>
              </a:xfrm>
              <a:prstGeom prst="rect">
                <a:avLst/>
              </a:prstGeom>
              <a:noFill/>
            </p:spPr>
            <p:txBody>
              <a:bodyPr wrap="square" rtlCol="0">
                <a:spAutoFit/>
              </a:bodyPr>
              <a:lstStyle/>
              <a:p>
                <a:r>
                  <a:rPr lang="bn-BD" sz="2400" b="1" dirty="0" smtClean="0">
                    <a:solidFill>
                      <a:srgbClr val="FFC000"/>
                    </a:solidFill>
                    <a:latin typeface="NikoshBAN" pitchFamily="2" charset="0"/>
                    <a:cs typeface="NikoshBAN" pitchFamily="2" charset="0"/>
                  </a:rPr>
                  <a:t>৬</a:t>
                </a:r>
                <a:r>
                  <a:rPr lang="en-US" sz="2400" b="1" dirty="0" smtClean="0">
                    <a:solidFill>
                      <a:srgbClr val="FFC000"/>
                    </a:solidFill>
                    <a:latin typeface="NikoshBAN" pitchFamily="2" charset="0"/>
                    <a:cs typeface="NikoshBAN" pitchFamily="2" charset="0"/>
                  </a:rPr>
                  <a:t>.</a:t>
                </a:r>
                <a:r>
                  <a:rPr lang="bn-BD" sz="2400" b="1" dirty="0" smtClean="0">
                    <a:solidFill>
                      <a:srgbClr val="FFC000"/>
                    </a:solidFill>
                    <a:latin typeface="NikoshBAN" pitchFamily="2" charset="0"/>
                    <a:cs typeface="NikoshBAN" pitchFamily="2" charset="0"/>
                  </a:rPr>
                  <a:t>বই-১৫</a:t>
                </a:r>
                <a:r>
                  <a:rPr lang="en-US" sz="2400" b="1" dirty="0" smtClean="0">
                    <a:solidFill>
                      <a:srgbClr val="FFC000"/>
                    </a:solidFill>
                    <a:latin typeface="NikoshBAN" pitchFamily="2" charset="0"/>
                    <a:cs typeface="NikoshBAN" pitchFamily="2" charset="0"/>
                  </a:rPr>
                  <a:t> </a:t>
                </a:r>
                <a:r>
                  <a:rPr lang="en-US" sz="2400" b="1" dirty="0" smtClean="0">
                    <a:solidFill>
                      <a:srgbClr val="FFC000"/>
                    </a:solidFill>
                    <a:latin typeface="NikoshBAN" pitchFamily="2" charset="0"/>
                    <a:ea typeface="Cambria Math"/>
                    <a:cs typeface="NikoshBAN" pitchFamily="2" charset="0"/>
                  </a:rPr>
                  <a:t>⦂</a:t>
                </a:r>
                <a:r>
                  <a:rPr lang="bn-BD" sz="2400" b="1" dirty="0" smtClean="0">
                    <a:solidFill>
                      <a:srgbClr val="FFC000"/>
                    </a:solidFill>
                    <a:latin typeface="NikoshBAN" pitchFamily="2" charset="0"/>
                    <a:ea typeface="Cambria Math"/>
                    <a:cs typeface="NikoshBAN" pitchFamily="2" charset="0"/>
                  </a:rPr>
                  <a:t> কোনো স্থান থেকে একটি মিনারের দিকে </a:t>
                </a:r>
                <a:r>
                  <a:rPr lang="en-US" sz="2400" b="1" dirty="0" smtClean="0">
                    <a:solidFill>
                      <a:srgbClr val="FFC000"/>
                    </a:solidFill>
                    <a:latin typeface="NikoshBAN" pitchFamily="2" charset="0"/>
                    <a:ea typeface="Cambria Math"/>
                    <a:cs typeface="NikoshBAN" pitchFamily="2" charset="0"/>
                  </a:rPr>
                  <a:t> </a:t>
                </a:r>
                <a14:m>
                  <m:oMath xmlns:m="http://schemas.openxmlformats.org/officeDocument/2006/math">
                    <m:r>
                      <a:rPr lang="en-US" sz="2400" b="1" i="1" smtClean="0">
                        <a:solidFill>
                          <a:srgbClr val="FFC000"/>
                        </a:solidFill>
                        <a:latin typeface="Cambria Math"/>
                        <a:ea typeface="Cambria Math"/>
                      </a:rPr>
                      <m:t>𝟔𝟎</m:t>
                    </m:r>
                  </m:oMath>
                </a14:m>
                <a:r>
                  <a:rPr lang="bn-BD" sz="2400" b="1" dirty="0" smtClean="0">
                    <a:solidFill>
                      <a:srgbClr val="FFC000"/>
                    </a:solidFill>
                    <a:latin typeface="NikoshBAN" pitchFamily="2" charset="0"/>
                    <a:ea typeface="Cambria Math"/>
                    <a:cs typeface="NikoshBAN" pitchFamily="2" charset="0"/>
                  </a:rPr>
                  <a:t> মিটার এগিয়ে আসলে মিনারের শীর্ষ বিন্দুর উন্নতি কোণ</a:t>
                </a:r>
                <a:r>
                  <a:rPr lang="en-US" sz="2400" b="1" dirty="0" smtClean="0">
                    <a:solidFill>
                      <a:srgbClr val="FFC000"/>
                    </a:solidFill>
                    <a:latin typeface="NikoshBAN" pitchFamily="2" charset="0"/>
                    <a:ea typeface="Cambria Math"/>
                    <a:cs typeface="NikoshBAN" pitchFamily="2" charset="0"/>
                  </a:rPr>
                  <a:t> </a:t>
                </a:r>
                <a:r>
                  <a:rPr lang="bn-BD" sz="24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bn-BD" sz="2400" b="1" i="1" smtClean="0">
                            <a:solidFill>
                              <a:srgbClr val="FFC000"/>
                            </a:solidFill>
                            <a:latin typeface="Cambria Math"/>
                            <a:ea typeface="Cambria Math"/>
                          </a:rPr>
                        </m:ctrlPr>
                      </m:sSupPr>
                      <m:e>
                        <m:r>
                          <a:rPr lang="en-US" sz="2400" b="1" i="1" smtClean="0">
                            <a:solidFill>
                              <a:srgbClr val="FFC000"/>
                            </a:solidFill>
                            <a:latin typeface="Cambria Math"/>
                            <a:ea typeface="Cambria Math"/>
                          </a:rPr>
                          <m:t>𝟒𝟓</m:t>
                        </m:r>
                      </m:e>
                      <m:sup>
                        <m:r>
                          <a:rPr lang="en-US" sz="2400" b="1" i="1" smtClean="0">
                            <a:solidFill>
                              <a:srgbClr val="FFC000"/>
                            </a:solidFill>
                            <a:latin typeface="Cambria Math"/>
                            <a:ea typeface="Cambria Math"/>
                          </a:rPr>
                          <m:t>𝟎</m:t>
                        </m:r>
                      </m:sup>
                    </m:sSup>
                  </m:oMath>
                </a14:m>
                <a:r>
                  <a:rPr lang="bn-BD" sz="2400" b="1" dirty="0" smtClean="0">
                    <a:solidFill>
                      <a:srgbClr val="FFC000"/>
                    </a:solidFill>
                    <a:latin typeface="NikoshBAN" pitchFamily="2" charset="0"/>
                    <a:ea typeface="Cambria Math"/>
                    <a:cs typeface="NikoshBAN" pitchFamily="2" charset="0"/>
                  </a:rPr>
                  <a:t> থেকে</a:t>
                </a:r>
                <a:r>
                  <a:rPr lang="en-US" sz="24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en-US" sz="2400" b="1" i="1" smtClean="0">
                            <a:solidFill>
                              <a:srgbClr val="FFC000"/>
                            </a:solidFill>
                            <a:latin typeface="Cambria Math"/>
                            <a:ea typeface="Cambria Math"/>
                          </a:rPr>
                        </m:ctrlPr>
                      </m:sSupPr>
                      <m:e>
                        <m:r>
                          <a:rPr lang="en-US" sz="2400" b="1" i="1" smtClean="0">
                            <a:solidFill>
                              <a:srgbClr val="FFC000"/>
                            </a:solidFill>
                            <a:latin typeface="Cambria Math"/>
                            <a:ea typeface="Cambria Math"/>
                          </a:rPr>
                          <m:t>𝟔𝟎</m:t>
                        </m:r>
                      </m:e>
                      <m:sup>
                        <m:r>
                          <a:rPr lang="en-US" sz="2400" b="1" i="1" smtClean="0">
                            <a:solidFill>
                              <a:srgbClr val="FFC000"/>
                            </a:solidFill>
                            <a:latin typeface="Cambria Math"/>
                            <a:ea typeface="Cambria Math"/>
                          </a:rPr>
                          <m:t>𝟎</m:t>
                        </m:r>
                      </m:sup>
                    </m:sSup>
                  </m:oMath>
                </a14:m>
                <a:r>
                  <a:rPr lang="bn-BD" sz="2400" b="1" dirty="0" smtClean="0">
                    <a:solidFill>
                      <a:srgbClr val="FFC000"/>
                    </a:solidFill>
                    <a:latin typeface="NikoshBAN" pitchFamily="2" charset="0"/>
                    <a:ea typeface="Cambria Math"/>
                    <a:cs typeface="NikoshBAN" pitchFamily="2" charset="0"/>
                  </a:rPr>
                  <a:t> হয়। মিনারটির উচ্চতা নির্ণয় কর।           </a:t>
                </a:r>
                <a:endParaRPr lang="en-US" sz="2400" b="1" dirty="0">
                  <a:solidFill>
                    <a:srgbClr val="FFC000"/>
                  </a:solidFill>
                  <a:latin typeface="NikoshBAN" pitchFamily="2" charset="0"/>
                  <a:cs typeface="NikoshBAN" pitchFamily="2"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24757" y="2799395"/>
                <a:ext cx="8784607" cy="839332"/>
              </a:xfrm>
              <a:prstGeom prst="rect">
                <a:avLst/>
              </a:prstGeom>
              <a:blipFill rotWithShape="1">
                <a:blip r:embed="rId3"/>
                <a:stretch>
                  <a:fillRect l="-1041" t="-8696" b="-16667"/>
                </a:stretch>
              </a:blipFill>
            </p:spPr>
            <p:txBody>
              <a:bodyPr/>
              <a:lstStyle/>
              <a:p>
                <a:r>
                  <a:rPr lang="en-US">
                    <a:noFill/>
                  </a:rPr>
                  <a:t> </a:t>
                </a:r>
              </a:p>
            </p:txBody>
          </p:sp>
        </mc:Fallback>
      </mc:AlternateContent>
      <p:cxnSp>
        <p:nvCxnSpPr>
          <p:cNvPr id="10" name="Straight Connector 9"/>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33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35149" y="685800"/>
                <a:ext cx="8774216" cy="721864"/>
              </a:xfrm>
              <a:prstGeom prst="rect">
                <a:avLst/>
              </a:prstGeom>
              <a:noFill/>
            </p:spPr>
            <p:txBody>
              <a:bodyPr wrap="square" rtlCol="0">
                <a:spAutoFit/>
              </a:bodyPr>
              <a:lstStyle/>
              <a:p>
                <a:r>
                  <a:rPr lang="bn-BD" sz="2000" b="1" dirty="0" smtClean="0">
                    <a:solidFill>
                      <a:srgbClr val="FFC000"/>
                    </a:solidFill>
                    <a:latin typeface="NikoshBAN" pitchFamily="2" charset="0"/>
                    <a:cs typeface="NikoshBAN" pitchFamily="2" charset="0"/>
                  </a:rPr>
                  <a:t>৫</a:t>
                </a:r>
                <a:r>
                  <a:rPr lang="en-US" sz="2000" b="1" dirty="0" smtClean="0">
                    <a:solidFill>
                      <a:srgbClr val="FFC000"/>
                    </a:solidFill>
                    <a:latin typeface="NikoshBAN" pitchFamily="2" charset="0"/>
                    <a:cs typeface="NikoshBAN" pitchFamily="2" charset="0"/>
                  </a:rPr>
                  <a:t>.</a:t>
                </a:r>
                <a:r>
                  <a:rPr lang="bn-BD" sz="2000" b="1" dirty="0" smtClean="0">
                    <a:solidFill>
                      <a:srgbClr val="FFC000"/>
                    </a:solidFill>
                    <a:latin typeface="NikoshBAN" pitchFamily="2" charset="0"/>
                    <a:cs typeface="NikoshBAN" pitchFamily="2" charset="0"/>
                  </a:rPr>
                  <a:t>বই-১৪</a:t>
                </a:r>
                <a:r>
                  <a:rPr lang="en-US" sz="2000" b="1" dirty="0" smtClean="0">
                    <a:solidFill>
                      <a:srgbClr val="FFC000"/>
                    </a:solidFill>
                    <a:latin typeface="NikoshBAN" pitchFamily="2" charset="0"/>
                    <a:cs typeface="NikoshBAN" pitchFamily="2" charset="0"/>
                  </a:rPr>
                  <a:t> </a:t>
                </a:r>
                <a:r>
                  <a:rPr lang="en-US" sz="2000" b="1" dirty="0" smtClean="0">
                    <a:solidFill>
                      <a:srgbClr val="FFC000"/>
                    </a:solidFill>
                    <a:latin typeface="NikoshBAN" pitchFamily="2" charset="0"/>
                    <a:ea typeface="Cambria Math"/>
                    <a:cs typeface="NikoshBAN" pitchFamily="2" charset="0"/>
                  </a:rPr>
                  <a:t>⦂</a:t>
                </a:r>
                <a:r>
                  <a:rPr lang="bn-BD" sz="2000" b="1" dirty="0" smtClean="0">
                    <a:solidFill>
                      <a:srgbClr val="FFC000"/>
                    </a:solidFill>
                    <a:latin typeface="NikoshBAN" pitchFamily="2" charset="0"/>
                    <a:ea typeface="Cambria Math"/>
                    <a:cs typeface="NikoshBAN" pitchFamily="2" charset="0"/>
                  </a:rPr>
                  <a:t> ভূতলে কোনো স্থানে একটি স্তম্ভের শীর্ষের উন্নতি কোণ </a:t>
                </a:r>
                <a14:m>
                  <m:oMath xmlns:m="http://schemas.openxmlformats.org/officeDocument/2006/math">
                    <m:sSup>
                      <m:sSupPr>
                        <m:ctrlPr>
                          <a:rPr lang="bn-BD" sz="2000" b="1" i="1" smtClean="0">
                            <a:solidFill>
                              <a:srgbClr val="FFC000"/>
                            </a:solidFill>
                            <a:latin typeface="Cambria Math"/>
                            <a:ea typeface="Cambria Math"/>
                          </a:rPr>
                        </m:ctrlPr>
                      </m:sSupPr>
                      <m:e>
                        <m:r>
                          <a:rPr lang="en-US" sz="2000" b="1" i="1" smtClean="0">
                            <a:solidFill>
                              <a:srgbClr val="FFC000"/>
                            </a:solidFill>
                            <a:latin typeface="Cambria Math"/>
                            <a:ea typeface="Cambria Math"/>
                          </a:rPr>
                          <m:t>𝟔𝟎</m:t>
                        </m:r>
                      </m:e>
                      <m:sup>
                        <m:r>
                          <a:rPr lang="en-US" sz="2000" b="1" i="1" smtClean="0">
                            <a:solidFill>
                              <a:srgbClr val="FFC000"/>
                            </a:solidFill>
                            <a:latin typeface="Cambria Math"/>
                            <a:ea typeface="Cambria Math"/>
                          </a:rPr>
                          <m:t>𝟎</m:t>
                        </m:r>
                      </m:sup>
                    </m:sSup>
                  </m:oMath>
                </a14:m>
                <a:r>
                  <a:rPr lang="bn-BD" sz="2000" b="1" dirty="0" smtClean="0">
                    <a:solidFill>
                      <a:srgbClr val="FFC000"/>
                    </a:solidFill>
                    <a:latin typeface="NikoshBAN" pitchFamily="2" charset="0"/>
                    <a:ea typeface="Cambria Math"/>
                    <a:cs typeface="NikoshBAN" pitchFamily="2" charset="0"/>
                  </a:rPr>
                  <a:t>   । ঐ স্থান থেকে </a:t>
                </a:r>
                <a14:m>
                  <m:oMath xmlns:m="http://schemas.openxmlformats.org/officeDocument/2006/math">
                    <m:r>
                      <a:rPr lang="en-US" sz="2000" b="1" i="1" smtClean="0">
                        <a:solidFill>
                          <a:srgbClr val="FFC000"/>
                        </a:solidFill>
                        <a:latin typeface="Cambria Math"/>
                        <a:ea typeface="Cambria Math"/>
                      </a:rPr>
                      <m:t>𝟐𝟓</m:t>
                    </m:r>
                  </m:oMath>
                </a14:m>
                <a:r>
                  <a:rPr lang="bn-BD" sz="2000" b="1" dirty="0" smtClean="0">
                    <a:solidFill>
                      <a:srgbClr val="FFC000"/>
                    </a:solidFill>
                    <a:latin typeface="NikoshBAN" pitchFamily="2" charset="0"/>
                    <a:ea typeface="Cambria Math"/>
                    <a:cs typeface="NikoshBAN" pitchFamily="2" charset="0"/>
                  </a:rPr>
                  <a:t> মিটার পিছিয়ে গেলে স্তম্ভটির উন্নতি কোণ </a:t>
                </a:r>
                <a:r>
                  <a:rPr lang="en-US" sz="20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bn-BD" sz="2000" b="1" i="1" smtClean="0">
                            <a:solidFill>
                              <a:srgbClr val="FFC000"/>
                            </a:solidFill>
                            <a:latin typeface="Cambria Math"/>
                            <a:ea typeface="Cambria Math"/>
                          </a:rPr>
                        </m:ctrlPr>
                      </m:sSupPr>
                      <m:e>
                        <m:r>
                          <a:rPr lang="en-US" sz="2000" b="1" i="1" smtClean="0">
                            <a:solidFill>
                              <a:srgbClr val="FFC000"/>
                            </a:solidFill>
                            <a:latin typeface="Cambria Math"/>
                            <a:ea typeface="Cambria Math"/>
                          </a:rPr>
                          <m:t>𝟑𝟎</m:t>
                        </m:r>
                      </m:e>
                      <m:sup>
                        <m:r>
                          <a:rPr lang="en-US" sz="2000" b="1" i="1" smtClean="0">
                            <a:solidFill>
                              <a:srgbClr val="FFC000"/>
                            </a:solidFill>
                            <a:latin typeface="Cambria Math"/>
                            <a:ea typeface="Cambria Math"/>
                          </a:rPr>
                          <m:t>𝟎</m:t>
                        </m:r>
                      </m:sup>
                    </m:sSup>
                  </m:oMath>
                </a14:m>
                <a:r>
                  <a:rPr lang="bn-BD" sz="2000" b="1" dirty="0" smtClean="0">
                    <a:solidFill>
                      <a:srgbClr val="FFC000"/>
                    </a:solidFill>
                    <a:latin typeface="NikoshBAN" pitchFamily="2" charset="0"/>
                    <a:ea typeface="Cambria Math"/>
                    <a:cs typeface="NikoshBAN" pitchFamily="2" charset="0"/>
                  </a:rPr>
                  <a:t>  হয়। স্তম্ভটির উচ্চতা নির্ণয় কর।       </a:t>
                </a:r>
                <a:endParaRPr lang="en-US" sz="2000" b="1" dirty="0">
                  <a:solidFill>
                    <a:srgbClr val="FFC000"/>
                  </a:solidFill>
                  <a:latin typeface="NikoshBAN" pitchFamily="2" charset="0"/>
                  <a:cs typeface="NikoshBAN" pitchFamily="2"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5149" y="685800"/>
                <a:ext cx="8774216" cy="721864"/>
              </a:xfrm>
              <a:prstGeom prst="rect">
                <a:avLst/>
              </a:prstGeom>
              <a:blipFill rotWithShape="1">
                <a:blip r:embed="rId2"/>
                <a:stretch>
                  <a:fillRect l="-764" t="-5932" b="-14407"/>
                </a:stretch>
              </a:blipFill>
            </p:spPr>
            <p:txBody>
              <a:bodyPr/>
              <a:lstStyle/>
              <a:p>
                <a:r>
                  <a:rPr lang="en-US">
                    <a:noFill/>
                  </a:rPr>
                  <a:t> </a:t>
                </a:r>
              </a:p>
            </p:txBody>
          </p:sp>
        </mc:Fallback>
      </mc:AlternateContent>
      <p:sp>
        <p:nvSpPr>
          <p:cNvPr id="13" name="TextBox 12"/>
          <p:cNvSpPr txBox="1"/>
          <p:nvPr/>
        </p:nvSpPr>
        <p:spPr>
          <a:xfrm>
            <a:off x="335148" y="152400"/>
            <a:ext cx="8839200" cy="523220"/>
          </a:xfrm>
          <a:prstGeom prst="rect">
            <a:avLst/>
          </a:prstGeom>
          <a:noFill/>
        </p:spPr>
        <p:txBody>
          <a:bodyPr wrap="square" rtlCol="0">
            <a:spAutoFit/>
          </a:bodyPr>
          <a:lstStyle/>
          <a:p>
            <a:r>
              <a:rPr lang="bn-BD" sz="2800" b="1" dirty="0" smtClean="0">
                <a:solidFill>
                  <a:srgbClr val="FF0000"/>
                </a:solidFill>
                <a:latin typeface="NikoshBAN" pitchFamily="2" charset="0"/>
                <a:cs typeface="NikoshBAN" pitchFamily="2" charset="0"/>
              </a:rPr>
              <a:t> একক কাজের </a:t>
            </a:r>
            <a:r>
              <a:rPr lang="bn-BD" sz="2800" b="1" dirty="0" smtClean="0">
                <a:solidFill>
                  <a:srgbClr val="FF0000"/>
                </a:solidFill>
                <a:latin typeface="NikoshBAN" pitchFamily="2" charset="0"/>
                <a:cs typeface="NikoshBAN" pitchFamily="2" charset="0"/>
              </a:rPr>
              <a:t>সমাধানঃ  </a:t>
            </a:r>
            <a:endParaRPr lang="en-US" sz="2800" b="1" dirty="0">
              <a:solidFill>
                <a:srgbClr val="FF0000"/>
              </a:solidFill>
              <a:latin typeface="NikoshBAN" pitchFamily="2" charset="0"/>
              <a:cs typeface="NikoshBAN" pitchFamily="2" charset="0"/>
            </a:endParaRPr>
          </a:p>
        </p:txBody>
      </p:sp>
      <p:grpSp>
        <p:nvGrpSpPr>
          <p:cNvPr id="20" name="Group 19"/>
          <p:cNvGrpSpPr/>
          <p:nvPr/>
        </p:nvGrpSpPr>
        <p:grpSpPr>
          <a:xfrm>
            <a:off x="2202534" y="1379955"/>
            <a:ext cx="3045637" cy="1763034"/>
            <a:chOff x="2517823" y="1583462"/>
            <a:chExt cx="3904778" cy="1945387"/>
          </a:xfrm>
        </p:grpSpPr>
        <p:grpSp>
          <p:nvGrpSpPr>
            <p:cNvPr id="6" name="Group 5"/>
            <p:cNvGrpSpPr/>
            <p:nvPr/>
          </p:nvGrpSpPr>
          <p:grpSpPr>
            <a:xfrm>
              <a:off x="2517823" y="1583462"/>
              <a:ext cx="3643654" cy="1945387"/>
              <a:chOff x="209988" y="1454727"/>
              <a:chExt cx="3643654" cy="1945387"/>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72" t="12058" r="40048" b="15471"/>
              <a:stretch/>
            </p:blipFill>
            <p:spPr bwMode="auto">
              <a:xfrm>
                <a:off x="238166" y="1524000"/>
                <a:ext cx="678873" cy="146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Triangle 8"/>
              <p:cNvSpPr/>
              <p:nvPr/>
            </p:nvSpPr>
            <p:spPr>
              <a:xfrm>
                <a:off x="577601" y="1523999"/>
                <a:ext cx="3276041" cy="1490843"/>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9988" y="1454727"/>
                <a:ext cx="352982" cy="3693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A</a:t>
                </a:r>
                <a:endParaRPr lang="en-US" b="1" dirty="0">
                  <a:solidFill>
                    <a:srgbClr val="FF0000"/>
                  </a:solidFill>
                  <a:latin typeface="NikoshBAN" pitchFamily="2" charset="0"/>
                  <a:cs typeface="NikoshBAN" pitchFamily="2" charset="0"/>
                </a:endParaRPr>
              </a:p>
            </p:txBody>
          </p:sp>
          <p:sp>
            <p:nvSpPr>
              <p:cNvPr id="11" name="TextBox 10"/>
              <p:cNvSpPr txBox="1"/>
              <p:nvPr/>
            </p:nvSpPr>
            <p:spPr>
              <a:xfrm>
                <a:off x="372052" y="2927866"/>
                <a:ext cx="444334" cy="4075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B</a:t>
                </a:r>
                <a:endParaRPr lang="en-US" b="1" dirty="0">
                  <a:solidFill>
                    <a:srgbClr val="FF0000"/>
                  </a:solidFill>
                  <a:latin typeface="NikoshBAN" pitchFamily="2" charset="0"/>
                  <a:cs typeface="NikoshBAN" pitchFamily="2" charset="0"/>
                </a:endParaRPr>
              </a:p>
            </p:txBody>
          </p:sp>
          <p:sp>
            <p:nvSpPr>
              <p:cNvPr id="12" name="TextBox 11"/>
              <p:cNvSpPr txBox="1"/>
              <p:nvPr/>
            </p:nvSpPr>
            <p:spPr>
              <a:xfrm>
                <a:off x="1527521" y="2992582"/>
                <a:ext cx="458719" cy="4075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C</a:t>
                </a:r>
                <a:endParaRPr lang="en-US" b="1" dirty="0">
                  <a:solidFill>
                    <a:srgbClr val="FF0000"/>
                  </a:solidFill>
                  <a:latin typeface="NikoshBAN" pitchFamily="2" charset="0"/>
                  <a:cs typeface="NikoshBAN" pitchFamily="2" charset="0"/>
                </a:endParaRPr>
              </a:p>
            </p:txBody>
          </p:sp>
        </p:grpSp>
        <p:cxnSp>
          <p:nvCxnSpPr>
            <p:cNvPr id="15" name="Straight Connector 14"/>
            <p:cNvCxnSpPr>
              <a:stCxn id="9" idx="0"/>
            </p:cNvCxnSpPr>
            <p:nvPr/>
          </p:nvCxnSpPr>
          <p:spPr>
            <a:xfrm>
              <a:off x="2885436" y="1652734"/>
              <a:ext cx="1153164" cy="14908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9495" y="3104684"/>
              <a:ext cx="473106" cy="407533"/>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D</a:t>
              </a:r>
              <a:endParaRPr lang="en-US" b="1" dirty="0">
                <a:solidFill>
                  <a:srgbClr val="FF0000"/>
                </a:solidFill>
                <a:latin typeface="NikoshBAN" pitchFamily="2" charset="0"/>
                <a:cs typeface="NikoshBAN" pitchFamily="2" charset="0"/>
              </a:endParaRPr>
            </a:p>
          </p:txBody>
        </p:sp>
      </p:grpSp>
      <mc:AlternateContent xmlns:mc="http://schemas.openxmlformats.org/markup-compatibility/2006" xmlns:a14="http://schemas.microsoft.com/office/drawing/2010/main">
        <mc:Choice Requires="a14">
          <p:sp>
            <p:nvSpPr>
              <p:cNvPr id="21" name="TextBox 20"/>
              <p:cNvSpPr txBox="1"/>
              <p:nvPr/>
            </p:nvSpPr>
            <p:spPr>
              <a:xfrm>
                <a:off x="5166980" y="1592305"/>
                <a:ext cx="3977020" cy="1015663"/>
              </a:xfrm>
              <a:prstGeom prst="rect">
                <a:avLst/>
              </a:prstGeom>
              <a:noFill/>
            </p:spPr>
            <p:txBody>
              <a:bodyPr wrap="square" rtlCol="0">
                <a:spAutoFit/>
              </a:bodyPr>
              <a:lstStyle/>
              <a:p>
                <a:r>
                  <a:rPr lang="bn-BD" sz="2000" b="1" dirty="0" smtClean="0">
                    <a:latin typeface="NikoshBAN" pitchFamily="2" charset="0"/>
                    <a:ea typeface="Cambria Math"/>
                    <a:cs typeface="NikoshBAN" pitchFamily="2" charset="0"/>
                  </a:rPr>
                  <a:t>মনে করি , স্তম্ভের শীর্ষ বিন্দু </a:t>
                </a:r>
                <a:r>
                  <a:rPr lang="en-US" sz="2000" b="1" dirty="0" smtClean="0">
                    <a:latin typeface="NikoshBAN" pitchFamily="2" charset="0"/>
                    <a:ea typeface="Cambria Math"/>
                    <a:cs typeface="NikoshBAN" pitchFamily="2" charset="0"/>
                  </a:rPr>
                  <a:t>A, </a:t>
                </a:r>
                <a:r>
                  <a:rPr lang="bn-BD" sz="2000" b="1" dirty="0" smtClean="0">
                    <a:latin typeface="NikoshBAN" pitchFamily="2" charset="0"/>
                    <a:ea typeface="Cambria Math"/>
                    <a:cs typeface="NikoshBAN" pitchFamily="2" charset="0"/>
                  </a:rPr>
                  <a:t>পাদবিন্দু </a:t>
                </a:r>
                <a:r>
                  <a:rPr lang="en-US" sz="2000" b="1" dirty="0" smtClean="0">
                    <a:latin typeface="NikoshBAN" pitchFamily="2" charset="0"/>
                    <a:ea typeface="Cambria Math"/>
                    <a:cs typeface="NikoshBAN" pitchFamily="2" charset="0"/>
                  </a:rPr>
                  <a:t>B</a:t>
                </a:r>
                <a:r>
                  <a:rPr lang="bn-BD" sz="2000" b="1" dirty="0" smtClean="0">
                    <a:latin typeface="NikoshBAN" pitchFamily="2" charset="0"/>
                    <a:ea typeface="Cambria Math"/>
                    <a:cs typeface="NikoshBAN" pitchFamily="2" charset="0"/>
                  </a:rPr>
                  <a:t> </a:t>
                </a:r>
                <a:r>
                  <a:rPr lang="en-US" sz="2000" b="1" dirty="0">
                    <a:latin typeface="NikoshBAN" pitchFamily="2" charset="0"/>
                    <a:ea typeface="Cambria Math"/>
                    <a:cs typeface="NikoshBAN" pitchFamily="2" charset="0"/>
                  </a:rPr>
                  <a:t>,</a:t>
                </a:r>
                <a:r>
                  <a:rPr lang="bn-BD" sz="2000" b="1" dirty="0" smtClean="0">
                    <a:latin typeface="NikoshBAN" pitchFamily="2" charset="0"/>
                    <a:ea typeface="Cambria Math"/>
                    <a:cs typeface="NikoshBAN" pitchFamily="2" charset="0"/>
                  </a:rPr>
                  <a:t> ভূতলস্থ/ভূমিস্থ নির্দিষ্ট বিন্দু </a:t>
                </a:r>
                <a:r>
                  <a:rPr lang="en-US" sz="2000" b="1" dirty="0" smtClean="0">
                    <a:latin typeface="NikoshBAN" pitchFamily="2" charset="0"/>
                    <a:ea typeface="Cambria Math"/>
                    <a:cs typeface="NikoshBAN" pitchFamily="2" charset="0"/>
                  </a:rPr>
                  <a:t>C</a:t>
                </a:r>
                <a:r>
                  <a:rPr lang="bn-BD" sz="2000" b="1" dirty="0" smtClean="0">
                    <a:latin typeface="NikoshBAN" pitchFamily="2" charset="0"/>
                    <a:ea typeface="Cambria Math"/>
                    <a:cs typeface="NikoshBAN" pitchFamily="2" charset="0"/>
                  </a:rPr>
                  <a:t> এবং </a:t>
                </a:r>
                <a:r>
                  <a:rPr lang="en-US" sz="2000" b="1" dirty="0" smtClean="0">
                    <a:latin typeface="NikoshBAN" pitchFamily="2" charset="0"/>
                    <a:ea typeface="Cambria Math"/>
                    <a:cs typeface="NikoshBAN" pitchFamily="2" charset="0"/>
                  </a:rPr>
                  <a:t>C </a:t>
                </a:r>
                <a:r>
                  <a:rPr lang="bn-BD" sz="2000" b="1" dirty="0" smtClean="0">
                    <a:latin typeface="NikoshBAN" pitchFamily="2" charset="0"/>
                    <a:ea typeface="Cambria Math"/>
                    <a:cs typeface="NikoshBAN" pitchFamily="2" charset="0"/>
                  </a:rPr>
                  <a:t>থেকে </a:t>
                </a:r>
                <a14:m>
                  <m:oMath xmlns:m="http://schemas.openxmlformats.org/officeDocument/2006/math">
                    <m:r>
                      <a:rPr lang="en-US" sz="2000" b="1" i="1" smtClean="0">
                        <a:latin typeface="Cambria Math"/>
                        <a:ea typeface="Cambria Math"/>
                        <a:cs typeface="NikoshBAN" pitchFamily="2" charset="0"/>
                      </a:rPr>
                      <m:t>𝟐𝟓</m:t>
                    </m:r>
                  </m:oMath>
                </a14:m>
                <a:r>
                  <a:rPr lang="bn-BD" sz="2000" b="1" dirty="0" smtClean="0">
                    <a:latin typeface="NikoshBAN" pitchFamily="2" charset="0"/>
                    <a:ea typeface="Cambria Math"/>
                    <a:cs typeface="NikoshBAN" pitchFamily="2" charset="0"/>
                  </a:rPr>
                  <a:t>  মিটার পিছিয়ে অপর বিন্দু </a:t>
                </a:r>
                <a:r>
                  <a:rPr lang="en-US" sz="2000" b="1" dirty="0" smtClean="0">
                    <a:latin typeface="NikoshBAN" pitchFamily="2" charset="0"/>
                    <a:ea typeface="Cambria Math"/>
                    <a:cs typeface="NikoshBAN" pitchFamily="2" charset="0"/>
                  </a:rPr>
                  <a:t>D.  </a:t>
                </a:r>
                <a:endParaRPr lang="en-US" sz="2000" b="1" dirty="0">
                  <a:latin typeface="NikoshBAN" pitchFamily="2" charset="0"/>
                  <a:cs typeface="NikoshBAN" pitchFamily="2"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166980" y="1592305"/>
                <a:ext cx="3977020" cy="1015663"/>
              </a:xfrm>
              <a:prstGeom prst="rect">
                <a:avLst/>
              </a:prstGeom>
              <a:blipFill rotWithShape="1">
                <a:blip r:embed="rId7"/>
                <a:stretch>
                  <a:fillRect l="-1687" t="-2994" r="-3834"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5148" y="3154637"/>
                <a:ext cx="8679872" cy="375552"/>
              </a:xfrm>
              <a:prstGeom prst="rect">
                <a:avLst/>
              </a:prstGeom>
              <a:noFill/>
            </p:spPr>
            <p:txBody>
              <a:bodyPr wrap="square" rtlCol="0">
                <a:spAutoFit/>
              </a:bodyPr>
              <a:lstStyle/>
              <a:p>
                <a:r>
                  <a:rPr lang="bn-BD" b="1" dirty="0" smtClean="0">
                    <a:latin typeface="NikoshBAN" pitchFamily="2" charset="0"/>
                    <a:cs typeface="NikoshBAN" pitchFamily="2" charset="0"/>
                  </a:rPr>
                  <a:t>তাহলে,  </a:t>
                </a:r>
                <a:r>
                  <a:rPr lang="en-US" b="1" dirty="0" smtClean="0">
                    <a:latin typeface="NikoshBAN" pitchFamily="2" charset="0"/>
                    <a:cs typeface="NikoshBAN" pitchFamily="2" charset="0"/>
                  </a:rPr>
                  <a:t>CD =</a:t>
                </a:r>
                <a14:m>
                  <m:oMath xmlns:m="http://schemas.openxmlformats.org/officeDocument/2006/math">
                    <m:r>
                      <a:rPr lang="en-US" b="1" i="1" smtClean="0">
                        <a:latin typeface="Cambria Math"/>
                        <a:cs typeface="NikoshBAN" pitchFamily="2" charset="0"/>
                      </a:rPr>
                      <m:t>𝟐𝟓</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a:t>
                </a:r>
                <a:r>
                  <a:rPr lang="bn-BD" b="1" dirty="0">
                    <a:latin typeface="NikoshBAN" pitchFamily="2" charset="0"/>
                    <a:cs typeface="NikoshBAN" pitchFamily="2" charset="0"/>
                  </a:rPr>
                  <a:t> </a:t>
                </a:r>
                <a:r>
                  <a:rPr lang="bn-BD" b="1" dirty="0" smtClean="0">
                    <a:latin typeface="NikoshBAN" pitchFamily="2" charset="0"/>
                    <a:cs typeface="NikoshBAN" pitchFamily="2" charset="0"/>
                  </a:rPr>
                  <a:t>, শীর্ষের উন্নতি কোণ  </a:t>
                </a:r>
                <a:r>
                  <a:rPr lang="en-US" b="1" dirty="0" smtClean="0">
                    <a:latin typeface="NikoshBAN" pitchFamily="2" charset="0"/>
                    <a:ea typeface="Cambria Math"/>
                    <a:cs typeface="NikoshBAN" pitchFamily="2" charset="0"/>
                  </a:rPr>
                  <a:t>∠ACB=</a:t>
                </a:r>
                <a:r>
                  <a:rPr lang="bn-BD" b="1" dirty="0" smtClean="0">
                    <a:latin typeface="NikoshBAN" pitchFamily="2" charset="0"/>
                    <a:ea typeface="Cambria Math"/>
                    <a:cs typeface="NikoshBAN" pitchFamily="2" charset="0"/>
                  </a:rPr>
                  <a:t> </a:t>
                </a:r>
                <a14:m>
                  <m:oMath xmlns:m="http://schemas.openxmlformats.org/officeDocument/2006/math">
                    <m:sSup>
                      <m:sSupPr>
                        <m:ctrlPr>
                          <a:rPr lang="bn-BD" b="1" i="1" smtClean="0">
                            <a:latin typeface="Cambria Math"/>
                            <a:ea typeface="Cambria Math"/>
                          </a:rPr>
                        </m:ctrlPr>
                      </m:sSupPr>
                      <m:e>
                        <m:r>
                          <a:rPr lang="en-US" b="1" i="1" smtClean="0">
                            <a:latin typeface="Cambria Math"/>
                            <a:ea typeface="Cambria Math"/>
                          </a:rPr>
                          <m:t>𝟔𝟎</m:t>
                        </m:r>
                      </m:e>
                      <m:sup>
                        <m:r>
                          <a:rPr lang="en-US" b="1" i="1" smtClean="0">
                            <a:latin typeface="Cambria Math"/>
                            <a:ea typeface="Cambria Math"/>
                          </a:rPr>
                          <m:t>𝟎</m:t>
                        </m:r>
                      </m:sup>
                    </m:sSup>
                  </m:oMath>
                </a14:m>
                <a:r>
                  <a:rPr lang="en-US" b="1" dirty="0" smtClean="0">
                    <a:latin typeface="NikoshBAN" pitchFamily="2" charset="0"/>
                    <a:ea typeface="Cambria Math"/>
                    <a:cs typeface="NikoshBAN" pitchFamily="2" charset="0"/>
                  </a:rPr>
                  <a:t>  </a:t>
                </a:r>
                <a:r>
                  <a:rPr lang="bn-BD" b="1" dirty="0" smtClean="0">
                    <a:latin typeface="NikoshBAN" pitchFamily="2" charset="0"/>
                    <a:ea typeface="Cambria Math"/>
                    <a:cs typeface="NikoshBAN" pitchFamily="2" charset="0"/>
                  </a:rPr>
                  <a:t>এবং  </a:t>
                </a:r>
                <a:r>
                  <a:rPr lang="bn-BD" b="1" dirty="0" smtClean="0">
                    <a:latin typeface="Cambria Math"/>
                    <a:ea typeface="Cambria Math"/>
                    <a:cs typeface="NikoshBAN" pitchFamily="2" charset="0"/>
                  </a:rPr>
                  <a:t>∠</a:t>
                </a:r>
                <a:r>
                  <a:rPr lang="en-US" b="1" dirty="0" smtClean="0">
                    <a:latin typeface="NikoshBAN" pitchFamily="2" charset="0"/>
                    <a:ea typeface="Cambria Math"/>
                    <a:cs typeface="NikoshBAN" pitchFamily="2" charset="0"/>
                  </a:rPr>
                  <a:t>ADB=</a:t>
                </a:r>
                <a14:m>
                  <m:oMath xmlns:m="http://schemas.openxmlformats.org/officeDocument/2006/math">
                    <m:sSup>
                      <m:sSupPr>
                        <m:ctrlPr>
                          <a:rPr lang="en-US" b="1" i="1" smtClean="0">
                            <a:latin typeface="Cambria Math"/>
                            <a:ea typeface="Cambria Math"/>
                            <a:cs typeface="NikoshBAN" pitchFamily="2" charset="0"/>
                          </a:rPr>
                        </m:ctrlPr>
                      </m:sSupPr>
                      <m:e>
                        <m:r>
                          <a:rPr lang="en-US" b="1" i="1" smtClean="0">
                            <a:latin typeface="Cambria Math"/>
                            <a:ea typeface="Cambria Math"/>
                            <a:cs typeface="NikoshBAN" pitchFamily="2" charset="0"/>
                          </a:rPr>
                          <m:t>𝟑𝟎</m:t>
                        </m:r>
                      </m:e>
                      <m:sup>
                        <m:r>
                          <a:rPr lang="en-US" b="1" i="1" smtClean="0">
                            <a:latin typeface="Cambria Math"/>
                            <a:ea typeface="Cambria Math"/>
                            <a:cs typeface="NikoshBAN" pitchFamily="2" charset="0"/>
                          </a:rPr>
                          <m:t>𝟎</m:t>
                        </m:r>
                      </m:sup>
                    </m:sSup>
                  </m:oMath>
                </a14:m>
                <a:r>
                  <a:rPr lang="en-US" b="1" dirty="0" smtClean="0">
                    <a:latin typeface="NikoshBAN" pitchFamily="2" charset="0"/>
                    <a:cs typeface="NikoshBAN" pitchFamily="2" charset="0"/>
                  </a:rPr>
                  <a:t> </a:t>
                </a:r>
                <a:endParaRPr lang="en-US" b="1" dirty="0">
                  <a:latin typeface="NikoshBAN" pitchFamily="2" charset="0"/>
                  <a:cs typeface="NikoshBAN" pitchFamily="2"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35148" y="3154637"/>
                <a:ext cx="8679872" cy="375552"/>
              </a:xfrm>
              <a:prstGeom prst="rect">
                <a:avLst/>
              </a:prstGeom>
              <a:blipFill rotWithShape="1">
                <a:blip r:embed="rId8"/>
                <a:stretch>
                  <a:fillRect l="-632" t="-11290"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5148" y="3559735"/>
                <a:ext cx="8843461" cy="369332"/>
              </a:xfrm>
              <a:prstGeom prst="rect">
                <a:avLst/>
              </a:prstGeom>
              <a:noFill/>
            </p:spPr>
            <p:txBody>
              <a:bodyPr wrap="square" rtlCol="0">
                <a:spAutoFit/>
              </a:bodyPr>
              <a:lstStyle/>
              <a:p>
                <a:r>
                  <a:rPr lang="bn-BD" b="1" dirty="0" smtClean="0">
                    <a:latin typeface="NikoshBAN" pitchFamily="2" charset="0"/>
                    <a:cs typeface="NikoshBAN" pitchFamily="2" charset="0"/>
                  </a:rPr>
                  <a:t>মনে করি ,</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স্তম্ভটির উচ্চতা   </a:t>
                </a:r>
                <a:r>
                  <a:rPr lang="en-US" b="1" dirty="0" smtClean="0">
                    <a:latin typeface="NikoshBAN" pitchFamily="2" charset="0"/>
                    <a:cs typeface="NikoshBAN" pitchFamily="2" charset="0"/>
                  </a:rPr>
                  <a:t>AB</a:t>
                </a:r>
                <a:r>
                  <a:rPr lang="bn-BD" b="1" dirty="0" smtClean="0">
                    <a:latin typeface="NikoshBAN" pitchFamily="2" charset="0"/>
                    <a:cs typeface="NikoshBAN" pitchFamily="2" charset="0"/>
                  </a:rPr>
                  <a:t> </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a:t>
                </a:r>
                <a14:m>
                  <m:oMath xmlns:m="http://schemas.openxmlformats.org/officeDocument/2006/math">
                    <m:r>
                      <a:rPr lang="en-US" b="1" i="1" smtClean="0">
                        <a:latin typeface="Cambria Math"/>
                        <a:cs typeface="NikoshBAN" pitchFamily="2" charset="0"/>
                      </a:rPr>
                      <m:t>𝒉</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a:t>
                </a:r>
                <a:endParaRPr lang="en-US" b="1" dirty="0">
                  <a:latin typeface="NikoshBAN" pitchFamily="2" charset="0"/>
                  <a:cs typeface="NikoshBAN" pitchFamily="2"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5148" y="3559735"/>
                <a:ext cx="8843461" cy="369332"/>
              </a:xfrm>
              <a:prstGeom prst="rect">
                <a:avLst/>
              </a:prstGeom>
              <a:blipFill rotWithShape="1">
                <a:blip r:embed="rId9"/>
                <a:stretch>
                  <a:fillRect l="-620"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35149" y="3926610"/>
                <a:ext cx="4527514" cy="533992"/>
              </a:xfrm>
              <a:prstGeom prst="rect">
                <a:avLst/>
              </a:prstGeom>
              <a:noFill/>
            </p:spPr>
            <p:txBody>
              <a:bodyPr wrap="square" rtlCol="0">
                <a:spAutoFit/>
              </a:bodyPr>
              <a:lstStyle/>
              <a:p>
                <a:r>
                  <a:rPr lang="bn-BD" sz="2000" b="1" dirty="0" smtClean="0">
                    <a:latin typeface="NikoshBAN" pitchFamily="2" charset="0"/>
                    <a:cs typeface="NikoshBAN" pitchFamily="2" charset="0"/>
                  </a:rPr>
                  <a:t>এখন, </a:t>
                </a:r>
                <a14:m>
                  <m:oMath xmlns:m="http://schemas.openxmlformats.org/officeDocument/2006/math">
                    <m:r>
                      <a:rPr lang="en-US" sz="2000" b="1" i="1" smtClean="0">
                        <a:latin typeface="Cambria Math"/>
                        <a:cs typeface="NikoshBAN" pitchFamily="2" charset="0"/>
                      </a:rPr>
                      <m:t>𝒄𝒐𝒕</m:t>
                    </m:r>
                    <m:sSup>
                      <m:sSupPr>
                        <m:ctrlPr>
                          <a:rPr lang="en-US" sz="2000" b="1" i="1" smtClean="0">
                            <a:latin typeface="Cambria Math"/>
                            <a:cs typeface="NikoshBAN" pitchFamily="2" charset="0"/>
                          </a:rPr>
                        </m:ctrlPr>
                      </m:sSupPr>
                      <m:e>
                        <m:r>
                          <a:rPr lang="en-US" sz="2000" b="1" i="1" smtClean="0">
                            <a:latin typeface="Cambria Math"/>
                            <a:cs typeface="NikoshBAN" pitchFamily="2" charset="0"/>
                          </a:rPr>
                          <m:t>𝟑𝟎</m:t>
                        </m:r>
                      </m:e>
                      <m:sup>
                        <m:r>
                          <a:rPr lang="en-US" sz="2000" b="1" i="1" smtClean="0">
                            <a:latin typeface="Cambria Math"/>
                            <a:cs typeface="NikoshBAN" pitchFamily="2" charset="0"/>
                          </a:rPr>
                          <m:t>𝟎</m:t>
                        </m:r>
                      </m:sup>
                    </m:sSup>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𝑩𝑫</m:t>
                        </m:r>
                      </m:num>
                      <m:den>
                        <m:r>
                          <a:rPr lang="en-US" sz="2000" b="1" i="1" smtClean="0">
                            <a:latin typeface="Cambria Math"/>
                            <a:cs typeface="NikoshBAN" pitchFamily="2" charset="0"/>
                          </a:rPr>
                          <m:t>𝑨𝑩</m:t>
                        </m:r>
                      </m:den>
                    </m:f>
                  </m:oMath>
                </a14:m>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…..(1)</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35149" y="3926610"/>
                <a:ext cx="4527514" cy="533992"/>
              </a:xfrm>
              <a:prstGeom prst="rect">
                <a:avLst/>
              </a:prstGeom>
              <a:blipFill rotWithShape="1">
                <a:blip r:embed="rId10"/>
                <a:stretch>
                  <a:fillRect l="-1480"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34486" y="4460686"/>
                <a:ext cx="4470449" cy="533992"/>
              </a:xfrm>
              <a:prstGeom prst="rect">
                <a:avLst/>
              </a:prstGeom>
              <a:noFill/>
            </p:spPr>
            <p:txBody>
              <a:bodyPr wrap="square" rtlCol="0">
                <a:spAutoFit/>
              </a:bodyPr>
              <a:lstStyle/>
              <a:p>
                <a:r>
                  <a:rPr lang="bn-BD" sz="2000" b="1" dirty="0" smtClean="0">
                    <a:latin typeface="NikoshBAN" pitchFamily="2" charset="0"/>
                    <a:cs typeface="NikoshBAN" pitchFamily="2" charset="0"/>
                  </a:rPr>
                  <a:t>এবং, </a:t>
                </a:r>
                <a14:m>
                  <m:oMath xmlns:m="http://schemas.openxmlformats.org/officeDocument/2006/math">
                    <m:r>
                      <a:rPr lang="en-US" sz="2000" b="1" i="1" smtClean="0">
                        <a:latin typeface="Cambria Math"/>
                        <a:cs typeface="NikoshBAN" pitchFamily="2" charset="0"/>
                      </a:rPr>
                      <m:t>𝒄𝒐𝒕</m:t>
                    </m:r>
                    <m:sSup>
                      <m:sSupPr>
                        <m:ctrlPr>
                          <a:rPr lang="en-US" sz="2000" b="1" i="1" smtClean="0">
                            <a:latin typeface="Cambria Math"/>
                            <a:cs typeface="NikoshBAN" pitchFamily="2" charset="0"/>
                          </a:rPr>
                        </m:ctrlPr>
                      </m:sSupPr>
                      <m:e>
                        <m:r>
                          <a:rPr lang="en-US" sz="2000" b="1" i="1" smtClean="0">
                            <a:latin typeface="Cambria Math"/>
                            <a:cs typeface="NikoshBAN" pitchFamily="2" charset="0"/>
                          </a:rPr>
                          <m:t>𝟔𝟎</m:t>
                        </m:r>
                      </m:e>
                      <m:sup>
                        <m:r>
                          <a:rPr lang="en-US" sz="2000" b="1" i="1" smtClean="0">
                            <a:latin typeface="Cambria Math"/>
                            <a:cs typeface="NikoshBAN" pitchFamily="2" charset="0"/>
                          </a:rPr>
                          <m:t>𝟎</m:t>
                        </m:r>
                      </m:sup>
                    </m:sSup>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𝑩𝑪</m:t>
                        </m:r>
                      </m:num>
                      <m:den>
                        <m:r>
                          <a:rPr lang="en-US" sz="2000" b="1" i="1" smtClean="0">
                            <a:latin typeface="Cambria Math"/>
                            <a:cs typeface="NikoshBAN" pitchFamily="2" charset="0"/>
                          </a:rPr>
                          <m:t>𝑨𝑩</m:t>
                        </m:r>
                      </m:den>
                    </m:f>
                  </m:oMath>
                </a14:m>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…..(2)</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34486" y="4460686"/>
                <a:ext cx="4470449" cy="533992"/>
              </a:xfrm>
              <a:prstGeom prst="rect">
                <a:avLst/>
              </a:prstGeom>
              <a:blipFill rotWithShape="1">
                <a:blip r:embed="rId11"/>
                <a:stretch>
                  <a:fillRect l="-1501" b="-11494"/>
                </a:stretch>
              </a:blipFill>
            </p:spPr>
            <p:txBody>
              <a:bodyPr/>
              <a:lstStyle/>
              <a:p>
                <a:r>
                  <a:rPr lang="en-US">
                    <a:noFill/>
                  </a:rPr>
                  <a:t> </a:t>
                </a:r>
              </a:p>
            </p:txBody>
          </p:sp>
        </mc:Fallback>
      </mc:AlternateContent>
      <p:sp>
        <p:nvSpPr>
          <p:cNvPr id="26" name="TextBox 25"/>
          <p:cNvSpPr txBox="1"/>
          <p:nvPr/>
        </p:nvSpPr>
        <p:spPr>
          <a:xfrm>
            <a:off x="334486" y="4983999"/>
            <a:ext cx="4528175" cy="369332"/>
          </a:xfrm>
          <a:prstGeom prst="rect">
            <a:avLst/>
          </a:prstGeom>
          <a:noFill/>
        </p:spPr>
        <p:txBody>
          <a:bodyPr wrap="square" rtlCol="0">
            <a:spAutoFit/>
          </a:bodyPr>
          <a:lstStyle/>
          <a:p>
            <a:r>
              <a:rPr lang="en-US" b="1" dirty="0" smtClean="0">
                <a:latin typeface="NikoshBAN" pitchFamily="2" charset="0"/>
                <a:cs typeface="NikoshBAN" pitchFamily="2" charset="0"/>
              </a:rPr>
              <a:t> (1) </a:t>
            </a:r>
            <a:r>
              <a:rPr lang="bn-BD" b="1" dirty="0" smtClean="0">
                <a:latin typeface="NikoshBAN" pitchFamily="2" charset="0"/>
                <a:cs typeface="NikoshBAN" pitchFamily="2" charset="0"/>
              </a:rPr>
              <a:t>হতে </a:t>
            </a:r>
            <a:r>
              <a:rPr lang="en-US" b="1" dirty="0" smtClean="0">
                <a:latin typeface="NikoshBAN" pitchFamily="2" charset="0"/>
                <a:cs typeface="NikoshBAN" pitchFamily="2" charset="0"/>
              </a:rPr>
              <a:t>(2) </a:t>
            </a:r>
            <a:r>
              <a:rPr lang="bn-BD" b="1" dirty="0" smtClean="0">
                <a:latin typeface="NikoshBAN" pitchFamily="2" charset="0"/>
                <a:cs typeface="NikoshBAN" pitchFamily="2" charset="0"/>
              </a:rPr>
              <a:t>বিয়োগ করে পই, </a:t>
            </a:r>
            <a:endParaRPr lang="en-US" b="1" dirty="0" smtClean="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27" name="Rectangle 26"/>
              <p:cNvSpPr/>
              <p:nvPr/>
            </p:nvSpPr>
            <p:spPr>
              <a:xfrm>
                <a:off x="335150" y="5233220"/>
                <a:ext cx="4527512" cy="491096"/>
              </a:xfrm>
              <a:prstGeom prst="rect">
                <a:avLst/>
              </a:prstGeom>
            </p:spPr>
            <p:txBody>
              <a:bodyPr wrap="square">
                <a:spAutoFit/>
              </a:bodyPr>
              <a:lstStyle/>
              <a:p>
                <a14:m>
                  <m:oMath xmlns:m="http://schemas.openxmlformats.org/officeDocument/2006/math">
                    <m:sSup>
                      <m:sSupPr>
                        <m:ctrlPr>
                          <a:rPr lang="en-US" b="1" i="1" smtClean="0">
                            <a:latin typeface="Cambria Math"/>
                            <a:cs typeface="NikoshBAN" pitchFamily="2" charset="0"/>
                          </a:rPr>
                        </m:ctrlPr>
                      </m:sSupPr>
                      <m:e>
                        <m:r>
                          <a:rPr lang="bn-BD" b="1" i="1" smtClean="0">
                            <a:latin typeface="Cambria Math"/>
                            <a:cs typeface="NikoshBAN" pitchFamily="2" charset="0"/>
                          </a:rPr>
                          <m:t> </m:t>
                        </m:r>
                        <m:r>
                          <a:rPr lang="en-US" b="1" i="1">
                            <a:latin typeface="Cambria Math"/>
                            <a:cs typeface="NikoshBAN" pitchFamily="2" charset="0"/>
                          </a:rPr>
                          <m:t>𝒄𝒐𝒕</m:t>
                        </m:r>
                        <m:r>
                          <a:rPr lang="en-US" b="1" i="1">
                            <a:latin typeface="Cambria Math"/>
                            <a:cs typeface="NikoshBAN" pitchFamily="2" charset="0"/>
                          </a:rPr>
                          <m:t>𝟑𝟎</m:t>
                        </m:r>
                      </m:e>
                      <m:sup>
                        <m:r>
                          <a:rPr lang="en-US" b="1" i="1">
                            <a:latin typeface="Cambria Math"/>
                            <a:cs typeface="NikoshBAN" pitchFamily="2" charset="0"/>
                          </a:rPr>
                          <m:t>𝟎</m:t>
                        </m:r>
                      </m:sup>
                    </m:sSup>
                    <m:r>
                      <a:rPr lang="bn-BD" b="1" i="1">
                        <a:latin typeface="Cambria Math"/>
                        <a:cs typeface="NikoshBAN" pitchFamily="2" charset="0"/>
                      </a:rPr>
                      <m:t>−</m:t>
                    </m:r>
                    <m:sSup>
                      <m:sSupPr>
                        <m:ctrlPr>
                          <a:rPr lang="bn-BD" b="1" i="1">
                            <a:latin typeface="Cambria Math"/>
                            <a:cs typeface="NikoshBAN" pitchFamily="2" charset="0"/>
                          </a:rPr>
                        </m:ctrlPr>
                      </m:sSupPr>
                      <m:e>
                        <m:r>
                          <a:rPr lang="en-US" b="1" i="1">
                            <a:latin typeface="Cambria Math"/>
                            <a:cs typeface="NikoshBAN" pitchFamily="2" charset="0"/>
                          </a:rPr>
                          <m:t>𝒄𝒐𝒕</m:t>
                        </m:r>
                        <m:r>
                          <a:rPr lang="en-US" b="1" i="1">
                            <a:latin typeface="Cambria Math"/>
                            <a:cs typeface="NikoshBAN" pitchFamily="2" charset="0"/>
                          </a:rPr>
                          <m:t>𝟔𝟎</m:t>
                        </m:r>
                      </m:e>
                      <m:sup>
                        <m:r>
                          <a:rPr lang="en-US" b="1" i="1">
                            <a:latin typeface="Cambria Math"/>
                            <a:cs typeface="NikoshBAN" pitchFamily="2" charset="0"/>
                          </a:rPr>
                          <m:t>𝟎</m:t>
                        </m:r>
                      </m:sup>
                    </m:sSup>
                    <m:r>
                      <a:rPr lang="bn-BD" b="1" i="1">
                        <a:latin typeface="Cambria Math"/>
                        <a:cs typeface="NikoshBAN" pitchFamily="2" charset="0"/>
                      </a:rPr>
                      <m:t>=</m:t>
                    </m:r>
                    <m:f>
                      <m:fPr>
                        <m:ctrlPr>
                          <a:rPr lang="bn-BD" b="1" i="1">
                            <a:latin typeface="Cambria Math"/>
                            <a:cs typeface="NikoshBAN" pitchFamily="2" charset="0"/>
                          </a:rPr>
                        </m:ctrlPr>
                      </m:fPr>
                      <m:num>
                        <m:r>
                          <a:rPr lang="en-US" b="1" i="1">
                            <a:latin typeface="Cambria Math"/>
                            <a:cs typeface="NikoshBAN" pitchFamily="2" charset="0"/>
                          </a:rPr>
                          <m:t>𝑩𝑫</m:t>
                        </m:r>
                      </m:num>
                      <m:den>
                        <m:r>
                          <a:rPr lang="en-US" b="1" i="1">
                            <a:latin typeface="Cambria Math"/>
                            <a:cs typeface="NikoshBAN" pitchFamily="2" charset="0"/>
                          </a:rPr>
                          <m:t>𝑨𝑩</m:t>
                        </m:r>
                      </m:den>
                    </m:f>
                    <m:r>
                      <a:rPr lang="bn-BD" b="1" i="1">
                        <a:latin typeface="Cambria Math"/>
                        <a:cs typeface="NikoshBAN" pitchFamily="2" charset="0"/>
                      </a:rPr>
                      <m:t>−</m:t>
                    </m:r>
                    <m:f>
                      <m:fPr>
                        <m:ctrlPr>
                          <a:rPr lang="bn-BD" b="1" i="1">
                            <a:latin typeface="Cambria Math"/>
                            <a:cs typeface="NikoshBAN" pitchFamily="2" charset="0"/>
                          </a:rPr>
                        </m:ctrlPr>
                      </m:fPr>
                      <m:num>
                        <m:r>
                          <a:rPr lang="en-US" b="1" i="1">
                            <a:latin typeface="Cambria Math"/>
                            <a:cs typeface="NikoshBAN" pitchFamily="2" charset="0"/>
                          </a:rPr>
                          <m:t>𝑩𝑪</m:t>
                        </m:r>
                      </m:num>
                      <m:den>
                        <m:r>
                          <a:rPr lang="en-US" b="1" i="1">
                            <a:latin typeface="Cambria Math"/>
                            <a:cs typeface="NikoshBAN" pitchFamily="2" charset="0"/>
                          </a:rPr>
                          <m:t>𝑨𝑩</m:t>
                        </m:r>
                      </m:den>
                    </m:f>
                  </m:oMath>
                </a14:m>
                <a:r>
                  <a:rPr lang="en-US" b="1" dirty="0">
                    <a:latin typeface="NikoshBAN" pitchFamily="2" charset="0"/>
                    <a:cs typeface="NikoshBAN" pitchFamily="2" charset="0"/>
                  </a:rPr>
                  <a:t> </a:t>
                </a:r>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335150" y="5233220"/>
                <a:ext cx="4527512" cy="491096"/>
              </a:xfrm>
              <a:prstGeom prst="rect">
                <a:avLst/>
              </a:prstGeom>
              <a:blipFill rotWithShape="1">
                <a:blip r:embed="rId12"/>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5150" y="5721721"/>
                <a:ext cx="4527511" cy="550985"/>
              </a:xfrm>
              <a:prstGeom prst="rect">
                <a:avLst/>
              </a:prstGeom>
              <a:noFill/>
            </p:spPr>
            <p:txBody>
              <a:bodyPr wrap="square" rtlCol="0">
                <a:spAutoFit/>
              </a:bodyPr>
              <a:lstStyle/>
              <a:p>
                <a:r>
                  <a:rPr lang="bn-BD" sz="2000" b="1" dirty="0" smtClean="0">
                    <a:latin typeface="NikoshBAN" pitchFamily="2" charset="0"/>
                    <a:cs typeface="NikoshBAN" pitchFamily="2" charset="0"/>
                  </a:rPr>
                  <a:t>বা, </a:t>
                </a:r>
                <a:r>
                  <a:rPr lang="en-US" sz="2000" b="1" dirty="0" smtClean="0">
                    <a:latin typeface="NikoshBAN" pitchFamily="2" charset="0"/>
                    <a:cs typeface="NikoshBAN" pitchFamily="2" charset="0"/>
                  </a:rPr>
                  <a:t> </a:t>
                </a:r>
                <a14:m>
                  <m:oMath xmlns:m="http://schemas.openxmlformats.org/officeDocument/2006/math">
                    <m:rad>
                      <m:radPr>
                        <m:degHide m:val="on"/>
                        <m:ctrlPr>
                          <a:rPr lang="en-US" sz="2000" b="1" i="1" smtClean="0">
                            <a:latin typeface="Cambria Math"/>
                            <a:cs typeface="NikoshBAN" pitchFamily="2" charset="0"/>
                          </a:rPr>
                        </m:ctrlPr>
                      </m:radPr>
                      <m:deg/>
                      <m:e>
                        <m:r>
                          <a:rPr lang="en-US" sz="2000" b="1" i="1" smtClean="0">
                            <a:latin typeface="Cambria Math"/>
                            <a:cs typeface="NikoshBAN" pitchFamily="2" charset="0"/>
                          </a:rPr>
                          <m:t>𝟑</m:t>
                        </m:r>
                      </m:e>
                    </m:rad>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𝟏</m:t>
                        </m:r>
                      </m:num>
                      <m:den>
                        <m:rad>
                          <m:radPr>
                            <m:degHide m:val="on"/>
                            <m:ctrlPr>
                              <a:rPr lang="en-US" sz="2000" b="1" i="1" smtClean="0">
                                <a:latin typeface="Cambria Math"/>
                                <a:cs typeface="NikoshBAN" pitchFamily="2" charset="0"/>
                              </a:rPr>
                            </m:ctrlPr>
                          </m:radPr>
                          <m:deg/>
                          <m:e>
                            <m:r>
                              <a:rPr lang="en-US" sz="2000" b="1" i="1" smtClean="0">
                                <a:latin typeface="Cambria Math"/>
                                <a:cs typeface="NikoshBAN" pitchFamily="2" charset="0"/>
                              </a:rPr>
                              <m:t>𝟑</m:t>
                            </m:r>
                          </m:e>
                        </m:rad>
                      </m:den>
                    </m:f>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𝑩𝑫</m:t>
                        </m:r>
                        <m:r>
                          <a:rPr lang="en-US" sz="2000" b="1" i="1" smtClean="0">
                            <a:latin typeface="Cambria Math"/>
                            <a:cs typeface="NikoshBAN" pitchFamily="2" charset="0"/>
                          </a:rPr>
                          <m:t>−</m:t>
                        </m:r>
                        <m:r>
                          <a:rPr lang="en-US" sz="2000" b="1" i="1" smtClean="0">
                            <a:latin typeface="Cambria Math"/>
                            <a:cs typeface="NikoshBAN" pitchFamily="2" charset="0"/>
                          </a:rPr>
                          <m:t>𝑩𝑪</m:t>
                        </m:r>
                      </m:num>
                      <m:den>
                        <m:r>
                          <a:rPr lang="en-US" sz="2000" b="1" i="1" smtClean="0">
                            <a:latin typeface="Cambria Math"/>
                            <a:cs typeface="NikoshBAN" pitchFamily="2" charset="0"/>
                          </a:rPr>
                          <m:t>𝑨𝑩</m:t>
                        </m:r>
                      </m:den>
                    </m:f>
                  </m:oMath>
                </a14:m>
                <a:r>
                  <a:rPr lang="en-US"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35150" y="5721721"/>
                <a:ext cx="4527511" cy="550985"/>
              </a:xfrm>
              <a:prstGeom prst="rect">
                <a:avLst/>
              </a:prstGeom>
              <a:blipFill rotWithShape="1">
                <a:blip r:embed="rId13"/>
                <a:stretch>
                  <a:fillRect l="-1480" b="-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862662" y="5740478"/>
                <a:ext cx="4246702" cy="843244"/>
              </a:xfrm>
              <a:prstGeom prst="rect">
                <a:avLst/>
              </a:prstGeom>
              <a:noFill/>
            </p:spPr>
            <p:txBody>
              <a:bodyPr wrap="square" rtlCol="0">
                <a:spAutoFit/>
              </a:bodyPr>
              <a:lstStyle/>
              <a:p>
                <a:r>
                  <a:rPr lang="bn-BD" sz="2000" b="1" dirty="0" smtClean="0">
                    <a:latin typeface="NikoshBAN" pitchFamily="2" charset="0"/>
                    <a:cs typeface="NikoshBAN" pitchFamily="2" charset="0"/>
                  </a:rPr>
                  <a:t>বা, </a:t>
                </a:r>
                <a:r>
                  <a:rPr lang="en-US" sz="2000" b="1" dirty="0" smtClean="0">
                    <a:latin typeface="NikoshBAN" pitchFamily="2" charset="0"/>
                    <a:cs typeface="NikoshBAN" pitchFamily="2" charset="0"/>
                  </a:rPr>
                  <a:t> </a:t>
                </a:r>
                <a14:m>
                  <m:oMath xmlns:m="http://schemas.openxmlformats.org/officeDocument/2006/math">
                    <m:r>
                      <a:rPr lang="en-US" sz="2000" b="1" i="1" smtClean="0">
                        <a:latin typeface="Cambria Math"/>
                        <a:cs typeface="NikoshBAN" pitchFamily="2" charset="0"/>
                      </a:rPr>
                      <m:t>𝟐</m:t>
                    </m:r>
                    <m:r>
                      <a:rPr lang="en-US" sz="2000" b="1" i="1" smtClean="0">
                        <a:latin typeface="Cambria Math"/>
                        <a:cs typeface="NikoshBAN" pitchFamily="2" charset="0"/>
                      </a:rPr>
                      <m:t>𝒉</m:t>
                    </m:r>
                    <m:r>
                      <a:rPr lang="en-US" sz="2000" b="1" i="1" dirty="0" smtClean="0">
                        <a:latin typeface="Cambria Math"/>
                        <a:ea typeface="Cambria Math"/>
                        <a:cs typeface="NikoshBAN" pitchFamily="2" charset="0"/>
                      </a:rPr>
                      <m:t>=</m:t>
                    </m:r>
                    <m:r>
                      <a:rPr lang="en-US" sz="2000" b="1" i="1" dirty="0" smtClean="0">
                        <a:latin typeface="Cambria Math"/>
                        <a:ea typeface="Cambria Math"/>
                        <a:cs typeface="NikoshBAN" pitchFamily="2" charset="0"/>
                      </a:rPr>
                      <m:t>𝟒𝟑</m:t>
                    </m:r>
                    <m:r>
                      <a:rPr lang="en-US" sz="2000" b="1" i="1" dirty="0" smtClean="0">
                        <a:latin typeface="Cambria Math"/>
                        <a:ea typeface="Cambria Math"/>
                        <a:cs typeface="NikoshBAN" pitchFamily="2" charset="0"/>
                      </a:rPr>
                      <m:t>.</m:t>
                    </m:r>
                    <m:r>
                      <a:rPr lang="en-US" sz="2000" b="1" i="1" dirty="0" smtClean="0">
                        <a:latin typeface="Cambria Math"/>
                        <a:ea typeface="Cambria Math"/>
                        <a:cs typeface="NikoshBAN" pitchFamily="2" charset="0"/>
                      </a:rPr>
                      <m:t>𝟑</m:t>
                    </m:r>
                  </m:oMath>
                </a14:m>
                <a:r>
                  <a:rPr lang="en-US" sz="2000" b="1" dirty="0" smtClean="0">
                    <a:latin typeface="NikoshBAN" pitchFamily="2" charset="0"/>
                    <a:cs typeface="NikoshBAN" pitchFamily="2" charset="0"/>
                  </a:rPr>
                  <a:t> </a:t>
                </a:r>
              </a:p>
              <a:p>
                <a:r>
                  <a:rPr lang="bn-BD" sz="2000" b="1" dirty="0" smtClean="0">
                    <a:latin typeface="NikoshBAN" pitchFamily="2" charset="0"/>
                    <a:cs typeface="NikoshBAN" pitchFamily="2" charset="0"/>
                  </a:rPr>
                  <a:t>বা, </a:t>
                </a:r>
                <a:r>
                  <a:rPr lang="en-US" sz="2000" b="1" dirty="0" smtClean="0">
                    <a:latin typeface="NikoshBAN" pitchFamily="2" charset="0"/>
                    <a:cs typeface="NikoshBAN" pitchFamily="2" charset="0"/>
                  </a:rPr>
                  <a:t> </a:t>
                </a:r>
                <a14:m>
                  <m:oMath xmlns:m="http://schemas.openxmlformats.org/officeDocument/2006/math">
                    <m:r>
                      <a:rPr lang="en-US" sz="2000" b="1" i="1" smtClean="0">
                        <a:latin typeface="Cambria Math"/>
                        <a:cs typeface="NikoshBAN" pitchFamily="2" charset="0"/>
                      </a:rPr>
                      <m:t>𝒉</m:t>
                    </m:r>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𝟒𝟑</m:t>
                        </m:r>
                        <m:r>
                          <a:rPr lang="en-US" sz="2000" b="1" i="1" smtClean="0">
                            <a:latin typeface="Cambria Math"/>
                            <a:cs typeface="NikoshBAN" pitchFamily="2" charset="0"/>
                          </a:rPr>
                          <m:t>.</m:t>
                        </m:r>
                        <m:r>
                          <a:rPr lang="en-US" sz="2000" b="1" i="1" smtClean="0">
                            <a:latin typeface="Cambria Math"/>
                            <a:cs typeface="NikoshBAN" pitchFamily="2" charset="0"/>
                          </a:rPr>
                          <m:t>𝟑</m:t>
                        </m:r>
                      </m:num>
                      <m:den>
                        <m:r>
                          <a:rPr lang="en-US" sz="2000" b="1" i="1" smtClean="0">
                            <a:latin typeface="Cambria Math"/>
                            <a:cs typeface="NikoshBAN" pitchFamily="2" charset="0"/>
                          </a:rPr>
                          <m:t>𝟐</m:t>
                        </m:r>
                      </m:den>
                    </m:f>
                  </m:oMath>
                </a14:m>
                <a:r>
                  <a:rPr lang="en-US" sz="2000" b="1" dirty="0" smtClean="0">
                    <a:latin typeface="NikoshBAN" pitchFamily="2" charset="0"/>
                    <a:cs typeface="NikoshBAN" pitchFamily="2" charset="0"/>
                  </a:rPr>
                  <a:t> =</a:t>
                </a:r>
                <a14:m>
                  <m:oMath xmlns:m="http://schemas.openxmlformats.org/officeDocument/2006/math">
                    <m:r>
                      <a:rPr lang="en-US" sz="2000" b="1" i="1" dirty="0" smtClean="0">
                        <a:latin typeface="Cambria Math"/>
                        <a:cs typeface="NikoshBAN" pitchFamily="2" charset="0"/>
                      </a:rPr>
                      <m:t>𝟐𝟏</m:t>
                    </m:r>
                    <m:r>
                      <a:rPr lang="en-US" sz="2000" b="1" i="1" dirty="0" smtClean="0">
                        <a:latin typeface="Cambria Math"/>
                        <a:cs typeface="NikoshBAN" pitchFamily="2" charset="0"/>
                      </a:rPr>
                      <m:t>.</m:t>
                    </m:r>
                    <m:r>
                      <a:rPr lang="en-US" sz="2000" b="1" i="1" dirty="0" smtClean="0">
                        <a:latin typeface="Cambria Math"/>
                        <a:cs typeface="NikoshBAN" pitchFamily="2" charset="0"/>
                      </a:rPr>
                      <m:t>𝟔𝟓</m:t>
                    </m:r>
                  </m:oMath>
                </a14:m>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মিটার (প্রায়) </a:t>
                </a:r>
                <a:r>
                  <a:rPr lang="en-US" sz="2000" b="1" dirty="0" smtClean="0">
                    <a:latin typeface="NikoshBAN" pitchFamily="2" charset="0"/>
                    <a:cs typeface="NikoshBAN" pitchFamily="2" charset="0"/>
                  </a:rPr>
                  <a:t>Ans. </a:t>
                </a:r>
                <a:endParaRPr lang="en-US" sz="2000" b="1" dirty="0">
                  <a:latin typeface="NikoshBAN" pitchFamily="2" charset="0"/>
                  <a:cs typeface="NikoshBAN" pitchFamily="2"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862662" y="5740478"/>
                <a:ext cx="4246702" cy="843244"/>
              </a:xfrm>
              <a:prstGeom prst="rect">
                <a:avLst/>
              </a:prstGeom>
              <a:blipFill rotWithShape="1">
                <a:blip r:embed="rId14"/>
                <a:stretch>
                  <a:fillRect l="-1580" t="-2899" b="-6522"/>
                </a:stretch>
              </a:blipFill>
            </p:spPr>
            <p:txBody>
              <a:bodyPr/>
              <a:lstStyle/>
              <a:p>
                <a:r>
                  <a:rPr lang="en-US">
                    <a:noFill/>
                  </a:rPr>
                  <a:t> </a:t>
                </a:r>
              </a:p>
            </p:txBody>
          </p:sp>
        </mc:Fallback>
      </mc:AlternateContent>
      <p:sp>
        <p:nvSpPr>
          <p:cNvPr id="31" name="TextBox 30"/>
          <p:cNvSpPr txBox="1"/>
          <p:nvPr/>
        </p:nvSpPr>
        <p:spPr>
          <a:xfrm>
            <a:off x="335148" y="1549232"/>
            <a:ext cx="1867385" cy="400110"/>
          </a:xfrm>
          <a:prstGeom prst="rect">
            <a:avLst/>
          </a:prstGeom>
          <a:noFill/>
        </p:spPr>
        <p:txBody>
          <a:bodyPr wrap="square" rtlCol="0">
            <a:spAutoFit/>
          </a:bodyPr>
          <a:lstStyle/>
          <a:p>
            <a:r>
              <a:rPr lang="bn-BD" sz="2000" b="1" dirty="0" smtClean="0">
                <a:solidFill>
                  <a:srgbClr val="C00000"/>
                </a:solidFill>
                <a:latin typeface="NikoshBAN" pitchFamily="2" charset="0"/>
                <a:cs typeface="NikoshBAN" pitchFamily="2" charset="0"/>
              </a:rPr>
              <a:t>৫</a:t>
            </a:r>
            <a:r>
              <a:rPr lang="en-US" sz="2000" b="1" dirty="0" smtClean="0">
                <a:solidFill>
                  <a:srgbClr val="C00000"/>
                </a:solidFill>
                <a:latin typeface="NikoshBAN" pitchFamily="2" charset="0"/>
                <a:cs typeface="NikoshBAN" pitchFamily="2" charset="0"/>
              </a:rPr>
              <a:t>.</a:t>
            </a:r>
            <a:r>
              <a:rPr lang="bn-BD" sz="2000" b="1" dirty="0" smtClean="0">
                <a:solidFill>
                  <a:srgbClr val="C00000"/>
                </a:solidFill>
                <a:latin typeface="NikoshBAN" pitchFamily="2" charset="0"/>
                <a:cs typeface="NikoshBAN" pitchFamily="2" charset="0"/>
              </a:rPr>
              <a:t>বই-১৪</a:t>
            </a:r>
            <a:r>
              <a:rPr lang="en-US" sz="2000" b="1" dirty="0" smtClean="0">
                <a:solidFill>
                  <a:srgbClr val="C00000"/>
                </a:solidFill>
                <a:latin typeface="NikoshBAN" pitchFamily="2" charset="0"/>
                <a:ea typeface="Cambria Math"/>
                <a:cs typeface="NikoshBAN" pitchFamily="2" charset="0"/>
              </a:rPr>
              <a:t>⦂</a:t>
            </a:r>
            <a:r>
              <a:rPr lang="bn-BD" sz="2000" b="1" dirty="0" smtClean="0">
                <a:solidFill>
                  <a:srgbClr val="C00000"/>
                </a:solidFill>
                <a:latin typeface="NikoshBAN" pitchFamily="2" charset="0"/>
                <a:ea typeface="Cambria Math"/>
                <a:cs typeface="NikoshBAN" pitchFamily="2" charset="0"/>
              </a:rPr>
              <a:t> সমাধান</a:t>
            </a:r>
            <a:endParaRPr lang="en-US" sz="2000" b="1" dirty="0">
              <a:solidFill>
                <a:srgbClr val="C00000"/>
              </a:solidFill>
              <a:latin typeface="NikoshBAN" pitchFamily="2" charset="0"/>
              <a:cs typeface="NikoshBAN" pitchFamily="2" charset="0"/>
            </a:endParaRPr>
          </a:p>
        </p:txBody>
      </p:sp>
      <p:cxnSp>
        <p:nvCxnSpPr>
          <p:cNvPr id="34" name="Straight Connector 33"/>
          <p:cNvCxnSpPr/>
          <p:nvPr/>
        </p:nvCxnSpPr>
        <p:spPr>
          <a:xfrm>
            <a:off x="4862662" y="4012240"/>
            <a:ext cx="0" cy="2701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p:cNvSpPr/>
              <p:nvPr/>
            </p:nvSpPr>
            <p:spPr>
              <a:xfrm>
                <a:off x="4879159" y="4002803"/>
                <a:ext cx="4232556" cy="505138"/>
              </a:xfrm>
              <a:prstGeom prst="rect">
                <a:avLst/>
              </a:prstGeom>
            </p:spPr>
            <p:txBody>
              <a:bodyPr wrap="square">
                <a:spAutoFit/>
              </a:bodyPr>
              <a:lstStyle/>
              <a:p>
                <a:r>
                  <a:rPr lang="bn-BD" b="1" dirty="0">
                    <a:latin typeface="NikoshBAN" pitchFamily="2" charset="0"/>
                    <a:cs typeface="NikoshBAN" pitchFamily="2" charset="0"/>
                  </a:rPr>
                  <a:t>বা, </a:t>
                </a:r>
                <a:r>
                  <a:rPr lang="bn-BD" b="1" dirty="0" smtClean="0">
                    <a:latin typeface="NikoshBAN" pitchFamily="2" charset="0"/>
                    <a:cs typeface="NikoshBAN" pitchFamily="2" charset="0"/>
                  </a:rPr>
                  <a:t> </a:t>
                </a:r>
                <a14:m>
                  <m:oMath xmlns:m="http://schemas.openxmlformats.org/officeDocument/2006/math">
                    <m:f>
                      <m:fPr>
                        <m:ctrlPr>
                          <a:rPr lang="bn-BD" b="1" i="1">
                            <a:latin typeface="Cambria Math"/>
                            <a:cs typeface="NikoshBAN" pitchFamily="2" charset="0"/>
                          </a:rPr>
                        </m:ctrlPr>
                      </m:fPr>
                      <m:num>
                        <m:r>
                          <a:rPr lang="en-US" b="1" i="1">
                            <a:latin typeface="Cambria Math"/>
                            <a:cs typeface="NikoshBAN" pitchFamily="2" charset="0"/>
                          </a:rPr>
                          <m:t>𝟑</m:t>
                        </m:r>
                        <m:r>
                          <a:rPr lang="en-US" b="1" i="1">
                            <a:latin typeface="Cambria Math"/>
                            <a:cs typeface="NikoshBAN" pitchFamily="2" charset="0"/>
                          </a:rPr>
                          <m:t>−</m:t>
                        </m:r>
                        <m:r>
                          <a:rPr lang="en-US" b="1" i="1">
                            <a:latin typeface="Cambria Math"/>
                            <a:cs typeface="NikoshBAN" pitchFamily="2" charset="0"/>
                          </a:rPr>
                          <m:t>𝟏</m:t>
                        </m:r>
                      </m:num>
                      <m:den>
                        <m:rad>
                          <m:radPr>
                            <m:degHide m:val="on"/>
                            <m:ctrlPr>
                              <a:rPr lang="bn-BD" b="1" i="1">
                                <a:latin typeface="Cambria Math"/>
                                <a:cs typeface="NikoshBAN" pitchFamily="2" charset="0"/>
                              </a:rPr>
                            </m:ctrlPr>
                          </m:radPr>
                          <m:deg/>
                          <m:e>
                            <m:r>
                              <a:rPr lang="en-US" b="1" i="1">
                                <a:latin typeface="Cambria Math"/>
                                <a:cs typeface="NikoshBAN" pitchFamily="2" charset="0"/>
                              </a:rPr>
                              <m:t>𝟑</m:t>
                            </m:r>
                          </m:e>
                        </m:rad>
                      </m:den>
                    </m:f>
                    <m:r>
                      <a:rPr lang="en-US" b="1" i="1">
                        <a:latin typeface="Cambria Math"/>
                        <a:cs typeface="NikoshBAN" pitchFamily="2" charset="0"/>
                      </a:rPr>
                      <m:t>=</m:t>
                    </m:r>
                    <m:f>
                      <m:fPr>
                        <m:ctrlPr>
                          <a:rPr lang="en-US" b="1" i="1">
                            <a:latin typeface="Cambria Math"/>
                            <a:cs typeface="NikoshBAN" pitchFamily="2" charset="0"/>
                          </a:rPr>
                        </m:ctrlPr>
                      </m:fPr>
                      <m:num>
                        <m:r>
                          <a:rPr lang="en-US" b="1" i="1">
                            <a:latin typeface="Cambria Math"/>
                            <a:cs typeface="NikoshBAN" pitchFamily="2" charset="0"/>
                          </a:rPr>
                          <m:t>𝑪𝑫</m:t>
                        </m:r>
                      </m:num>
                      <m:den>
                        <m:r>
                          <a:rPr lang="en-US" b="1" i="1">
                            <a:latin typeface="Cambria Math"/>
                            <a:cs typeface="NikoshBAN" pitchFamily="2" charset="0"/>
                          </a:rPr>
                          <m:t>𝑨𝑩</m:t>
                        </m:r>
                      </m:den>
                    </m:f>
                  </m:oMath>
                </a14:m>
                <a:r>
                  <a:rPr lang="en-US" b="1" dirty="0">
                    <a:latin typeface="NikoshBAN" pitchFamily="2" charset="0"/>
                    <a:cs typeface="NikoshBAN" pitchFamily="2" charset="0"/>
                  </a:rPr>
                  <a:t>    </a:t>
                </a:r>
              </a:p>
            </p:txBody>
          </p:sp>
        </mc:Choice>
        <mc:Fallback xmlns="">
          <p:sp>
            <p:nvSpPr>
              <p:cNvPr id="36" name="Rectangle 35"/>
              <p:cNvSpPr>
                <a:spLocks noRot="1" noChangeAspect="1" noMove="1" noResize="1" noEditPoints="1" noAdjustHandles="1" noChangeArrowheads="1" noChangeShapeType="1" noTextEdit="1"/>
              </p:cNvSpPr>
              <p:nvPr/>
            </p:nvSpPr>
            <p:spPr>
              <a:xfrm>
                <a:off x="4879159" y="4002803"/>
                <a:ext cx="4232556" cy="505138"/>
              </a:xfrm>
              <a:prstGeom prst="rect">
                <a:avLst/>
              </a:prstGeom>
              <a:blipFill rotWithShape="1">
                <a:blip r:embed="rId15"/>
                <a:stretch>
                  <a:fillRect l="-1151" b="-8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879158" y="4507941"/>
                <a:ext cx="4230203" cy="509242"/>
              </a:xfrm>
              <a:prstGeom prst="rect">
                <a:avLst/>
              </a:prstGeom>
            </p:spPr>
            <p:txBody>
              <a:bodyPr wrap="square">
                <a:spAutoFit/>
              </a:bodyPr>
              <a:lstStyle/>
              <a:p>
                <a:r>
                  <a:rPr lang="bn-BD" b="1" dirty="0">
                    <a:latin typeface="NikoshBAN" pitchFamily="2" charset="0"/>
                    <a:cs typeface="NikoshBAN" pitchFamily="2" charset="0"/>
                  </a:rPr>
                  <a:t>বা</a:t>
                </a:r>
                <a:r>
                  <a:rPr lang="bn-BD" b="1" dirty="0" smtClean="0">
                    <a:latin typeface="NikoshBAN" pitchFamily="2" charset="0"/>
                    <a:cs typeface="NikoshBAN" pitchFamily="2" charset="0"/>
                  </a:rPr>
                  <a:t>,  </a:t>
                </a:r>
                <a:r>
                  <a:rPr lang="en-US" b="1" dirty="0" smtClean="0">
                    <a:latin typeface="NikoshBAN" pitchFamily="2" charset="0"/>
                    <a:cs typeface="NikoshBAN" pitchFamily="2" charset="0"/>
                  </a:rPr>
                  <a:t> </a:t>
                </a:r>
                <a14:m>
                  <m:oMath xmlns:m="http://schemas.openxmlformats.org/officeDocument/2006/math">
                    <m:f>
                      <m:fPr>
                        <m:ctrlPr>
                          <a:rPr lang="en-US" b="1" i="1">
                            <a:latin typeface="Cambria Math"/>
                            <a:cs typeface="NikoshBAN" pitchFamily="2" charset="0"/>
                          </a:rPr>
                        </m:ctrlPr>
                      </m:fPr>
                      <m:num>
                        <m:r>
                          <a:rPr lang="en-US" b="1" i="1">
                            <a:latin typeface="Cambria Math"/>
                            <a:cs typeface="NikoshBAN" pitchFamily="2" charset="0"/>
                          </a:rPr>
                          <m:t>𝟐</m:t>
                        </m:r>
                      </m:num>
                      <m:den>
                        <m:rad>
                          <m:radPr>
                            <m:degHide m:val="on"/>
                            <m:ctrlPr>
                              <a:rPr lang="en-US" b="1" i="1">
                                <a:latin typeface="Cambria Math"/>
                                <a:cs typeface="NikoshBAN" pitchFamily="2" charset="0"/>
                              </a:rPr>
                            </m:ctrlPr>
                          </m:radPr>
                          <m:deg/>
                          <m:e>
                            <m:r>
                              <a:rPr lang="en-US" b="1" i="1">
                                <a:latin typeface="Cambria Math"/>
                                <a:cs typeface="NikoshBAN" pitchFamily="2" charset="0"/>
                              </a:rPr>
                              <m:t>𝟑</m:t>
                            </m:r>
                          </m:e>
                        </m:rad>
                      </m:den>
                    </m:f>
                    <m:r>
                      <a:rPr lang="en-US" b="1" i="1">
                        <a:latin typeface="Cambria Math"/>
                        <a:cs typeface="NikoshBAN" pitchFamily="2" charset="0"/>
                      </a:rPr>
                      <m:t>=</m:t>
                    </m:r>
                    <m:f>
                      <m:fPr>
                        <m:ctrlPr>
                          <a:rPr lang="en-US" b="1" i="1">
                            <a:latin typeface="Cambria Math"/>
                            <a:cs typeface="NikoshBAN" pitchFamily="2" charset="0"/>
                          </a:rPr>
                        </m:ctrlPr>
                      </m:fPr>
                      <m:num>
                        <m:r>
                          <a:rPr lang="en-US" b="1" i="1">
                            <a:latin typeface="Cambria Math"/>
                            <a:cs typeface="NikoshBAN" pitchFamily="2" charset="0"/>
                          </a:rPr>
                          <m:t>𝟐𝟓</m:t>
                        </m:r>
                      </m:num>
                      <m:den>
                        <m:r>
                          <a:rPr lang="en-US" b="1" i="1">
                            <a:latin typeface="Cambria Math"/>
                            <a:cs typeface="NikoshBAN" pitchFamily="2" charset="0"/>
                          </a:rPr>
                          <m:t>𝒉</m:t>
                        </m:r>
                      </m:den>
                    </m:f>
                  </m:oMath>
                </a14:m>
                <a:r>
                  <a:rPr lang="en-US" b="1" dirty="0">
                    <a:latin typeface="NikoshBAN" pitchFamily="2" charset="0"/>
                    <a:cs typeface="NikoshBAN" pitchFamily="2" charset="0"/>
                  </a:rPr>
                  <a:t>  </a:t>
                </a:r>
              </a:p>
            </p:txBody>
          </p:sp>
        </mc:Choice>
        <mc:Fallback xmlns="">
          <p:sp>
            <p:nvSpPr>
              <p:cNvPr id="37" name="Rectangle 36"/>
              <p:cNvSpPr>
                <a:spLocks noRot="1" noChangeAspect="1" noMove="1" noResize="1" noEditPoints="1" noAdjustHandles="1" noChangeArrowheads="1" noChangeShapeType="1" noTextEdit="1"/>
              </p:cNvSpPr>
              <p:nvPr/>
            </p:nvSpPr>
            <p:spPr>
              <a:xfrm>
                <a:off x="4879158" y="4507941"/>
                <a:ext cx="4230203" cy="509242"/>
              </a:xfrm>
              <a:prstGeom prst="rect">
                <a:avLst/>
              </a:prstGeom>
              <a:blipFill rotWithShape="1">
                <a:blip r:embed="rId16"/>
                <a:stretch>
                  <a:fillRect l="-1153"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4879159" y="4994678"/>
                <a:ext cx="4230204" cy="395429"/>
              </a:xfrm>
              <a:prstGeom prst="rect">
                <a:avLst/>
              </a:prstGeom>
            </p:spPr>
            <p:txBody>
              <a:bodyPr wrap="square">
                <a:spAutoFit/>
              </a:bodyPr>
              <a:lstStyle/>
              <a:p>
                <a:r>
                  <a:rPr lang="bn-BD" b="1" dirty="0">
                    <a:latin typeface="NikoshBAN" pitchFamily="2" charset="0"/>
                    <a:cs typeface="NikoshBAN" pitchFamily="2" charset="0"/>
                  </a:rPr>
                  <a:t>বা, </a:t>
                </a:r>
                <a:r>
                  <a:rPr lang="en-US" b="1" dirty="0">
                    <a:latin typeface="NikoshBAN" pitchFamily="2" charset="0"/>
                    <a:cs typeface="NikoshBAN" pitchFamily="2" charset="0"/>
                  </a:rPr>
                  <a:t> </a:t>
                </a:r>
                <a14:m>
                  <m:oMath xmlns:m="http://schemas.openxmlformats.org/officeDocument/2006/math">
                    <m:r>
                      <a:rPr lang="en-US" b="1" i="1">
                        <a:latin typeface="Cambria Math"/>
                        <a:cs typeface="NikoshBAN" pitchFamily="2" charset="0"/>
                      </a:rPr>
                      <m:t>𝟐</m:t>
                    </m:r>
                    <m:r>
                      <a:rPr lang="en-US" b="1" i="1">
                        <a:latin typeface="Cambria Math"/>
                        <a:cs typeface="NikoshBAN" pitchFamily="2" charset="0"/>
                      </a:rPr>
                      <m:t>𝒉</m:t>
                    </m:r>
                    <m:r>
                      <a:rPr lang="en-US" b="1" i="1">
                        <a:latin typeface="Cambria Math"/>
                        <a:cs typeface="NikoshBAN" pitchFamily="2" charset="0"/>
                      </a:rPr>
                      <m:t>=</m:t>
                    </m:r>
                    <m:r>
                      <a:rPr lang="en-US" b="1" i="1">
                        <a:latin typeface="Cambria Math"/>
                        <a:cs typeface="NikoshBAN" pitchFamily="2" charset="0"/>
                      </a:rPr>
                      <m:t>𝟐𝟓</m:t>
                    </m:r>
                    <m:rad>
                      <m:radPr>
                        <m:degHide m:val="on"/>
                        <m:ctrlPr>
                          <a:rPr lang="en-US" b="1" i="1">
                            <a:latin typeface="Cambria Math"/>
                            <a:cs typeface="NikoshBAN" pitchFamily="2" charset="0"/>
                          </a:rPr>
                        </m:ctrlPr>
                      </m:radPr>
                      <m:deg/>
                      <m:e>
                        <m:r>
                          <a:rPr lang="en-US" b="1" i="1">
                            <a:latin typeface="Cambria Math"/>
                            <a:cs typeface="NikoshBAN" pitchFamily="2" charset="0"/>
                          </a:rPr>
                          <m:t>𝟑</m:t>
                        </m:r>
                      </m:e>
                    </m:rad>
                  </m:oMath>
                </a14:m>
                <a:r>
                  <a:rPr lang="en-US" b="1" dirty="0">
                    <a:latin typeface="NikoshBAN" pitchFamily="2" charset="0"/>
                    <a:cs typeface="NikoshBAN" pitchFamily="2" charset="0"/>
                  </a:rPr>
                  <a:t> </a:t>
                </a:r>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4879159" y="4994678"/>
                <a:ext cx="4230204" cy="395429"/>
              </a:xfrm>
              <a:prstGeom prst="rect">
                <a:avLst/>
              </a:prstGeom>
              <a:blipFill rotWithShape="1">
                <a:blip r:embed="rId17"/>
                <a:stretch>
                  <a:fillRect l="-1153"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4879158" y="5362768"/>
                <a:ext cx="4170498" cy="369332"/>
              </a:xfrm>
              <a:prstGeom prst="rect">
                <a:avLst/>
              </a:prstGeom>
            </p:spPr>
            <p:txBody>
              <a:bodyPr wrap="square">
                <a:spAutoFit/>
              </a:bodyPr>
              <a:lstStyle/>
              <a:p>
                <a:r>
                  <a:rPr lang="bn-BD" b="1" dirty="0">
                    <a:latin typeface="NikoshBAN" pitchFamily="2" charset="0"/>
                    <a:cs typeface="NikoshBAN" pitchFamily="2" charset="0"/>
                  </a:rPr>
                  <a:t>বা, </a:t>
                </a:r>
                <a:r>
                  <a:rPr lang="en-US" b="1" dirty="0">
                    <a:latin typeface="NikoshBAN" pitchFamily="2" charset="0"/>
                    <a:cs typeface="NikoshBAN" pitchFamily="2" charset="0"/>
                  </a:rPr>
                  <a:t> </a:t>
                </a:r>
                <a14:m>
                  <m:oMath xmlns:m="http://schemas.openxmlformats.org/officeDocument/2006/math">
                    <m:r>
                      <a:rPr lang="en-US" b="1" i="1">
                        <a:latin typeface="Cambria Math"/>
                        <a:cs typeface="NikoshBAN" pitchFamily="2" charset="0"/>
                      </a:rPr>
                      <m:t>𝟐</m:t>
                    </m:r>
                    <m:r>
                      <a:rPr lang="en-US" b="1" i="1">
                        <a:latin typeface="Cambria Math"/>
                        <a:cs typeface="NikoshBAN" pitchFamily="2" charset="0"/>
                      </a:rPr>
                      <m:t>𝒉</m:t>
                    </m:r>
                    <m:r>
                      <a:rPr lang="bn-BD" b="1" i="1">
                        <a:latin typeface="Cambria Math"/>
                        <a:cs typeface="NikoshBAN" pitchFamily="2" charset="0"/>
                      </a:rPr>
                      <m:t>=</m:t>
                    </m:r>
                    <m:r>
                      <a:rPr lang="en-US" b="1" i="1" dirty="0">
                        <a:latin typeface="Cambria Math"/>
                        <a:cs typeface="NikoshBAN" pitchFamily="2" charset="0"/>
                      </a:rPr>
                      <m:t>𝟐𝟓</m:t>
                    </m:r>
                    <m:r>
                      <a:rPr lang="en-US" b="1" i="1" dirty="0">
                        <a:latin typeface="Cambria Math"/>
                        <a:ea typeface="Cambria Math"/>
                        <a:cs typeface="NikoshBAN" pitchFamily="2" charset="0"/>
                      </a:rPr>
                      <m:t>×</m:t>
                    </m:r>
                    <m:r>
                      <a:rPr lang="en-US" b="1" i="1" dirty="0">
                        <a:latin typeface="Cambria Math"/>
                        <a:ea typeface="Cambria Math"/>
                        <a:cs typeface="NikoshBAN" pitchFamily="2" charset="0"/>
                      </a:rPr>
                      <m:t>𝟏</m:t>
                    </m:r>
                    <m:r>
                      <a:rPr lang="en-US" b="1" i="1" dirty="0">
                        <a:latin typeface="Cambria Math"/>
                        <a:ea typeface="Cambria Math"/>
                        <a:cs typeface="NikoshBAN" pitchFamily="2" charset="0"/>
                      </a:rPr>
                      <m:t>.</m:t>
                    </m:r>
                    <m:r>
                      <a:rPr lang="en-US" b="1" i="1" dirty="0">
                        <a:latin typeface="Cambria Math"/>
                        <a:ea typeface="Cambria Math"/>
                        <a:cs typeface="NikoshBAN" pitchFamily="2" charset="0"/>
                      </a:rPr>
                      <m:t>𝟕𝟑𝟐</m:t>
                    </m:r>
                  </m:oMath>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4879158" y="5362768"/>
                <a:ext cx="4170498" cy="369332"/>
              </a:xfrm>
              <a:prstGeom prst="rect">
                <a:avLst/>
              </a:prstGeom>
              <a:blipFill rotWithShape="1">
                <a:blip r:embed="rId18"/>
                <a:stretch>
                  <a:fillRect l="-1168" t="-6667" b="-28333"/>
                </a:stretch>
              </a:blipFill>
            </p:spPr>
            <p:txBody>
              <a:bodyPr/>
              <a:lstStyle/>
              <a:p>
                <a:r>
                  <a:rPr lang="en-US">
                    <a:noFill/>
                  </a:rPr>
                  <a:t> </a:t>
                </a:r>
              </a:p>
            </p:txBody>
          </p:sp>
        </mc:Fallback>
      </mc:AlternateContent>
      <p:cxnSp>
        <p:nvCxnSpPr>
          <p:cNvPr id="41" name="Straight Connector 40"/>
          <p:cNvCxnSpPr>
            <a:stCxn id="13" idx="1"/>
          </p:cNvCxnSpPr>
          <p:nvPr/>
        </p:nvCxnSpPr>
        <p:spPr>
          <a:xfrm>
            <a:off x="335148" y="414010"/>
            <a:ext cx="0" cy="62992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2754017" y="2475245"/>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𝟔𝟎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754017" y="2475245"/>
                <a:ext cx="623824" cy="375552"/>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127718" y="2493375"/>
                <a:ext cx="627030"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𝟑𝟎</m:t>
                          </m:r>
                        </m:e>
                        <m:sup>
                          <m:r>
                            <a:rPr lang="en-US" b="1" i="1" smtClean="0">
                              <a:latin typeface="Cambria Math"/>
                            </a:rPr>
                            <m:t>𝟎</m:t>
                          </m:r>
                        </m:sup>
                      </m:sSup>
                    </m:oMath>
                  </m:oMathPara>
                </a14:m>
                <a:endParaRPr lang="en-US" b="1" dirty="0">
                  <a:latin typeface="NikoshBAN" pitchFamily="2" charset="0"/>
                  <a:cs typeface="NikoshBAN" pitchFamily="2"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127718" y="2493375"/>
                <a:ext cx="627030" cy="37555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518118" y="2734949"/>
                <a:ext cx="1219200" cy="369332"/>
              </a:xfrm>
              <a:prstGeom prst="rect">
                <a:avLst/>
              </a:prstGeom>
              <a:noFill/>
            </p:spPr>
            <p:txBody>
              <a:bodyPr wrap="square" rtlCol="0">
                <a:spAutoFit/>
              </a:bodyPr>
              <a:lstStyle/>
              <a:p>
                <a14:m>
                  <m:oMath xmlns:m="http://schemas.openxmlformats.org/officeDocument/2006/math">
                    <m:r>
                      <a:rPr lang="en-US" b="1" i="1" smtClean="0">
                        <a:solidFill>
                          <a:srgbClr val="00B0F0"/>
                        </a:solidFill>
                        <a:latin typeface="Cambria Math"/>
                      </a:rPr>
                      <m:t>𝟐𝟓</m:t>
                    </m:r>
                  </m:oMath>
                </a14:m>
                <a:r>
                  <a:rPr lang="en-US" b="1" dirty="0" smtClean="0">
                    <a:solidFill>
                      <a:srgbClr val="00B0F0"/>
                    </a:solidFill>
                    <a:latin typeface="NikoshBAN" pitchFamily="2" charset="0"/>
                    <a:cs typeface="NikoshBAN" pitchFamily="2" charset="0"/>
                  </a:rPr>
                  <a:t> </a:t>
                </a:r>
                <a:r>
                  <a:rPr lang="bn-BD" b="1" dirty="0" smtClean="0">
                    <a:solidFill>
                      <a:srgbClr val="00B0F0"/>
                    </a:solidFill>
                    <a:latin typeface="NikoshBAN" pitchFamily="2" charset="0"/>
                    <a:cs typeface="NikoshBAN" pitchFamily="2" charset="0"/>
                  </a:rPr>
                  <a:t>মিটার </a:t>
                </a:r>
                <a:r>
                  <a:rPr lang="en-US" b="1" dirty="0" smtClean="0">
                    <a:solidFill>
                      <a:srgbClr val="00B0F0"/>
                    </a:solidFill>
                    <a:latin typeface="NikoshBAN" pitchFamily="2" charset="0"/>
                    <a:cs typeface="NikoshBAN" pitchFamily="2" charset="0"/>
                  </a:rPr>
                  <a:t>          </a:t>
                </a:r>
                <a:endParaRPr lang="en-US" b="1" dirty="0">
                  <a:solidFill>
                    <a:srgbClr val="00B0F0"/>
                  </a:solidFill>
                  <a:latin typeface="NikoshBAN" pitchFamily="2" charset="0"/>
                  <a:cs typeface="NikoshBAN" pitchFamily="2"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518118" y="2734949"/>
                <a:ext cx="1219200" cy="369332"/>
              </a:xfrm>
              <a:prstGeom prst="rect">
                <a:avLst/>
              </a:prstGeom>
              <a:blipFill rotWithShape="1">
                <a:blip r:embed="rId21"/>
                <a:stretch>
                  <a:fillRect t="-6667"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105826" y="1949342"/>
                <a:ext cx="383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B0F0"/>
                          </a:solidFill>
                          <a:latin typeface="Cambria Math"/>
                        </a:rPr>
                        <m:t>𝒉</m:t>
                      </m:r>
                    </m:oMath>
                  </m:oMathPara>
                </a14:m>
                <a:endParaRPr lang="en-US" b="1" dirty="0">
                  <a:solidFill>
                    <a:srgbClr val="00B0F0"/>
                  </a:solidFill>
                  <a:latin typeface="NikoshBAN" pitchFamily="2" charset="0"/>
                  <a:cs typeface="NikoshBAN"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105826" y="1949342"/>
                <a:ext cx="383438" cy="369332"/>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rot="16200000">
                <a:off x="2177276" y="2091964"/>
                <a:ext cx="930063" cy="276999"/>
              </a:xfrm>
              <a:prstGeom prst="rect">
                <a:avLst/>
              </a:prstGeom>
              <a:noFill/>
            </p:spPr>
            <p:txBody>
              <a:bodyPr wrap="none" rtlCol="0">
                <a:spAutoFit/>
              </a:bodyPr>
              <a:lstStyle/>
              <a:p>
                <a14:m>
                  <m:oMath xmlns:m="http://schemas.openxmlformats.org/officeDocument/2006/math">
                    <m:r>
                      <a:rPr lang="en-US" sz="1200" b="1" i="1" smtClean="0">
                        <a:solidFill>
                          <a:srgbClr val="FF0000"/>
                        </a:solidFill>
                        <a:latin typeface="Cambria Math"/>
                      </a:rPr>
                      <m:t>𝟐𝟏</m:t>
                    </m:r>
                    <m:r>
                      <a:rPr lang="en-US" sz="1200" b="1" i="1" smtClean="0">
                        <a:solidFill>
                          <a:srgbClr val="FF0000"/>
                        </a:solidFill>
                        <a:latin typeface="Cambria Math"/>
                      </a:rPr>
                      <m:t>.</m:t>
                    </m:r>
                    <m:r>
                      <a:rPr lang="en-US" sz="1200" b="1" i="1" smtClean="0">
                        <a:solidFill>
                          <a:srgbClr val="FF0000"/>
                        </a:solidFill>
                        <a:latin typeface="Cambria Math"/>
                      </a:rPr>
                      <m:t>𝟔𝟓</m:t>
                    </m:r>
                  </m:oMath>
                </a14:m>
                <a:r>
                  <a:rPr lang="bn-BD" sz="1200" b="1" dirty="0" smtClean="0">
                    <a:solidFill>
                      <a:srgbClr val="FF0000"/>
                    </a:solidFill>
                    <a:latin typeface="NikoshBAN" pitchFamily="2" charset="0"/>
                    <a:cs typeface="NikoshBAN" pitchFamily="2" charset="0"/>
                  </a:rPr>
                  <a:t>মিটার </a:t>
                </a:r>
                <a:endParaRPr lang="en-US" sz="1200" b="1" dirty="0">
                  <a:solidFill>
                    <a:srgbClr val="FF0000"/>
                  </a:solidFill>
                  <a:latin typeface="NikoshBAN" pitchFamily="2" charset="0"/>
                  <a:cs typeface="NikoshBAN"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rot="16200000">
                <a:off x="2177276" y="2091964"/>
                <a:ext cx="930063" cy="276999"/>
              </a:xfrm>
              <a:prstGeom prst="rect">
                <a:avLst/>
              </a:prstGeom>
              <a:blipFill rotWithShape="1">
                <a:blip r:embed="rId23"/>
                <a:stretch>
                  <a:fillRect r="-20000"/>
                </a:stretch>
              </a:blipFill>
            </p:spPr>
            <p:txBody>
              <a:bodyPr/>
              <a:lstStyle/>
              <a:p>
                <a:r>
                  <a:rPr lang="en-US">
                    <a:noFill/>
                  </a:rPr>
                  <a:t> </a:t>
                </a:r>
              </a:p>
            </p:txBody>
          </p:sp>
        </mc:Fallback>
      </mc:AlternateContent>
    </p:spTree>
    <p:extLst>
      <p:ext uri="{BB962C8B-B14F-4D97-AF65-F5344CB8AC3E}">
        <p14:creationId xmlns:p14="http://schemas.microsoft.com/office/powerpoint/2010/main" val="1264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barn(inVertical)">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barn(inVertical)">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barn(inVertical)">
                                      <p:cBhvr>
                                        <p:cTn id="110" dur="5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barn(inVertical)">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barn(inVertical)">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p:cTn id="125" dur="500" fill="hold"/>
                                        <p:tgtEl>
                                          <p:spTgt spid="30"/>
                                        </p:tgtEl>
                                        <p:attrNameLst>
                                          <p:attrName>ppt_w</p:attrName>
                                        </p:attrNameLst>
                                      </p:cBhvr>
                                      <p:tavLst>
                                        <p:tav tm="0">
                                          <p:val>
                                            <p:fltVal val="0"/>
                                          </p:val>
                                        </p:tav>
                                        <p:tav tm="100000">
                                          <p:val>
                                            <p:strVal val="#ppt_w"/>
                                          </p:val>
                                        </p:tav>
                                      </p:tavLst>
                                    </p:anim>
                                    <p:anim calcmode="lin" valueType="num">
                                      <p:cBhvr>
                                        <p:cTn id="126" dur="500" fill="hold"/>
                                        <p:tgtEl>
                                          <p:spTgt spid="30"/>
                                        </p:tgtEl>
                                        <p:attrNameLst>
                                          <p:attrName>ppt_h</p:attrName>
                                        </p:attrNameLst>
                                      </p:cBhvr>
                                      <p:tavLst>
                                        <p:tav tm="0">
                                          <p:val>
                                            <p:fltVal val="0"/>
                                          </p:val>
                                        </p:tav>
                                        <p:tav tm="100000">
                                          <p:val>
                                            <p:strVal val="#ppt_h"/>
                                          </p:val>
                                        </p:tav>
                                      </p:tavLst>
                                    </p:anim>
                                    <p:animEffect transition="in" filter="fade">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additive="base">
                                        <p:cTn id="132" dur="500" fill="hold"/>
                                        <p:tgtEl>
                                          <p:spTgt spid="29"/>
                                        </p:tgtEl>
                                        <p:attrNameLst>
                                          <p:attrName>ppt_x</p:attrName>
                                        </p:attrNameLst>
                                      </p:cBhvr>
                                      <p:tavLst>
                                        <p:tav tm="0">
                                          <p:val>
                                            <p:strVal val="#ppt_x"/>
                                          </p:val>
                                        </p:tav>
                                        <p:tav tm="100000">
                                          <p:val>
                                            <p:strVal val="#ppt_x"/>
                                          </p:val>
                                        </p:tav>
                                      </p:tavLst>
                                    </p:anim>
                                    <p:anim calcmode="lin" valueType="num">
                                      <p:cBhvr additive="base">
                                        <p:cTn id="1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1" grpId="0"/>
      <p:bldP spid="22" grpId="0"/>
      <p:bldP spid="23" grpId="0"/>
      <p:bldP spid="24" grpId="0"/>
      <p:bldP spid="25" grpId="0"/>
      <p:bldP spid="26" grpId="0"/>
      <p:bldP spid="27" grpId="0"/>
      <p:bldP spid="28" grpId="0"/>
      <p:bldP spid="30" grpId="0"/>
      <p:bldP spid="31" grpId="0"/>
      <p:bldP spid="36" grpId="0"/>
      <p:bldP spid="37" grpId="0"/>
      <p:bldP spid="38" grpId="0"/>
      <p:bldP spid="39" grpId="0"/>
      <p:bldP spid="14" grpId="0"/>
      <p:bldP spid="35" grpId="0"/>
      <p:bldP spid="16" grpId="0"/>
      <p:bldP spid="17"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5148" y="152400"/>
            <a:ext cx="8839200" cy="523220"/>
          </a:xfrm>
          <a:prstGeom prst="rect">
            <a:avLst/>
          </a:prstGeom>
          <a:noFill/>
        </p:spPr>
        <p:txBody>
          <a:bodyPr wrap="square" rtlCol="0">
            <a:spAutoFit/>
          </a:bodyPr>
          <a:lstStyle/>
          <a:p>
            <a:r>
              <a:rPr lang="bn-BD" sz="2800" b="1" dirty="0" smtClean="0">
                <a:solidFill>
                  <a:srgbClr val="FF0000"/>
                </a:solidFill>
                <a:latin typeface="NikoshBAN" pitchFamily="2" charset="0"/>
                <a:cs typeface="NikoshBAN" pitchFamily="2" charset="0"/>
              </a:rPr>
              <a:t>একক </a:t>
            </a:r>
            <a:r>
              <a:rPr lang="bn-BD" sz="2800" b="1" dirty="0" smtClean="0">
                <a:solidFill>
                  <a:srgbClr val="FF0000"/>
                </a:solidFill>
                <a:latin typeface="NikoshBAN" pitchFamily="2" charset="0"/>
                <a:cs typeface="NikoshBAN" pitchFamily="2" charset="0"/>
              </a:rPr>
              <a:t>কাজের </a:t>
            </a:r>
            <a:r>
              <a:rPr lang="bn-BD" sz="2800" b="1" dirty="0" smtClean="0">
                <a:solidFill>
                  <a:srgbClr val="FF0000"/>
                </a:solidFill>
                <a:latin typeface="NikoshBAN" pitchFamily="2" charset="0"/>
                <a:cs typeface="NikoshBAN" pitchFamily="2" charset="0"/>
              </a:rPr>
              <a:t>সমাধানঃ  </a:t>
            </a:r>
            <a:endParaRPr lang="en-US" sz="2800" b="1" dirty="0">
              <a:solidFill>
                <a:srgbClr val="FF0000"/>
              </a:solidFill>
              <a:latin typeface="NikoshBAN" pitchFamily="2" charset="0"/>
              <a:cs typeface="NikoshBAN" pitchFamily="2" charset="0"/>
            </a:endParaRPr>
          </a:p>
        </p:txBody>
      </p:sp>
      <p:grpSp>
        <p:nvGrpSpPr>
          <p:cNvPr id="20" name="Group 19"/>
          <p:cNvGrpSpPr/>
          <p:nvPr/>
        </p:nvGrpSpPr>
        <p:grpSpPr>
          <a:xfrm>
            <a:off x="2204625" y="1189214"/>
            <a:ext cx="2509911" cy="2228805"/>
            <a:chOff x="2503396" y="1486714"/>
            <a:chExt cx="3217928" cy="2042135"/>
          </a:xfrm>
        </p:grpSpPr>
        <p:grpSp>
          <p:nvGrpSpPr>
            <p:cNvPr id="6" name="Group 5"/>
            <p:cNvGrpSpPr/>
            <p:nvPr/>
          </p:nvGrpSpPr>
          <p:grpSpPr>
            <a:xfrm>
              <a:off x="2503396" y="1486714"/>
              <a:ext cx="2759210" cy="2042135"/>
              <a:chOff x="195561" y="1357979"/>
              <a:chExt cx="2759209" cy="2042135"/>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72" t="12058" r="40048" b="15471"/>
              <a:stretch/>
            </p:blipFill>
            <p:spPr bwMode="auto">
              <a:xfrm>
                <a:off x="238166" y="1524000"/>
                <a:ext cx="678873" cy="146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Triangle 8"/>
              <p:cNvSpPr/>
              <p:nvPr/>
            </p:nvSpPr>
            <p:spPr>
              <a:xfrm>
                <a:off x="577603" y="1523999"/>
                <a:ext cx="2377167" cy="1490844"/>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5561" y="1357979"/>
                <a:ext cx="352982" cy="3693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A</a:t>
                </a:r>
                <a:endParaRPr lang="en-US" b="1" dirty="0">
                  <a:solidFill>
                    <a:srgbClr val="FF0000"/>
                  </a:solidFill>
                  <a:latin typeface="NikoshBAN" pitchFamily="2" charset="0"/>
                  <a:cs typeface="NikoshBAN" pitchFamily="2" charset="0"/>
                </a:endParaRPr>
              </a:p>
            </p:txBody>
          </p:sp>
          <p:sp>
            <p:nvSpPr>
              <p:cNvPr id="11" name="TextBox 10"/>
              <p:cNvSpPr txBox="1"/>
              <p:nvPr/>
            </p:nvSpPr>
            <p:spPr>
              <a:xfrm>
                <a:off x="372052" y="2927866"/>
                <a:ext cx="444334" cy="407532"/>
              </a:xfrm>
              <a:prstGeom prst="rect">
                <a:avLst/>
              </a:prstGeom>
              <a:noFill/>
            </p:spPr>
            <p:txBody>
              <a:bodyPr wrap="none" rtlCol="0">
                <a:spAutoFit/>
              </a:bodyPr>
              <a:lstStyle/>
              <a:p>
                <a:r>
                  <a:rPr lang="en-US" b="1" dirty="0" smtClean="0">
                    <a:solidFill>
                      <a:srgbClr val="FF0000"/>
                    </a:solidFill>
                    <a:latin typeface="NikoshBAN" pitchFamily="2" charset="0"/>
                    <a:cs typeface="NikoshBAN" pitchFamily="2" charset="0"/>
                  </a:rPr>
                  <a:t>B</a:t>
                </a:r>
                <a:endParaRPr lang="en-US" b="1" dirty="0">
                  <a:solidFill>
                    <a:srgbClr val="FF0000"/>
                  </a:solidFill>
                  <a:latin typeface="NikoshBAN" pitchFamily="2" charset="0"/>
                  <a:cs typeface="NikoshBAN" pitchFamily="2" charset="0"/>
                </a:endParaRPr>
              </a:p>
            </p:txBody>
          </p:sp>
          <p:sp>
            <p:nvSpPr>
              <p:cNvPr id="12" name="TextBox 11"/>
              <p:cNvSpPr txBox="1"/>
              <p:nvPr/>
            </p:nvSpPr>
            <p:spPr>
              <a:xfrm>
                <a:off x="1527521" y="2992581"/>
                <a:ext cx="473106" cy="407533"/>
              </a:xfrm>
              <a:prstGeom prst="rect">
                <a:avLst/>
              </a:prstGeom>
              <a:noFill/>
            </p:spPr>
            <p:txBody>
              <a:bodyPr wrap="none" rtlCol="0">
                <a:spAutoFit/>
              </a:bodyPr>
              <a:lstStyle/>
              <a:p>
                <a:r>
                  <a:rPr lang="en-US" b="1" dirty="0">
                    <a:solidFill>
                      <a:srgbClr val="FF0000"/>
                    </a:solidFill>
                    <a:latin typeface="NikoshBAN" pitchFamily="2" charset="0"/>
                    <a:cs typeface="NikoshBAN" pitchFamily="2" charset="0"/>
                  </a:rPr>
                  <a:t>D</a:t>
                </a:r>
              </a:p>
            </p:txBody>
          </p:sp>
        </p:grpSp>
        <p:cxnSp>
          <p:nvCxnSpPr>
            <p:cNvPr id="15" name="Straight Connector 14"/>
            <p:cNvCxnSpPr>
              <a:stCxn id="9" idx="0"/>
            </p:cNvCxnSpPr>
            <p:nvPr/>
          </p:nvCxnSpPr>
          <p:spPr>
            <a:xfrm>
              <a:off x="2885438" y="1652734"/>
              <a:ext cx="1153163" cy="14908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62605" y="3085959"/>
              <a:ext cx="458719" cy="407533"/>
            </a:xfrm>
            <a:prstGeom prst="rect">
              <a:avLst/>
            </a:prstGeom>
            <a:noFill/>
          </p:spPr>
          <p:txBody>
            <a:bodyPr wrap="none" rtlCol="0">
              <a:spAutoFit/>
            </a:bodyPr>
            <a:lstStyle/>
            <a:p>
              <a:r>
                <a:rPr lang="en-US" b="1" dirty="0">
                  <a:solidFill>
                    <a:srgbClr val="FF0000"/>
                  </a:solidFill>
                  <a:latin typeface="NikoshBAN" pitchFamily="2" charset="0"/>
                  <a:cs typeface="NikoshBAN" pitchFamily="2" charset="0"/>
                </a:rPr>
                <a:t>C</a:t>
              </a:r>
            </a:p>
          </p:txBody>
        </p:sp>
      </p:grpSp>
      <mc:AlternateContent xmlns:mc="http://schemas.openxmlformats.org/markup-compatibility/2006" xmlns:a14="http://schemas.microsoft.com/office/drawing/2010/main">
        <mc:Choice Requires="a14">
          <p:sp>
            <p:nvSpPr>
              <p:cNvPr id="21" name="TextBox 20"/>
              <p:cNvSpPr txBox="1"/>
              <p:nvPr/>
            </p:nvSpPr>
            <p:spPr>
              <a:xfrm>
                <a:off x="5166980" y="1592305"/>
                <a:ext cx="3977020" cy="1015663"/>
              </a:xfrm>
              <a:prstGeom prst="rect">
                <a:avLst/>
              </a:prstGeom>
              <a:noFill/>
            </p:spPr>
            <p:txBody>
              <a:bodyPr wrap="square" rtlCol="0">
                <a:spAutoFit/>
              </a:bodyPr>
              <a:lstStyle/>
              <a:p>
                <a:r>
                  <a:rPr lang="bn-BD" sz="2000" b="1" dirty="0" smtClean="0">
                    <a:latin typeface="NikoshBAN" pitchFamily="2" charset="0"/>
                    <a:ea typeface="Cambria Math"/>
                    <a:cs typeface="NikoshBAN" pitchFamily="2" charset="0"/>
                  </a:rPr>
                  <a:t>মনে করি , মিনারের শীর্ষ বিন্দু </a:t>
                </a:r>
                <a:r>
                  <a:rPr lang="en-US" sz="2000" b="1" dirty="0" smtClean="0">
                    <a:latin typeface="NikoshBAN" pitchFamily="2" charset="0"/>
                    <a:ea typeface="Cambria Math"/>
                    <a:cs typeface="NikoshBAN" pitchFamily="2" charset="0"/>
                  </a:rPr>
                  <a:t>A, </a:t>
                </a:r>
                <a:r>
                  <a:rPr lang="bn-BD" sz="2000" b="1" dirty="0" smtClean="0">
                    <a:latin typeface="NikoshBAN" pitchFamily="2" charset="0"/>
                    <a:ea typeface="Cambria Math"/>
                    <a:cs typeface="NikoshBAN" pitchFamily="2" charset="0"/>
                  </a:rPr>
                  <a:t>পাদবিন্দু </a:t>
                </a:r>
                <a:r>
                  <a:rPr lang="en-US" sz="2000" b="1" dirty="0" smtClean="0">
                    <a:latin typeface="NikoshBAN" pitchFamily="2" charset="0"/>
                    <a:ea typeface="Cambria Math"/>
                    <a:cs typeface="NikoshBAN" pitchFamily="2" charset="0"/>
                  </a:rPr>
                  <a:t>B</a:t>
                </a:r>
                <a:r>
                  <a:rPr lang="bn-BD" sz="2000" b="1" dirty="0" smtClean="0">
                    <a:latin typeface="NikoshBAN" pitchFamily="2" charset="0"/>
                    <a:ea typeface="Cambria Math"/>
                    <a:cs typeface="NikoshBAN" pitchFamily="2" charset="0"/>
                  </a:rPr>
                  <a:t> </a:t>
                </a:r>
                <a:r>
                  <a:rPr lang="en-US" sz="2000" b="1" dirty="0">
                    <a:latin typeface="NikoshBAN" pitchFamily="2" charset="0"/>
                    <a:ea typeface="Cambria Math"/>
                    <a:cs typeface="NikoshBAN" pitchFamily="2" charset="0"/>
                  </a:rPr>
                  <a:t>,</a:t>
                </a:r>
                <a:r>
                  <a:rPr lang="bn-BD" sz="2000" b="1" dirty="0" smtClean="0">
                    <a:latin typeface="NikoshBAN" pitchFamily="2" charset="0"/>
                    <a:ea typeface="Cambria Math"/>
                    <a:cs typeface="NikoshBAN" pitchFamily="2" charset="0"/>
                  </a:rPr>
                  <a:t> ভূতলস্থ/ভূমিস্থ নির্দিষ্ট বিন্দু </a:t>
                </a:r>
                <a:r>
                  <a:rPr lang="en-US" sz="2000" b="1" dirty="0" smtClean="0">
                    <a:latin typeface="NikoshBAN" pitchFamily="2" charset="0"/>
                    <a:ea typeface="Cambria Math"/>
                    <a:cs typeface="NikoshBAN" pitchFamily="2" charset="0"/>
                  </a:rPr>
                  <a:t>C</a:t>
                </a:r>
                <a:r>
                  <a:rPr lang="bn-BD" sz="2000" b="1" dirty="0" smtClean="0">
                    <a:latin typeface="NikoshBAN" pitchFamily="2" charset="0"/>
                    <a:ea typeface="Cambria Math"/>
                    <a:cs typeface="NikoshBAN" pitchFamily="2" charset="0"/>
                  </a:rPr>
                  <a:t> এবং </a:t>
                </a:r>
                <a:r>
                  <a:rPr lang="en-US" sz="2000" b="1" dirty="0" smtClean="0">
                    <a:latin typeface="NikoshBAN" pitchFamily="2" charset="0"/>
                    <a:ea typeface="Cambria Math"/>
                    <a:cs typeface="NikoshBAN" pitchFamily="2" charset="0"/>
                  </a:rPr>
                  <a:t>C </a:t>
                </a:r>
                <a:r>
                  <a:rPr lang="bn-BD" sz="2000" b="1" dirty="0" smtClean="0">
                    <a:latin typeface="NikoshBAN" pitchFamily="2" charset="0"/>
                    <a:ea typeface="Cambria Math"/>
                    <a:cs typeface="NikoshBAN" pitchFamily="2" charset="0"/>
                  </a:rPr>
                  <a:t>থেকে </a:t>
                </a:r>
                <a14:m>
                  <m:oMath xmlns:m="http://schemas.openxmlformats.org/officeDocument/2006/math">
                    <m:r>
                      <a:rPr lang="en-US" sz="2000" b="1" i="1" smtClean="0">
                        <a:latin typeface="Cambria Math"/>
                        <a:ea typeface="Cambria Math"/>
                        <a:cs typeface="NikoshBAN" pitchFamily="2" charset="0"/>
                      </a:rPr>
                      <m:t>𝟔𝟎</m:t>
                    </m:r>
                  </m:oMath>
                </a14:m>
                <a:r>
                  <a:rPr lang="bn-BD" sz="2000" b="1" dirty="0" smtClean="0">
                    <a:latin typeface="NikoshBAN" pitchFamily="2" charset="0"/>
                    <a:ea typeface="Cambria Math"/>
                    <a:cs typeface="NikoshBAN" pitchFamily="2" charset="0"/>
                  </a:rPr>
                  <a:t>  মিটার এগিয়ে অপর বিন্দু </a:t>
                </a:r>
                <a:r>
                  <a:rPr lang="en-US" sz="2000" b="1" dirty="0" smtClean="0">
                    <a:latin typeface="NikoshBAN" pitchFamily="2" charset="0"/>
                    <a:ea typeface="Cambria Math"/>
                    <a:cs typeface="NikoshBAN" pitchFamily="2" charset="0"/>
                  </a:rPr>
                  <a:t>D.  </a:t>
                </a:r>
                <a:endParaRPr lang="en-US" sz="2000" b="1" dirty="0">
                  <a:latin typeface="NikoshBAN" pitchFamily="2" charset="0"/>
                  <a:cs typeface="NikoshBAN" pitchFamily="2"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166980" y="1592305"/>
                <a:ext cx="3977020" cy="1015663"/>
              </a:xfrm>
              <a:prstGeom prst="rect">
                <a:avLst/>
              </a:prstGeom>
              <a:blipFill rotWithShape="1">
                <a:blip r:embed="rId6"/>
                <a:stretch>
                  <a:fillRect l="-1687" t="-2994" r="-3834"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5148" y="3154637"/>
                <a:ext cx="8679872" cy="375552"/>
              </a:xfrm>
              <a:prstGeom prst="rect">
                <a:avLst/>
              </a:prstGeom>
              <a:noFill/>
            </p:spPr>
            <p:txBody>
              <a:bodyPr wrap="square" rtlCol="0">
                <a:spAutoFit/>
              </a:bodyPr>
              <a:lstStyle/>
              <a:p>
                <a:r>
                  <a:rPr lang="bn-BD" b="1" dirty="0" smtClean="0">
                    <a:latin typeface="NikoshBAN" pitchFamily="2" charset="0"/>
                    <a:cs typeface="NikoshBAN" pitchFamily="2" charset="0"/>
                  </a:rPr>
                  <a:t>তাহলে,  </a:t>
                </a:r>
                <a:r>
                  <a:rPr lang="en-US" b="1" dirty="0" smtClean="0">
                    <a:latin typeface="NikoshBAN" pitchFamily="2" charset="0"/>
                    <a:cs typeface="NikoshBAN" pitchFamily="2" charset="0"/>
                  </a:rPr>
                  <a:t>CD =</a:t>
                </a:r>
                <a14:m>
                  <m:oMath xmlns:m="http://schemas.openxmlformats.org/officeDocument/2006/math">
                    <m:r>
                      <a:rPr lang="en-US" b="1" i="1" smtClean="0">
                        <a:latin typeface="Cambria Math"/>
                        <a:cs typeface="NikoshBAN" pitchFamily="2" charset="0"/>
                      </a:rPr>
                      <m:t>𝟔𝟎</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a:t>
                </a:r>
                <a:r>
                  <a:rPr lang="bn-BD" b="1" dirty="0">
                    <a:latin typeface="NikoshBAN" pitchFamily="2" charset="0"/>
                    <a:cs typeface="NikoshBAN" pitchFamily="2" charset="0"/>
                  </a:rPr>
                  <a:t> </a:t>
                </a:r>
                <a:r>
                  <a:rPr lang="bn-BD" b="1" dirty="0" smtClean="0">
                    <a:latin typeface="NikoshBAN" pitchFamily="2" charset="0"/>
                    <a:cs typeface="NikoshBAN" pitchFamily="2" charset="0"/>
                  </a:rPr>
                  <a:t>, শীর্ষের উন্নতি কোণ  </a:t>
                </a:r>
                <a:r>
                  <a:rPr lang="en-US" b="1" dirty="0" smtClean="0">
                    <a:latin typeface="NikoshBAN" pitchFamily="2" charset="0"/>
                    <a:ea typeface="Cambria Math"/>
                    <a:cs typeface="NikoshBAN" pitchFamily="2" charset="0"/>
                  </a:rPr>
                  <a:t>∠ACB=</a:t>
                </a:r>
                <a:r>
                  <a:rPr lang="bn-BD" b="1" dirty="0" smtClean="0">
                    <a:latin typeface="NikoshBAN" pitchFamily="2" charset="0"/>
                    <a:ea typeface="Cambria Math"/>
                    <a:cs typeface="NikoshBAN" pitchFamily="2" charset="0"/>
                  </a:rPr>
                  <a:t> </a:t>
                </a:r>
                <a14:m>
                  <m:oMath xmlns:m="http://schemas.openxmlformats.org/officeDocument/2006/math">
                    <m:sSup>
                      <m:sSupPr>
                        <m:ctrlPr>
                          <a:rPr lang="bn-BD" b="1" i="1" smtClean="0">
                            <a:latin typeface="Cambria Math"/>
                            <a:ea typeface="Cambria Math"/>
                          </a:rPr>
                        </m:ctrlPr>
                      </m:sSupPr>
                      <m:e>
                        <m:r>
                          <a:rPr lang="en-US" b="1" i="1" smtClean="0">
                            <a:latin typeface="Cambria Math"/>
                            <a:ea typeface="Cambria Math"/>
                          </a:rPr>
                          <m:t>𝟒𝟓</m:t>
                        </m:r>
                      </m:e>
                      <m:sup>
                        <m:r>
                          <a:rPr lang="en-US" b="1" i="1" smtClean="0">
                            <a:latin typeface="Cambria Math"/>
                            <a:ea typeface="Cambria Math"/>
                          </a:rPr>
                          <m:t>𝟎</m:t>
                        </m:r>
                      </m:sup>
                    </m:sSup>
                  </m:oMath>
                </a14:m>
                <a:r>
                  <a:rPr lang="en-US" b="1" dirty="0" smtClean="0">
                    <a:latin typeface="NikoshBAN" pitchFamily="2" charset="0"/>
                    <a:ea typeface="Cambria Math"/>
                    <a:cs typeface="NikoshBAN" pitchFamily="2" charset="0"/>
                  </a:rPr>
                  <a:t>  </a:t>
                </a:r>
                <a:r>
                  <a:rPr lang="bn-BD" b="1" dirty="0" smtClean="0">
                    <a:latin typeface="NikoshBAN" pitchFamily="2" charset="0"/>
                    <a:ea typeface="Cambria Math"/>
                    <a:cs typeface="NikoshBAN" pitchFamily="2" charset="0"/>
                  </a:rPr>
                  <a:t>এবং  </a:t>
                </a:r>
                <a:r>
                  <a:rPr lang="bn-BD" b="1" dirty="0" smtClean="0">
                    <a:latin typeface="Cambria Math"/>
                    <a:ea typeface="Cambria Math"/>
                    <a:cs typeface="NikoshBAN" pitchFamily="2" charset="0"/>
                  </a:rPr>
                  <a:t>∠</a:t>
                </a:r>
                <a:r>
                  <a:rPr lang="en-US" b="1" dirty="0" smtClean="0">
                    <a:latin typeface="NikoshBAN" pitchFamily="2" charset="0"/>
                    <a:ea typeface="Cambria Math"/>
                    <a:cs typeface="NikoshBAN" pitchFamily="2" charset="0"/>
                  </a:rPr>
                  <a:t>ADB=</a:t>
                </a:r>
                <a14:m>
                  <m:oMath xmlns:m="http://schemas.openxmlformats.org/officeDocument/2006/math">
                    <m:sSup>
                      <m:sSupPr>
                        <m:ctrlPr>
                          <a:rPr lang="en-US" b="1" i="1" smtClean="0">
                            <a:latin typeface="Cambria Math"/>
                            <a:ea typeface="Cambria Math"/>
                            <a:cs typeface="NikoshBAN" pitchFamily="2" charset="0"/>
                          </a:rPr>
                        </m:ctrlPr>
                      </m:sSupPr>
                      <m:e>
                        <m:r>
                          <a:rPr lang="en-US" b="1" i="1" smtClean="0">
                            <a:latin typeface="Cambria Math"/>
                            <a:ea typeface="Cambria Math"/>
                            <a:cs typeface="NikoshBAN" pitchFamily="2" charset="0"/>
                          </a:rPr>
                          <m:t>𝟔𝟎</m:t>
                        </m:r>
                      </m:e>
                      <m:sup>
                        <m:r>
                          <a:rPr lang="en-US" b="1" i="1" smtClean="0">
                            <a:latin typeface="Cambria Math"/>
                            <a:ea typeface="Cambria Math"/>
                            <a:cs typeface="NikoshBAN" pitchFamily="2" charset="0"/>
                          </a:rPr>
                          <m:t>𝟎</m:t>
                        </m:r>
                      </m:sup>
                    </m:sSup>
                  </m:oMath>
                </a14:m>
                <a:r>
                  <a:rPr lang="en-US" b="1" dirty="0" smtClean="0">
                    <a:latin typeface="NikoshBAN" pitchFamily="2" charset="0"/>
                    <a:cs typeface="NikoshBAN" pitchFamily="2" charset="0"/>
                  </a:rPr>
                  <a:t> </a:t>
                </a:r>
                <a:endParaRPr lang="en-US" b="1" dirty="0">
                  <a:latin typeface="NikoshBAN" pitchFamily="2" charset="0"/>
                  <a:cs typeface="NikoshBAN" pitchFamily="2"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35148" y="3154637"/>
                <a:ext cx="8679872" cy="375552"/>
              </a:xfrm>
              <a:prstGeom prst="rect">
                <a:avLst/>
              </a:prstGeom>
              <a:blipFill rotWithShape="1">
                <a:blip r:embed="rId7"/>
                <a:stretch>
                  <a:fillRect l="-632" t="-11290"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5148" y="3451502"/>
                <a:ext cx="4544011" cy="369332"/>
              </a:xfrm>
              <a:prstGeom prst="rect">
                <a:avLst/>
              </a:prstGeom>
              <a:noFill/>
            </p:spPr>
            <p:txBody>
              <a:bodyPr wrap="square" rtlCol="0">
                <a:spAutoFit/>
              </a:bodyPr>
              <a:lstStyle/>
              <a:p>
                <a:r>
                  <a:rPr lang="bn-BD" b="1" dirty="0" smtClean="0">
                    <a:latin typeface="NikoshBAN" pitchFamily="2" charset="0"/>
                    <a:cs typeface="NikoshBAN" pitchFamily="2" charset="0"/>
                  </a:rPr>
                  <a:t>মনে করি ,</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মিনারটির উচ্চতা   </a:t>
                </a:r>
                <a:r>
                  <a:rPr lang="en-US" b="1" dirty="0" smtClean="0">
                    <a:latin typeface="NikoshBAN" pitchFamily="2" charset="0"/>
                    <a:cs typeface="NikoshBAN" pitchFamily="2" charset="0"/>
                  </a:rPr>
                  <a:t>AB</a:t>
                </a:r>
                <a:r>
                  <a:rPr lang="bn-BD" b="1" dirty="0" smtClean="0">
                    <a:latin typeface="NikoshBAN" pitchFamily="2" charset="0"/>
                    <a:cs typeface="NikoshBAN" pitchFamily="2" charset="0"/>
                  </a:rPr>
                  <a:t> </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a:t>
                </a:r>
                <a14:m>
                  <m:oMath xmlns:m="http://schemas.openxmlformats.org/officeDocument/2006/math">
                    <m:r>
                      <a:rPr lang="en-US" b="1" i="1" smtClean="0">
                        <a:latin typeface="Cambria Math"/>
                        <a:cs typeface="NikoshBAN" pitchFamily="2" charset="0"/>
                      </a:rPr>
                      <m:t>𝒉</m:t>
                    </m:r>
                  </m:oMath>
                </a14:m>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মিটার। </a:t>
                </a:r>
                <a:endParaRPr lang="en-US" b="1" dirty="0">
                  <a:latin typeface="NikoshBAN" pitchFamily="2" charset="0"/>
                  <a:cs typeface="NikoshBAN" pitchFamily="2"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5148" y="3451502"/>
                <a:ext cx="4544011" cy="369332"/>
              </a:xfrm>
              <a:prstGeom prst="rect">
                <a:avLst/>
              </a:prstGeom>
              <a:blipFill rotWithShape="1">
                <a:blip r:embed="rId8"/>
                <a:stretch>
                  <a:fillRect l="-1208"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35149" y="3926610"/>
                <a:ext cx="4527514" cy="533992"/>
              </a:xfrm>
              <a:prstGeom prst="rect">
                <a:avLst/>
              </a:prstGeom>
              <a:noFill/>
            </p:spPr>
            <p:txBody>
              <a:bodyPr wrap="square" rtlCol="0">
                <a:spAutoFit/>
              </a:bodyPr>
              <a:lstStyle/>
              <a:p>
                <a:r>
                  <a:rPr lang="bn-BD" sz="2000" b="1" dirty="0" smtClean="0">
                    <a:latin typeface="NikoshBAN" pitchFamily="2" charset="0"/>
                    <a:cs typeface="NikoshBAN" pitchFamily="2" charset="0"/>
                  </a:rPr>
                  <a:t>এখন, </a:t>
                </a:r>
                <a14:m>
                  <m:oMath xmlns:m="http://schemas.openxmlformats.org/officeDocument/2006/math">
                    <m:r>
                      <a:rPr lang="en-US" sz="2000" b="1" i="1" smtClean="0">
                        <a:latin typeface="Cambria Math"/>
                        <a:cs typeface="NikoshBAN" pitchFamily="2" charset="0"/>
                      </a:rPr>
                      <m:t>𝒄𝒐𝒕</m:t>
                    </m:r>
                    <m:sSup>
                      <m:sSupPr>
                        <m:ctrlPr>
                          <a:rPr lang="en-US" sz="2000" b="1" i="1" smtClean="0">
                            <a:latin typeface="Cambria Math"/>
                            <a:cs typeface="NikoshBAN" pitchFamily="2" charset="0"/>
                          </a:rPr>
                        </m:ctrlPr>
                      </m:sSupPr>
                      <m:e>
                        <m:r>
                          <a:rPr lang="en-US" sz="2000" b="1" i="1" smtClean="0">
                            <a:latin typeface="Cambria Math"/>
                            <a:cs typeface="NikoshBAN" pitchFamily="2" charset="0"/>
                          </a:rPr>
                          <m:t>𝟒𝟓</m:t>
                        </m:r>
                      </m:e>
                      <m:sup>
                        <m:r>
                          <a:rPr lang="en-US" sz="2000" b="1" i="1" smtClean="0">
                            <a:latin typeface="Cambria Math"/>
                            <a:cs typeface="NikoshBAN" pitchFamily="2" charset="0"/>
                          </a:rPr>
                          <m:t>𝟎</m:t>
                        </m:r>
                      </m:sup>
                    </m:sSup>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𝑩𝑪</m:t>
                        </m:r>
                      </m:num>
                      <m:den>
                        <m:r>
                          <a:rPr lang="en-US" sz="2000" b="1" i="1" smtClean="0">
                            <a:latin typeface="Cambria Math"/>
                            <a:cs typeface="NikoshBAN" pitchFamily="2" charset="0"/>
                          </a:rPr>
                          <m:t>𝑨𝑩</m:t>
                        </m:r>
                      </m:den>
                    </m:f>
                  </m:oMath>
                </a14:m>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…..(1)</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35149" y="3926610"/>
                <a:ext cx="4527514" cy="533992"/>
              </a:xfrm>
              <a:prstGeom prst="rect">
                <a:avLst/>
              </a:prstGeom>
              <a:blipFill rotWithShape="1">
                <a:blip r:embed="rId9"/>
                <a:stretch>
                  <a:fillRect l="-1480"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34486" y="4460686"/>
                <a:ext cx="4470449" cy="533992"/>
              </a:xfrm>
              <a:prstGeom prst="rect">
                <a:avLst/>
              </a:prstGeom>
              <a:noFill/>
            </p:spPr>
            <p:txBody>
              <a:bodyPr wrap="square" rtlCol="0">
                <a:spAutoFit/>
              </a:bodyPr>
              <a:lstStyle/>
              <a:p>
                <a:r>
                  <a:rPr lang="bn-BD" sz="2000" b="1" dirty="0" smtClean="0">
                    <a:latin typeface="NikoshBAN" pitchFamily="2" charset="0"/>
                    <a:cs typeface="NikoshBAN" pitchFamily="2" charset="0"/>
                  </a:rPr>
                  <a:t>এবং, </a:t>
                </a:r>
                <a14:m>
                  <m:oMath xmlns:m="http://schemas.openxmlformats.org/officeDocument/2006/math">
                    <m:r>
                      <a:rPr lang="en-US" sz="2000" b="1" i="1" smtClean="0">
                        <a:latin typeface="Cambria Math"/>
                        <a:cs typeface="NikoshBAN" pitchFamily="2" charset="0"/>
                      </a:rPr>
                      <m:t>𝒄𝒐𝒕</m:t>
                    </m:r>
                    <m:sSup>
                      <m:sSupPr>
                        <m:ctrlPr>
                          <a:rPr lang="en-US" sz="2000" b="1" i="1" smtClean="0">
                            <a:latin typeface="Cambria Math"/>
                            <a:cs typeface="NikoshBAN" pitchFamily="2" charset="0"/>
                          </a:rPr>
                        </m:ctrlPr>
                      </m:sSupPr>
                      <m:e>
                        <m:r>
                          <a:rPr lang="en-US" sz="2000" b="1" i="1" smtClean="0">
                            <a:latin typeface="Cambria Math"/>
                            <a:cs typeface="NikoshBAN" pitchFamily="2" charset="0"/>
                          </a:rPr>
                          <m:t>𝟔𝟎</m:t>
                        </m:r>
                      </m:e>
                      <m:sup>
                        <m:r>
                          <a:rPr lang="en-US" sz="2000" b="1" i="1" smtClean="0">
                            <a:latin typeface="Cambria Math"/>
                            <a:cs typeface="NikoshBAN" pitchFamily="2" charset="0"/>
                          </a:rPr>
                          <m:t>𝟎</m:t>
                        </m:r>
                      </m:sup>
                    </m:sSup>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𝑩𝑫</m:t>
                        </m:r>
                      </m:num>
                      <m:den>
                        <m:r>
                          <a:rPr lang="en-US" sz="2000" b="1" i="1" smtClean="0">
                            <a:latin typeface="Cambria Math"/>
                            <a:cs typeface="NikoshBAN" pitchFamily="2" charset="0"/>
                          </a:rPr>
                          <m:t>𝑨𝑩</m:t>
                        </m:r>
                      </m:den>
                    </m:f>
                  </m:oMath>
                </a14:m>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…..(2)</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34486" y="4460686"/>
                <a:ext cx="4470449" cy="533992"/>
              </a:xfrm>
              <a:prstGeom prst="rect">
                <a:avLst/>
              </a:prstGeom>
              <a:blipFill rotWithShape="1">
                <a:blip r:embed="rId10"/>
                <a:stretch>
                  <a:fillRect l="-1501" b="-11494"/>
                </a:stretch>
              </a:blipFill>
            </p:spPr>
            <p:txBody>
              <a:bodyPr/>
              <a:lstStyle/>
              <a:p>
                <a:r>
                  <a:rPr lang="en-US">
                    <a:noFill/>
                  </a:rPr>
                  <a:t> </a:t>
                </a:r>
              </a:p>
            </p:txBody>
          </p:sp>
        </mc:Fallback>
      </mc:AlternateContent>
      <p:sp>
        <p:nvSpPr>
          <p:cNvPr id="26" name="TextBox 25"/>
          <p:cNvSpPr txBox="1"/>
          <p:nvPr/>
        </p:nvSpPr>
        <p:spPr>
          <a:xfrm>
            <a:off x="334486" y="4983999"/>
            <a:ext cx="4528175" cy="369332"/>
          </a:xfrm>
          <a:prstGeom prst="rect">
            <a:avLst/>
          </a:prstGeom>
          <a:noFill/>
        </p:spPr>
        <p:txBody>
          <a:bodyPr wrap="square" rtlCol="0">
            <a:spAutoFit/>
          </a:bodyPr>
          <a:lstStyle/>
          <a:p>
            <a:r>
              <a:rPr lang="en-US" b="1" dirty="0" smtClean="0">
                <a:latin typeface="NikoshBAN" pitchFamily="2" charset="0"/>
                <a:cs typeface="NikoshBAN" pitchFamily="2" charset="0"/>
              </a:rPr>
              <a:t> (1) </a:t>
            </a:r>
            <a:r>
              <a:rPr lang="bn-BD" b="1" dirty="0" smtClean="0">
                <a:latin typeface="NikoshBAN" pitchFamily="2" charset="0"/>
                <a:cs typeface="NikoshBAN" pitchFamily="2" charset="0"/>
              </a:rPr>
              <a:t>হতে </a:t>
            </a:r>
            <a:r>
              <a:rPr lang="en-US" b="1" dirty="0" smtClean="0">
                <a:latin typeface="NikoshBAN" pitchFamily="2" charset="0"/>
                <a:cs typeface="NikoshBAN" pitchFamily="2" charset="0"/>
              </a:rPr>
              <a:t>(2) </a:t>
            </a:r>
            <a:r>
              <a:rPr lang="bn-BD" b="1" dirty="0" smtClean="0">
                <a:latin typeface="NikoshBAN" pitchFamily="2" charset="0"/>
                <a:cs typeface="NikoshBAN" pitchFamily="2" charset="0"/>
              </a:rPr>
              <a:t>বিয়োগ করে পই, </a:t>
            </a:r>
            <a:endParaRPr lang="en-US" b="1" dirty="0" smtClean="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27" name="Rectangle 26"/>
              <p:cNvSpPr/>
              <p:nvPr/>
            </p:nvSpPr>
            <p:spPr>
              <a:xfrm>
                <a:off x="335150" y="5233220"/>
                <a:ext cx="4527512" cy="491096"/>
              </a:xfrm>
              <a:prstGeom prst="rect">
                <a:avLst/>
              </a:prstGeom>
            </p:spPr>
            <p:txBody>
              <a:bodyPr wrap="square">
                <a:spAutoFit/>
              </a:bodyPr>
              <a:lstStyle/>
              <a:p>
                <a14:m>
                  <m:oMath xmlns:m="http://schemas.openxmlformats.org/officeDocument/2006/math">
                    <m:sSup>
                      <m:sSupPr>
                        <m:ctrlPr>
                          <a:rPr lang="en-US" b="1" i="1" smtClean="0">
                            <a:latin typeface="Cambria Math"/>
                            <a:cs typeface="NikoshBAN" pitchFamily="2" charset="0"/>
                          </a:rPr>
                        </m:ctrlPr>
                      </m:sSupPr>
                      <m:e>
                        <m:r>
                          <a:rPr lang="bn-BD" b="1" i="1" smtClean="0">
                            <a:latin typeface="Cambria Math"/>
                            <a:cs typeface="NikoshBAN" pitchFamily="2" charset="0"/>
                          </a:rPr>
                          <m:t> </m:t>
                        </m:r>
                        <m:r>
                          <a:rPr lang="en-US" b="1" i="1">
                            <a:latin typeface="Cambria Math"/>
                            <a:cs typeface="NikoshBAN" pitchFamily="2" charset="0"/>
                          </a:rPr>
                          <m:t>𝒄𝒐𝒕</m:t>
                        </m:r>
                        <m:r>
                          <a:rPr lang="en-US" b="1" i="1" smtClean="0">
                            <a:latin typeface="Cambria Math"/>
                            <a:cs typeface="NikoshBAN" pitchFamily="2" charset="0"/>
                          </a:rPr>
                          <m:t>𝟒𝟓</m:t>
                        </m:r>
                      </m:e>
                      <m:sup>
                        <m:r>
                          <a:rPr lang="en-US" b="1" i="1">
                            <a:latin typeface="Cambria Math"/>
                            <a:cs typeface="NikoshBAN" pitchFamily="2" charset="0"/>
                          </a:rPr>
                          <m:t>𝟎</m:t>
                        </m:r>
                      </m:sup>
                    </m:sSup>
                    <m:r>
                      <a:rPr lang="bn-BD" b="1" i="1">
                        <a:latin typeface="Cambria Math"/>
                        <a:cs typeface="NikoshBAN" pitchFamily="2" charset="0"/>
                      </a:rPr>
                      <m:t>−</m:t>
                    </m:r>
                    <m:sSup>
                      <m:sSupPr>
                        <m:ctrlPr>
                          <a:rPr lang="bn-BD" b="1" i="1">
                            <a:latin typeface="Cambria Math"/>
                            <a:cs typeface="NikoshBAN" pitchFamily="2" charset="0"/>
                          </a:rPr>
                        </m:ctrlPr>
                      </m:sSupPr>
                      <m:e>
                        <m:r>
                          <a:rPr lang="en-US" b="1" i="1">
                            <a:latin typeface="Cambria Math"/>
                            <a:cs typeface="NikoshBAN" pitchFamily="2" charset="0"/>
                          </a:rPr>
                          <m:t>𝒄𝒐𝒕</m:t>
                        </m:r>
                        <m:r>
                          <a:rPr lang="en-US" b="1" i="1">
                            <a:latin typeface="Cambria Math"/>
                            <a:cs typeface="NikoshBAN" pitchFamily="2" charset="0"/>
                          </a:rPr>
                          <m:t>𝟔𝟎</m:t>
                        </m:r>
                      </m:e>
                      <m:sup>
                        <m:r>
                          <a:rPr lang="en-US" b="1" i="1">
                            <a:latin typeface="Cambria Math"/>
                            <a:cs typeface="NikoshBAN" pitchFamily="2" charset="0"/>
                          </a:rPr>
                          <m:t>𝟎</m:t>
                        </m:r>
                      </m:sup>
                    </m:sSup>
                    <m:r>
                      <a:rPr lang="bn-BD" b="1" i="1">
                        <a:latin typeface="Cambria Math"/>
                        <a:cs typeface="NikoshBAN" pitchFamily="2" charset="0"/>
                      </a:rPr>
                      <m:t>=</m:t>
                    </m:r>
                    <m:f>
                      <m:fPr>
                        <m:ctrlPr>
                          <a:rPr lang="bn-BD" b="1" i="1">
                            <a:latin typeface="Cambria Math"/>
                            <a:cs typeface="NikoshBAN" pitchFamily="2" charset="0"/>
                          </a:rPr>
                        </m:ctrlPr>
                      </m:fPr>
                      <m:num>
                        <m:r>
                          <a:rPr lang="en-US" b="1" i="1">
                            <a:latin typeface="Cambria Math"/>
                            <a:cs typeface="NikoshBAN" pitchFamily="2" charset="0"/>
                          </a:rPr>
                          <m:t>𝑩</m:t>
                        </m:r>
                        <m:r>
                          <a:rPr lang="en-US" b="1" i="1" smtClean="0">
                            <a:latin typeface="Cambria Math"/>
                            <a:cs typeface="NikoshBAN" pitchFamily="2" charset="0"/>
                          </a:rPr>
                          <m:t>𝑪</m:t>
                        </m:r>
                      </m:num>
                      <m:den>
                        <m:r>
                          <a:rPr lang="en-US" b="1" i="1">
                            <a:latin typeface="Cambria Math"/>
                            <a:cs typeface="NikoshBAN" pitchFamily="2" charset="0"/>
                          </a:rPr>
                          <m:t>𝑨𝑩</m:t>
                        </m:r>
                      </m:den>
                    </m:f>
                    <m:r>
                      <a:rPr lang="bn-BD" b="1" i="1">
                        <a:latin typeface="Cambria Math"/>
                        <a:cs typeface="NikoshBAN" pitchFamily="2" charset="0"/>
                      </a:rPr>
                      <m:t>−</m:t>
                    </m:r>
                    <m:f>
                      <m:fPr>
                        <m:ctrlPr>
                          <a:rPr lang="bn-BD" b="1" i="1">
                            <a:latin typeface="Cambria Math"/>
                            <a:cs typeface="NikoshBAN" pitchFamily="2" charset="0"/>
                          </a:rPr>
                        </m:ctrlPr>
                      </m:fPr>
                      <m:num>
                        <m:r>
                          <a:rPr lang="en-US" b="1" i="1">
                            <a:latin typeface="Cambria Math"/>
                            <a:cs typeface="NikoshBAN" pitchFamily="2" charset="0"/>
                          </a:rPr>
                          <m:t>𝑩</m:t>
                        </m:r>
                        <m:r>
                          <a:rPr lang="en-US" b="1" i="1" smtClean="0">
                            <a:latin typeface="Cambria Math"/>
                            <a:cs typeface="NikoshBAN" pitchFamily="2" charset="0"/>
                          </a:rPr>
                          <m:t>𝑫</m:t>
                        </m:r>
                      </m:num>
                      <m:den>
                        <m:r>
                          <a:rPr lang="en-US" b="1" i="1">
                            <a:latin typeface="Cambria Math"/>
                            <a:cs typeface="NikoshBAN" pitchFamily="2" charset="0"/>
                          </a:rPr>
                          <m:t>𝑨𝑩</m:t>
                        </m:r>
                      </m:den>
                    </m:f>
                  </m:oMath>
                </a14:m>
                <a:r>
                  <a:rPr lang="en-US" b="1" dirty="0">
                    <a:latin typeface="NikoshBAN" pitchFamily="2" charset="0"/>
                    <a:cs typeface="NikoshBAN" pitchFamily="2" charset="0"/>
                  </a:rPr>
                  <a:t> </a:t>
                </a:r>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335150" y="5233220"/>
                <a:ext cx="4527512" cy="491096"/>
              </a:xfrm>
              <a:prstGeom prst="rect">
                <a:avLst/>
              </a:prstGeom>
              <a:blipFill rotWithShape="1">
                <a:blip r:embed="rId11"/>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5150" y="5721721"/>
                <a:ext cx="4527511" cy="550985"/>
              </a:xfrm>
              <a:prstGeom prst="rect">
                <a:avLst/>
              </a:prstGeom>
              <a:noFill/>
            </p:spPr>
            <p:txBody>
              <a:bodyPr wrap="square" rtlCol="0">
                <a:spAutoFit/>
              </a:bodyPr>
              <a:lstStyle/>
              <a:p>
                <a:r>
                  <a:rPr lang="bn-BD" sz="2000" b="1" dirty="0" smtClean="0">
                    <a:latin typeface="NikoshBAN" pitchFamily="2" charset="0"/>
                    <a:cs typeface="NikoshBAN" pitchFamily="2" charset="0"/>
                  </a:rPr>
                  <a:t>বা, </a:t>
                </a:r>
                <a14:m>
                  <m:oMath xmlns:m="http://schemas.openxmlformats.org/officeDocument/2006/math">
                    <m:r>
                      <a:rPr lang="en-US" sz="2000" b="1" i="0" smtClean="0">
                        <a:latin typeface="Cambria Math"/>
                        <a:cs typeface="NikoshBAN" pitchFamily="2" charset="0"/>
                      </a:rPr>
                      <m:t>𝟏</m:t>
                    </m:r>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𝟏</m:t>
                        </m:r>
                      </m:num>
                      <m:den>
                        <m:rad>
                          <m:radPr>
                            <m:degHide m:val="on"/>
                            <m:ctrlPr>
                              <a:rPr lang="en-US" sz="2000" b="1" i="1" smtClean="0">
                                <a:latin typeface="Cambria Math"/>
                                <a:cs typeface="NikoshBAN" pitchFamily="2" charset="0"/>
                              </a:rPr>
                            </m:ctrlPr>
                          </m:radPr>
                          <m:deg/>
                          <m:e>
                            <m:r>
                              <a:rPr lang="en-US" sz="2000" b="1" i="1" smtClean="0">
                                <a:latin typeface="Cambria Math"/>
                                <a:cs typeface="NikoshBAN" pitchFamily="2" charset="0"/>
                              </a:rPr>
                              <m:t>𝟑</m:t>
                            </m:r>
                          </m:e>
                        </m:rad>
                      </m:den>
                    </m:f>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𝑩𝑪</m:t>
                        </m:r>
                        <m:r>
                          <a:rPr lang="en-US" sz="2000" b="1" i="1" smtClean="0">
                            <a:latin typeface="Cambria Math"/>
                            <a:cs typeface="NikoshBAN" pitchFamily="2" charset="0"/>
                          </a:rPr>
                          <m:t>−</m:t>
                        </m:r>
                        <m:r>
                          <a:rPr lang="en-US" sz="2000" b="1" i="1" smtClean="0">
                            <a:latin typeface="Cambria Math"/>
                            <a:cs typeface="NikoshBAN" pitchFamily="2" charset="0"/>
                          </a:rPr>
                          <m:t>𝑩𝑫</m:t>
                        </m:r>
                      </m:num>
                      <m:den>
                        <m:r>
                          <a:rPr lang="en-US" sz="2000" b="1" i="1" smtClean="0">
                            <a:latin typeface="Cambria Math"/>
                            <a:cs typeface="NikoshBAN" pitchFamily="2" charset="0"/>
                          </a:rPr>
                          <m:t>𝑨𝑩</m:t>
                        </m:r>
                      </m:den>
                    </m:f>
                  </m:oMath>
                </a14:m>
                <a:r>
                  <a:rPr lang="en-US"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35150" y="5721721"/>
                <a:ext cx="4527511" cy="550985"/>
              </a:xfrm>
              <a:prstGeom prst="rect">
                <a:avLst/>
              </a:prstGeom>
              <a:blipFill rotWithShape="1">
                <a:blip r:embed="rId12"/>
                <a:stretch>
                  <a:fillRect l="-1480" b="-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890516" y="5900574"/>
                <a:ext cx="4246702" cy="844718"/>
              </a:xfrm>
              <a:prstGeom prst="rect">
                <a:avLst/>
              </a:prstGeom>
              <a:noFill/>
            </p:spPr>
            <p:txBody>
              <a:bodyPr wrap="square" rtlCol="0">
                <a:spAutoFit/>
              </a:bodyPr>
              <a:lstStyle/>
              <a:p>
                <a:r>
                  <a:rPr lang="bn-BD" sz="2000" b="1" dirty="0" smtClean="0">
                    <a:latin typeface="NikoshBAN" pitchFamily="2" charset="0"/>
                    <a:cs typeface="NikoshBAN" pitchFamily="2" charset="0"/>
                  </a:rPr>
                  <a:t>বা, </a:t>
                </a:r>
                <a:r>
                  <a:rPr lang="en-US" sz="2000" b="1" dirty="0" smtClean="0">
                    <a:latin typeface="NikoshBAN" pitchFamily="2" charset="0"/>
                    <a:cs typeface="NikoshBAN" pitchFamily="2" charset="0"/>
                  </a:rPr>
                  <a:t> </a:t>
                </a:r>
                <a14:m>
                  <m:oMath xmlns:m="http://schemas.openxmlformats.org/officeDocument/2006/math">
                    <m:r>
                      <a:rPr lang="en-US" sz="2000" b="1" i="1" smtClean="0">
                        <a:latin typeface="Cambria Math"/>
                        <a:cs typeface="NikoshBAN" pitchFamily="2" charset="0"/>
                      </a:rPr>
                      <m:t>𝒉</m:t>
                    </m:r>
                    <m:r>
                      <a:rPr lang="en-US" sz="2000" b="1" i="1" smtClean="0">
                        <a:latin typeface="Cambria Math"/>
                        <a:cs typeface="NikoshBAN" pitchFamily="2" charset="0"/>
                      </a:rPr>
                      <m:t>=</m:t>
                    </m:r>
                    <m:f>
                      <m:fPr>
                        <m:ctrlPr>
                          <a:rPr lang="en-US" sz="2000" b="1" i="1" smtClean="0">
                            <a:latin typeface="Cambria Math"/>
                            <a:cs typeface="NikoshBAN" pitchFamily="2" charset="0"/>
                          </a:rPr>
                        </m:ctrlPr>
                      </m:fPr>
                      <m:num>
                        <m:r>
                          <a:rPr lang="en-US" sz="2000" b="1" i="1" smtClean="0">
                            <a:latin typeface="Cambria Math"/>
                            <a:cs typeface="NikoshBAN" pitchFamily="2" charset="0"/>
                          </a:rPr>
                          <m:t>𝟏𝟎𝟑𝟗𝟐𝟎</m:t>
                        </m:r>
                      </m:num>
                      <m:den>
                        <m:r>
                          <a:rPr lang="en-US" sz="2000" b="1" i="1" smtClean="0">
                            <a:latin typeface="Cambria Math"/>
                            <a:cs typeface="NikoshBAN" pitchFamily="2" charset="0"/>
                          </a:rPr>
                          <m:t>𝟕𝟑𝟐</m:t>
                        </m:r>
                      </m:den>
                    </m:f>
                  </m:oMath>
                </a14:m>
                <a:r>
                  <a:rPr lang="en-US" sz="2000" b="1" dirty="0" smtClean="0">
                    <a:latin typeface="NikoshBAN" pitchFamily="2" charset="0"/>
                    <a:cs typeface="NikoshBAN" pitchFamily="2" charset="0"/>
                  </a:rPr>
                  <a:t> =</a:t>
                </a:r>
                <a14:m>
                  <m:oMath xmlns:m="http://schemas.openxmlformats.org/officeDocument/2006/math">
                    <m:r>
                      <a:rPr lang="en-US" sz="2000" b="1" i="1" dirty="0" smtClean="0">
                        <a:latin typeface="Cambria Math"/>
                        <a:cs typeface="NikoshBAN" pitchFamily="2" charset="0"/>
                      </a:rPr>
                      <m:t>𝟏𝟒𝟏</m:t>
                    </m:r>
                    <m:r>
                      <a:rPr lang="en-US" sz="2000" b="1" i="1" dirty="0" smtClean="0">
                        <a:latin typeface="Cambria Math"/>
                        <a:cs typeface="NikoshBAN" pitchFamily="2" charset="0"/>
                      </a:rPr>
                      <m:t>.</m:t>
                    </m:r>
                    <m:r>
                      <a:rPr lang="en-US" sz="2000" b="1" i="1" dirty="0" smtClean="0">
                        <a:latin typeface="Cambria Math"/>
                        <a:cs typeface="NikoshBAN" pitchFamily="2" charset="0"/>
                      </a:rPr>
                      <m:t>𝟗𝟔𝟕</m:t>
                    </m:r>
                  </m:oMath>
                </a14:m>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মিটার (প্রায়) </a:t>
                </a:r>
                <a:r>
                  <a:rPr lang="en-US" sz="2000" b="1" dirty="0" smtClean="0">
                    <a:latin typeface="NikoshBAN" pitchFamily="2" charset="0"/>
                    <a:cs typeface="NikoshBAN" pitchFamily="2" charset="0"/>
                  </a:rPr>
                  <a:t>Ans. </a:t>
                </a:r>
                <a:endParaRPr lang="en-US" sz="2000" b="1" dirty="0">
                  <a:latin typeface="NikoshBAN" pitchFamily="2" charset="0"/>
                  <a:cs typeface="NikoshBAN" pitchFamily="2"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890516" y="5900574"/>
                <a:ext cx="4246702" cy="844718"/>
              </a:xfrm>
              <a:prstGeom prst="rect">
                <a:avLst/>
              </a:prstGeom>
              <a:blipFill rotWithShape="1">
                <a:blip r:embed="rId13"/>
                <a:stretch>
                  <a:fillRect l="-1435" b="-11511"/>
                </a:stretch>
              </a:blipFill>
            </p:spPr>
            <p:txBody>
              <a:bodyPr/>
              <a:lstStyle/>
              <a:p>
                <a:r>
                  <a:rPr lang="en-US">
                    <a:noFill/>
                  </a:rPr>
                  <a:t> </a:t>
                </a:r>
              </a:p>
            </p:txBody>
          </p:sp>
        </mc:Fallback>
      </mc:AlternateContent>
      <p:sp>
        <p:nvSpPr>
          <p:cNvPr id="31" name="TextBox 30"/>
          <p:cNvSpPr txBox="1"/>
          <p:nvPr/>
        </p:nvSpPr>
        <p:spPr>
          <a:xfrm>
            <a:off x="335150" y="1549232"/>
            <a:ext cx="2007134" cy="400110"/>
          </a:xfrm>
          <a:prstGeom prst="rect">
            <a:avLst/>
          </a:prstGeom>
          <a:noFill/>
        </p:spPr>
        <p:txBody>
          <a:bodyPr wrap="square" rtlCol="0">
            <a:spAutoFit/>
          </a:bodyPr>
          <a:lstStyle/>
          <a:p>
            <a:r>
              <a:rPr lang="bn-BD" sz="2000" b="1" dirty="0">
                <a:solidFill>
                  <a:srgbClr val="C00000"/>
                </a:solidFill>
                <a:latin typeface="NikoshBAN" pitchFamily="2" charset="0"/>
                <a:cs typeface="NikoshBAN" pitchFamily="2" charset="0"/>
              </a:rPr>
              <a:t>৬</a:t>
            </a:r>
            <a:r>
              <a:rPr lang="en-US" sz="2000" b="1" dirty="0" smtClean="0">
                <a:solidFill>
                  <a:srgbClr val="C00000"/>
                </a:solidFill>
                <a:latin typeface="NikoshBAN" pitchFamily="2" charset="0"/>
                <a:cs typeface="NikoshBAN" pitchFamily="2" charset="0"/>
              </a:rPr>
              <a:t>.</a:t>
            </a:r>
            <a:r>
              <a:rPr lang="bn-BD" sz="2000" b="1" dirty="0" smtClean="0">
                <a:solidFill>
                  <a:srgbClr val="C00000"/>
                </a:solidFill>
                <a:latin typeface="NikoshBAN" pitchFamily="2" charset="0"/>
                <a:cs typeface="NikoshBAN" pitchFamily="2" charset="0"/>
              </a:rPr>
              <a:t>বই-১৫</a:t>
            </a:r>
            <a:r>
              <a:rPr lang="en-US" sz="2000" b="1" dirty="0" smtClean="0">
                <a:solidFill>
                  <a:srgbClr val="C00000"/>
                </a:solidFill>
                <a:latin typeface="NikoshBAN" pitchFamily="2" charset="0"/>
                <a:ea typeface="Cambria Math"/>
                <a:cs typeface="NikoshBAN" pitchFamily="2" charset="0"/>
              </a:rPr>
              <a:t>⦂</a:t>
            </a:r>
            <a:r>
              <a:rPr lang="bn-BD" sz="2000" b="1" dirty="0" smtClean="0">
                <a:solidFill>
                  <a:srgbClr val="C00000"/>
                </a:solidFill>
                <a:latin typeface="NikoshBAN" pitchFamily="2" charset="0"/>
                <a:ea typeface="Cambria Math"/>
                <a:cs typeface="NikoshBAN" pitchFamily="2" charset="0"/>
              </a:rPr>
              <a:t> সমাধান</a:t>
            </a:r>
            <a:endParaRPr lang="en-US" sz="2000" b="1" dirty="0">
              <a:solidFill>
                <a:srgbClr val="C00000"/>
              </a:solidFill>
              <a:latin typeface="NikoshBAN" pitchFamily="2" charset="0"/>
              <a:cs typeface="NikoshBAN" pitchFamily="2" charset="0"/>
            </a:endParaRPr>
          </a:p>
        </p:txBody>
      </p:sp>
      <p:cxnSp>
        <p:nvCxnSpPr>
          <p:cNvPr id="34" name="Straight Connector 33"/>
          <p:cNvCxnSpPr/>
          <p:nvPr/>
        </p:nvCxnSpPr>
        <p:spPr>
          <a:xfrm>
            <a:off x="4862661" y="3559735"/>
            <a:ext cx="1" cy="31535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p:cNvSpPr/>
              <p:nvPr/>
            </p:nvSpPr>
            <p:spPr>
              <a:xfrm>
                <a:off x="4897589" y="3604839"/>
                <a:ext cx="4232556" cy="559897"/>
              </a:xfrm>
              <a:prstGeom prst="rect">
                <a:avLst/>
              </a:prstGeom>
            </p:spPr>
            <p:txBody>
              <a:bodyPr wrap="square">
                <a:spAutoFit/>
              </a:bodyPr>
              <a:lstStyle/>
              <a:p>
                <a:r>
                  <a:rPr lang="bn-BD" b="1" dirty="0" smtClean="0">
                    <a:latin typeface="NikoshBAN" pitchFamily="2" charset="0"/>
                    <a:cs typeface="NikoshBAN" pitchFamily="2" charset="0"/>
                  </a:rPr>
                  <a:t>বা,  </a:t>
                </a:r>
                <a14:m>
                  <m:oMath xmlns:m="http://schemas.openxmlformats.org/officeDocument/2006/math">
                    <m:f>
                      <m:fPr>
                        <m:ctrlPr>
                          <a:rPr lang="bn-BD" b="1" i="1">
                            <a:latin typeface="Cambria Math"/>
                            <a:cs typeface="NikoshBAN" pitchFamily="2" charset="0"/>
                          </a:rPr>
                        </m:ctrlPr>
                      </m:fPr>
                      <m:num>
                        <m:rad>
                          <m:radPr>
                            <m:degHide m:val="on"/>
                            <m:ctrlPr>
                              <a:rPr lang="bn-BD" b="1" i="1" smtClean="0">
                                <a:latin typeface="Cambria Math"/>
                                <a:cs typeface="NikoshBAN" pitchFamily="2" charset="0"/>
                              </a:rPr>
                            </m:ctrlPr>
                          </m:radPr>
                          <m:deg/>
                          <m:e>
                            <m:r>
                              <a:rPr lang="en-US" b="1" i="1" smtClean="0">
                                <a:latin typeface="Cambria Math"/>
                                <a:cs typeface="NikoshBAN" pitchFamily="2" charset="0"/>
                              </a:rPr>
                              <m:t>𝟑</m:t>
                            </m:r>
                          </m:e>
                        </m:rad>
                        <m:r>
                          <a:rPr lang="en-US" b="1" i="1">
                            <a:latin typeface="Cambria Math"/>
                            <a:cs typeface="NikoshBAN" pitchFamily="2" charset="0"/>
                          </a:rPr>
                          <m:t>−</m:t>
                        </m:r>
                        <m:r>
                          <a:rPr lang="en-US" b="1" i="1">
                            <a:latin typeface="Cambria Math"/>
                            <a:cs typeface="NikoshBAN" pitchFamily="2" charset="0"/>
                          </a:rPr>
                          <m:t>𝟏</m:t>
                        </m:r>
                      </m:num>
                      <m:den>
                        <m:rad>
                          <m:radPr>
                            <m:degHide m:val="on"/>
                            <m:ctrlPr>
                              <a:rPr lang="bn-BD" b="1" i="1">
                                <a:latin typeface="Cambria Math"/>
                                <a:cs typeface="NikoshBAN" pitchFamily="2" charset="0"/>
                              </a:rPr>
                            </m:ctrlPr>
                          </m:radPr>
                          <m:deg/>
                          <m:e>
                            <m:r>
                              <a:rPr lang="en-US" b="1" i="1">
                                <a:latin typeface="Cambria Math"/>
                                <a:cs typeface="NikoshBAN" pitchFamily="2" charset="0"/>
                              </a:rPr>
                              <m:t>𝟑</m:t>
                            </m:r>
                          </m:e>
                        </m:rad>
                      </m:den>
                    </m:f>
                    <m:r>
                      <a:rPr lang="en-US" b="1" i="1">
                        <a:latin typeface="Cambria Math"/>
                        <a:cs typeface="NikoshBAN" pitchFamily="2" charset="0"/>
                      </a:rPr>
                      <m:t>=</m:t>
                    </m:r>
                    <m:f>
                      <m:fPr>
                        <m:ctrlPr>
                          <a:rPr lang="en-US" b="1" i="1">
                            <a:latin typeface="Cambria Math"/>
                            <a:cs typeface="NikoshBAN" pitchFamily="2" charset="0"/>
                          </a:rPr>
                        </m:ctrlPr>
                      </m:fPr>
                      <m:num>
                        <m:r>
                          <a:rPr lang="en-US" b="1" i="1">
                            <a:latin typeface="Cambria Math"/>
                            <a:cs typeface="NikoshBAN" pitchFamily="2" charset="0"/>
                          </a:rPr>
                          <m:t>𝑪𝑫</m:t>
                        </m:r>
                      </m:num>
                      <m:den>
                        <m:r>
                          <a:rPr lang="en-US" b="1" i="1">
                            <a:latin typeface="Cambria Math"/>
                            <a:cs typeface="NikoshBAN" pitchFamily="2" charset="0"/>
                          </a:rPr>
                          <m:t>𝑨𝑩</m:t>
                        </m:r>
                      </m:den>
                    </m:f>
                  </m:oMath>
                </a14:m>
                <a:r>
                  <a:rPr lang="en-US" b="1" dirty="0">
                    <a:latin typeface="NikoshBAN" pitchFamily="2" charset="0"/>
                    <a:cs typeface="NikoshBAN" pitchFamily="2" charset="0"/>
                  </a:rPr>
                  <a:t>    </a:t>
                </a:r>
              </a:p>
            </p:txBody>
          </p:sp>
        </mc:Choice>
        <mc:Fallback xmlns="">
          <p:sp>
            <p:nvSpPr>
              <p:cNvPr id="36" name="Rectangle 35"/>
              <p:cNvSpPr>
                <a:spLocks noRot="1" noChangeAspect="1" noMove="1" noResize="1" noEditPoints="1" noAdjustHandles="1" noChangeArrowheads="1" noChangeShapeType="1" noTextEdit="1"/>
              </p:cNvSpPr>
              <p:nvPr/>
            </p:nvSpPr>
            <p:spPr>
              <a:xfrm>
                <a:off x="4897589" y="3604839"/>
                <a:ext cx="4232556" cy="559897"/>
              </a:xfrm>
              <a:prstGeom prst="rect">
                <a:avLst/>
              </a:prstGeom>
              <a:blipFill rotWithShape="1">
                <a:blip r:embed="rId14"/>
                <a:stretch>
                  <a:fillRect l="-1151"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890516" y="4164736"/>
                <a:ext cx="4172995" cy="509242"/>
              </a:xfrm>
              <a:prstGeom prst="rect">
                <a:avLst/>
              </a:prstGeom>
            </p:spPr>
            <p:txBody>
              <a:bodyPr wrap="square">
                <a:spAutoFit/>
              </a:bodyPr>
              <a:lstStyle/>
              <a:p>
                <a:r>
                  <a:rPr lang="bn-BD" b="1" dirty="0" smtClean="0">
                    <a:latin typeface="NikoshBAN" pitchFamily="2" charset="0"/>
                    <a:cs typeface="NikoshBAN" pitchFamily="2" charset="0"/>
                  </a:rPr>
                  <a:t>বা,  </a:t>
                </a:r>
                <a:r>
                  <a:rPr lang="en-US" b="1" dirty="0" smtClean="0">
                    <a:latin typeface="NikoshBAN" pitchFamily="2" charset="0"/>
                    <a:cs typeface="NikoshBAN" pitchFamily="2" charset="0"/>
                  </a:rPr>
                  <a:t> </a:t>
                </a:r>
                <a14:m>
                  <m:oMath xmlns:m="http://schemas.openxmlformats.org/officeDocument/2006/math">
                    <m:f>
                      <m:fPr>
                        <m:ctrlPr>
                          <a:rPr lang="en-US" b="1" i="1">
                            <a:latin typeface="Cambria Math"/>
                            <a:cs typeface="NikoshBAN" pitchFamily="2" charset="0"/>
                          </a:rPr>
                        </m:ctrlPr>
                      </m:fPr>
                      <m:num>
                        <m:r>
                          <a:rPr lang="en-US" b="1" i="1" smtClean="0">
                            <a:latin typeface="Cambria Math"/>
                            <a:cs typeface="NikoshBAN" pitchFamily="2" charset="0"/>
                          </a:rPr>
                          <m:t>𝟏</m:t>
                        </m:r>
                        <m:r>
                          <a:rPr lang="en-US" b="1" i="1" smtClean="0">
                            <a:latin typeface="Cambria Math"/>
                            <a:cs typeface="NikoshBAN" pitchFamily="2" charset="0"/>
                          </a:rPr>
                          <m:t>.</m:t>
                        </m:r>
                        <m:r>
                          <a:rPr lang="en-US" b="1" i="1" smtClean="0">
                            <a:latin typeface="Cambria Math"/>
                            <a:cs typeface="NikoshBAN" pitchFamily="2" charset="0"/>
                          </a:rPr>
                          <m:t>𝟕𝟑𝟐</m:t>
                        </m:r>
                        <m:r>
                          <a:rPr lang="en-US" b="1" i="1" smtClean="0">
                            <a:latin typeface="Cambria Math"/>
                            <a:cs typeface="NikoshBAN" pitchFamily="2" charset="0"/>
                          </a:rPr>
                          <m:t>−</m:t>
                        </m:r>
                        <m:r>
                          <a:rPr lang="en-US" b="1" i="1" smtClean="0">
                            <a:latin typeface="Cambria Math"/>
                            <a:cs typeface="NikoshBAN" pitchFamily="2" charset="0"/>
                          </a:rPr>
                          <m:t>𝟏</m:t>
                        </m:r>
                      </m:num>
                      <m:den>
                        <m:r>
                          <a:rPr lang="en-US" b="1" i="1" smtClean="0">
                            <a:latin typeface="Cambria Math"/>
                            <a:cs typeface="NikoshBAN" pitchFamily="2" charset="0"/>
                          </a:rPr>
                          <m:t>𝟏</m:t>
                        </m:r>
                        <m:r>
                          <a:rPr lang="en-US" b="1" i="1" smtClean="0">
                            <a:latin typeface="Cambria Math"/>
                            <a:cs typeface="NikoshBAN" pitchFamily="2" charset="0"/>
                          </a:rPr>
                          <m:t>.</m:t>
                        </m:r>
                        <m:r>
                          <a:rPr lang="en-US" b="1" i="1" smtClean="0">
                            <a:latin typeface="Cambria Math"/>
                            <a:cs typeface="NikoshBAN" pitchFamily="2" charset="0"/>
                          </a:rPr>
                          <m:t>𝟕𝟑𝟐</m:t>
                        </m:r>
                      </m:den>
                    </m:f>
                    <m:r>
                      <a:rPr lang="en-US" b="1" i="1">
                        <a:latin typeface="Cambria Math"/>
                        <a:cs typeface="NikoshBAN" pitchFamily="2" charset="0"/>
                      </a:rPr>
                      <m:t>=</m:t>
                    </m:r>
                    <m:f>
                      <m:fPr>
                        <m:ctrlPr>
                          <a:rPr lang="en-US" b="1" i="1">
                            <a:latin typeface="Cambria Math"/>
                            <a:cs typeface="NikoshBAN" pitchFamily="2" charset="0"/>
                          </a:rPr>
                        </m:ctrlPr>
                      </m:fPr>
                      <m:num>
                        <m:r>
                          <a:rPr lang="en-US" b="1" i="1" smtClean="0">
                            <a:latin typeface="Cambria Math"/>
                            <a:cs typeface="NikoshBAN" pitchFamily="2" charset="0"/>
                          </a:rPr>
                          <m:t>𝟔𝟎</m:t>
                        </m:r>
                      </m:num>
                      <m:den>
                        <m:r>
                          <a:rPr lang="en-US" b="1" i="1">
                            <a:latin typeface="Cambria Math"/>
                            <a:cs typeface="NikoshBAN" pitchFamily="2" charset="0"/>
                          </a:rPr>
                          <m:t>𝒉</m:t>
                        </m:r>
                      </m:den>
                    </m:f>
                  </m:oMath>
                </a14:m>
                <a:r>
                  <a:rPr lang="en-US" b="1" dirty="0">
                    <a:latin typeface="NikoshBAN" pitchFamily="2" charset="0"/>
                    <a:cs typeface="NikoshBAN" pitchFamily="2" charset="0"/>
                  </a:rPr>
                  <a:t>  </a:t>
                </a:r>
              </a:p>
            </p:txBody>
          </p:sp>
        </mc:Choice>
        <mc:Fallback xmlns="">
          <p:sp>
            <p:nvSpPr>
              <p:cNvPr id="37" name="Rectangle 36"/>
              <p:cNvSpPr>
                <a:spLocks noRot="1" noChangeAspect="1" noMove="1" noResize="1" noEditPoints="1" noAdjustHandles="1" noChangeArrowheads="1" noChangeShapeType="1" noTextEdit="1"/>
              </p:cNvSpPr>
              <p:nvPr/>
            </p:nvSpPr>
            <p:spPr>
              <a:xfrm>
                <a:off x="4890516" y="4164736"/>
                <a:ext cx="4172995" cy="509242"/>
              </a:xfrm>
              <a:prstGeom prst="rect">
                <a:avLst/>
              </a:prstGeom>
              <a:blipFill rotWithShape="1">
                <a:blip r:embed="rId15"/>
                <a:stretch>
                  <a:fillRect l="-1168"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4906869" y="5152005"/>
                <a:ext cx="4230204" cy="369332"/>
              </a:xfrm>
              <a:prstGeom prst="rect">
                <a:avLst/>
              </a:prstGeom>
            </p:spPr>
            <p:txBody>
              <a:bodyPr wrap="square">
                <a:spAutoFit/>
              </a:bodyPr>
              <a:lstStyle/>
              <a:p>
                <a:r>
                  <a:rPr lang="bn-BD" b="1" dirty="0" smtClean="0">
                    <a:latin typeface="NikoshBAN" pitchFamily="2" charset="0"/>
                    <a:cs typeface="NikoshBAN" pitchFamily="2" charset="0"/>
                  </a:rPr>
                  <a:t>বা, </a:t>
                </a:r>
                <a:r>
                  <a:rPr lang="en-US" b="1" dirty="0">
                    <a:latin typeface="NikoshBAN" pitchFamily="2" charset="0"/>
                    <a:cs typeface="NikoshBAN" pitchFamily="2" charset="0"/>
                  </a:rPr>
                  <a:t> </a:t>
                </a:r>
                <a14:m>
                  <m:oMath xmlns:m="http://schemas.openxmlformats.org/officeDocument/2006/math">
                    <m:r>
                      <a:rPr lang="en-US" b="1" i="1" smtClean="0">
                        <a:latin typeface="Cambria Math"/>
                        <a:cs typeface="NikoshBAN" pitchFamily="2" charset="0"/>
                      </a:rPr>
                      <m:t>𝟎</m:t>
                    </m:r>
                    <m:r>
                      <a:rPr lang="en-US" b="1" i="1" smtClean="0">
                        <a:latin typeface="Cambria Math"/>
                        <a:cs typeface="NikoshBAN" pitchFamily="2" charset="0"/>
                      </a:rPr>
                      <m:t>.</m:t>
                    </m:r>
                    <m:r>
                      <a:rPr lang="en-US" b="1" i="1" smtClean="0">
                        <a:latin typeface="Cambria Math"/>
                        <a:cs typeface="NikoshBAN" pitchFamily="2" charset="0"/>
                      </a:rPr>
                      <m:t>𝟕𝟑𝟐</m:t>
                    </m:r>
                    <m:r>
                      <a:rPr lang="en-US" b="1" i="1">
                        <a:latin typeface="Cambria Math"/>
                        <a:cs typeface="NikoshBAN" pitchFamily="2" charset="0"/>
                      </a:rPr>
                      <m:t>𝒉</m:t>
                    </m:r>
                    <m:r>
                      <a:rPr lang="en-US" b="1" i="1">
                        <a:latin typeface="Cambria Math"/>
                        <a:cs typeface="NikoshBAN" pitchFamily="2" charset="0"/>
                      </a:rPr>
                      <m:t>=</m:t>
                    </m:r>
                    <m:r>
                      <a:rPr lang="en-US" b="1" i="1" smtClean="0">
                        <a:latin typeface="Cambria Math"/>
                        <a:cs typeface="NikoshBAN" pitchFamily="2" charset="0"/>
                      </a:rPr>
                      <m:t>𝟏𝟎𝟑</m:t>
                    </m:r>
                    <m:r>
                      <a:rPr lang="en-US" b="1" i="1" smtClean="0">
                        <a:latin typeface="Cambria Math"/>
                        <a:cs typeface="NikoshBAN" pitchFamily="2" charset="0"/>
                      </a:rPr>
                      <m:t>.</m:t>
                    </m:r>
                    <m:r>
                      <a:rPr lang="en-US" b="1" i="1" smtClean="0">
                        <a:latin typeface="Cambria Math"/>
                        <a:cs typeface="NikoshBAN" pitchFamily="2" charset="0"/>
                      </a:rPr>
                      <m:t>𝟗𝟐</m:t>
                    </m:r>
                  </m:oMath>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4906869" y="5152005"/>
                <a:ext cx="4230204" cy="369332"/>
              </a:xfrm>
              <a:prstGeom prst="rect">
                <a:avLst/>
              </a:prstGeom>
              <a:blipFill rotWithShape="1">
                <a:blip r:embed="rId16"/>
                <a:stretch>
                  <a:fillRect l="-1297"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4928618" y="5547434"/>
                <a:ext cx="4170498" cy="369332"/>
              </a:xfrm>
              <a:prstGeom prst="rect">
                <a:avLst/>
              </a:prstGeom>
            </p:spPr>
            <p:txBody>
              <a:bodyPr wrap="square">
                <a:spAutoFit/>
              </a:bodyPr>
              <a:lstStyle/>
              <a:p>
                <a:r>
                  <a:rPr lang="bn-BD" b="1" dirty="0" smtClean="0">
                    <a:latin typeface="NikoshBAN" pitchFamily="2" charset="0"/>
                    <a:cs typeface="NikoshBAN" pitchFamily="2" charset="0"/>
                  </a:rPr>
                  <a:t>বা, </a:t>
                </a:r>
                <a:r>
                  <a:rPr lang="en-US" b="1" dirty="0">
                    <a:latin typeface="NikoshBAN" pitchFamily="2" charset="0"/>
                    <a:cs typeface="NikoshBAN" pitchFamily="2" charset="0"/>
                  </a:rPr>
                  <a:t> </a:t>
                </a:r>
                <a14:m>
                  <m:oMath xmlns:m="http://schemas.openxmlformats.org/officeDocument/2006/math">
                    <m:r>
                      <a:rPr lang="en-US" b="1" i="1" smtClean="0">
                        <a:latin typeface="Cambria Math"/>
                        <a:cs typeface="NikoshBAN" pitchFamily="2" charset="0"/>
                      </a:rPr>
                      <m:t>𝟕𝟑𝟐</m:t>
                    </m:r>
                    <m:r>
                      <a:rPr lang="en-US" b="1" i="1">
                        <a:latin typeface="Cambria Math"/>
                        <a:cs typeface="NikoshBAN" pitchFamily="2" charset="0"/>
                      </a:rPr>
                      <m:t>𝒉</m:t>
                    </m:r>
                    <m:r>
                      <a:rPr lang="bn-BD" b="1" i="1">
                        <a:latin typeface="Cambria Math"/>
                        <a:cs typeface="NikoshBAN" pitchFamily="2" charset="0"/>
                      </a:rPr>
                      <m:t>=</m:t>
                    </m:r>
                    <m:r>
                      <a:rPr lang="en-US" b="1" i="1" dirty="0" smtClean="0">
                        <a:latin typeface="Cambria Math"/>
                        <a:cs typeface="NikoshBAN" pitchFamily="2" charset="0"/>
                      </a:rPr>
                      <m:t>𝟏𝟎𝟑𝟗𝟐𝟎</m:t>
                    </m:r>
                  </m:oMath>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4928618" y="5547434"/>
                <a:ext cx="4170498" cy="369332"/>
              </a:xfrm>
              <a:prstGeom prst="rect">
                <a:avLst/>
              </a:prstGeom>
              <a:blipFill rotWithShape="1">
                <a:blip r:embed="rId17"/>
                <a:stretch>
                  <a:fillRect l="-1316" t="-6557" b="-26230"/>
                </a:stretch>
              </a:blipFill>
            </p:spPr>
            <p:txBody>
              <a:bodyPr/>
              <a:lstStyle/>
              <a:p>
                <a:r>
                  <a:rPr lang="en-US">
                    <a:noFill/>
                  </a:rPr>
                  <a:t> </a:t>
                </a:r>
              </a:p>
            </p:txBody>
          </p:sp>
        </mc:Fallback>
      </mc:AlternateContent>
      <p:cxnSp>
        <p:nvCxnSpPr>
          <p:cNvPr id="41" name="Straight Connector 40"/>
          <p:cNvCxnSpPr>
            <a:stCxn id="13" idx="1"/>
          </p:cNvCxnSpPr>
          <p:nvPr/>
        </p:nvCxnSpPr>
        <p:spPr>
          <a:xfrm>
            <a:off x="335148" y="414010"/>
            <a:ext cx="0" cy="62992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335150" y="656840"/>
                <a:ext cx="8693724" cy="714876"/>
              </a:xfrm>
              <a:prstGeom prst="rect">
                <a:avLst/>
              </a:prstGeom>
              <a:noFill/>
            </p:spPr>
            <p:txBody>
              <a:bodyPr wrap="square" rtlCol="0">
                <a:spAutoFit/>
              </a:bodyPr>
              <a:lstStyle/>
              <a:p>
                <a:r>
                  <a:rPr lang="bn-BD" sz="2000" b="1" dirty="0" smtClean="0">
                    <a:solidFill>
                      <a:srgbClr val="FFC000"/>
                    </a:solidFill>
                    <a:latin typeface="NikoshBAN" pitchFamily="2" charset="0"/>
                    <a:cs typeface="NikoshBAN" pitchFamily="2" charset="0"/>
                  </a:rPr>
                  <a:t>৬</a:t>
                </a:r>
                <a:r>
                  <a:rPr lang="en-US" sz="2000" b="1" dirty="0" smtClean="0">
                    <a:solidFill>
                      <a:srgbClr val="FFC000"/>
                    </a:solidFill>
                    <a:latin typeface="NikoshBAN" pitchFamily="2" charset="0"/>
                    <a:cs typeface="NikoshBAN" pitchFamily="2" charset="0"/>
                  </a:rPr>
                  <a:t>.</a:t>
                </a:r>
                <a:r>
                  <a:rPr lang="bn-BD" sz="2000" b="1" dirty="0" smtClean="0">
                    <a:solidFill>
                      <a:srgbClr val="FFC000"/>
                    </a:solidFill>
                    <a:latin typeface="NikoshBAN" pitchFamily="2" charset="0"/>
                    <a:cs typeface="NikoshBAN" pitchFamily="2" charset="0"/>
                  </a:rPr>
                  <a:t>বই-১৫</a:t>
                </a:r>
                <a:r>
                  <a:rPr lang="en-US" sz="2000" b="1" dirty="0" smtClean="0">
                    <a:solidFill>
                      <a:srgbClr val="FFC000"/>
                    </a:solidFill>
                    <a:latin typeface="NikoshBAN" pitchFamily="2" charset="0"/>
                    <a:cs typeface="NikoshBAN" pitchFamily="2" charset="0"/>
                  </a:rPr>
                  <a:t> </a:t>
                </a:r>
                <a:r>
                  <a:rPr lang="en-US" sz="2000" b="1" dirty="0" smtClean="0">
                    <a:solidFill>
                      <a:srgbClr val="FFC000"/>
                    </a:solidFill>
                    <a:latin typeface="NikoshBAN" pitchFamily="2" charset="0"/>
                    <a:ea typeface="Cambria Math"/>
                    <a:cs typeface="NikoshBAN" pitchFamily="2" charset="0"/>
                  </a:rPr>
                  <a:t>⦂</a:t>
                </a:r>
                <a:r>
                  <a:rPr lang="bn-BD" sz="2000" b="1" dirty="0" smtClean="0">
                    <a:solidFill>
                      <a:srgbClr val="FFC000"/>
                    </a:solidFill>
                    <a:latin typeface="NikoshBAN" pitchFamily="2" charset="0"/>
                    <a:ea typeface="Cambria Math"/>
                    <a:cs typeface="NikoshBAN" pitchFamily="2" charset="0"/>
                  </a:rPr>
                  <a:t> কোনো স্থান থেকে একটি মিনারের দিকে </a:t>
                </a:r>
                <a:r>
                  <a:rPr lang="en-US" sz="2000" b="1" dirty="0" smtClean="0">
                    <a:solidFill>
                      <a:srgbClr val="FFC000"/>
                    </a:solidFill>
                    <a:latin typeface="NikoshBAN" pitchFamily="2" charset="0"/>
                    <a:ea typeface="Cambria Math"/>
                    <a:cs typeface="NikoshBAN" pitchFamily="2" charset="0"/>
                  </a:rPr>
                  <a:t> </a:t>
                </a:r>
                <a14:m>
                  <m:oMath xmlns:m="http://schemas.openxmlformats.org/officeDocument/2006/math">
                    <m:r>
                      <a:rPr lang="en-US" sz="2000" b="1" i="1" smtClean="0">
                        <a:solidFill>
                          <a:srgbClr val="FFC000"/>
                        </a:solidFill>
                        <a:latin typeface="Cambria Math"/>
                        <a:ea typeface="Cambria Math"/>
                      </a:rPr>
                      <m:t>𝟔𝟎</m:t>
                    </m:r>
                  </m:oMath>
                </a14:m>
                <a:r>
                  <a:rPr lang="bn-BD" sz="2000" b="1" dirty="0" smtClean="0">
                    <a:solidFill>
                      <a:srgbClr val="FFC000"/>
                    </a:solidFill>
                    <a:latin typeface="NikoshBAN" pitchFamily="2" charset="0"/>
                    <a:ea typeface="Cambria Math"/>
                    <a:cs typeface="NikoshBAN" pitchFamily="2" charset="0"/>
                  </a:rPr>
                  <a:t> মিটার এগিয়ে আসলে মিনারের শীর্ষ বিন্দুর উন্নতি কোণ</a:t>
                </a:r>
                <a:r>
                  <a:rPr lang="en-US" sz="2000" b="1" dirty="0" smtClean="0">
                    <a:solidFill>
                      <a:srgbClr val="FFC000"/>
                    </a:solidFill>
                    <a:latin typeface="NikoshBAN" pitchFamily="2" charset="0"/>
                    <a:ea typeface="Cambria Math"/>
                    <a:cs typeface="NikoshBAN" pitchFamily="2" charset="0"/>
                  </a:rPr>
                  <a:t> </a:t>
                </a:r>
                <a:r>
                  <a:rPr lang="bn-BD" sz="20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bn-BD" sz="2000" b="1" i="1" smtClean="0">
                            <a:solidFill>
                              <a:srgbClr val="FFC000"/>
                            </a:solidFill>
                            <a:latin typeface="Cambria Math"/>
                            <a:ea typeface="Cambria Math"/>
                          </a:rPr>
                        </m:ctrlPr>
                      </m:sSupPr>
                      <m:e>
                        <m:r>
                          <a:rPr lang="en-US" sz="2000" b="1" i="1" smtClean="0">
                            <a:solidFill>
                              <a:srgbClr val="FFC000"/>
                            </a:solidFill>
                            <a:latin typeface="Cambria Math"/>
                            <a:ea typeface="Cambria Math"/>
                          </a:rPr>
                          <m:t>𝟒𝟓</m:t>
                        </m:r>
                      </m:e>
                      <m:sup>
                        <m:r>
                          <a:rPr lang="en-US" sz="2000" b="1" i="1" smtClean="0">
                            <a:solidFill>
                              <a:srgbClr val="FFC000"/>
                            </a:solidFill>
                            <a:latin typeface="Cambria Math"/>
                            <a:ea typeface="Cambria Math"/>
                          </a:rPr>
                          <m:t>𝟎</m:t>
                        </m:r>
                      </m:sup>
                    </m:sSup>
                  </m:oMath>
                </a14:m>
                <a:r>
                  <a:rPr lang="bn-BD" sz="2000" b="1" dirty="0" smtClean="0">
                    <a:solidFill>
                      <a:srgbClr val="FFC000"/>
                    </a:solidFill>
                    <a:latin typeface="NikoshBAN" pitchFamily="2" charset="0"/>
                    <a:ea typeface="Cambria Math"/>
                    <a:cs typeface="NikoshBAN" pitchFamily="2" charset="0"/>
                  </a:rPr>
                  <a:t> থেকে</a:t>
                </a:r>
                <a:r>
                  <a:rPr lang="en-US" sz="2000" b="1" dirty="0" smtClean="0">
                    <a:solidFill>
                      <a:srgbClr val="FFC000"/>
                    </a:solidFill>
                    <a:latin typeface="NikoshBAN" pitchFamily="2" charset="0"/>
                    <a:ea typeface="Cambria Math"/>
                    <a:cs typeface="NikoshBAN" pitchFamily="2" charset="0"/>
                  </a:rPr>
                  <a:t>  </a:t>
                </a:r>
                <a14:m>
                  <m:oMath xmlns:m="http://schemas.openxmlformats.org/officeDocument/2006/math">
                    <m:sSup>
                      <m:sSupPr>
                        <m:ctrlPr>
                          <a:rPr lang="en-US" sz="2000" b="1" i="1" smtClean="0">
                            <a:solidFill>
                              <a:srgbClr val="FFC000"/>
                            </a:solidFill>
                            <a:latin typeface="Cambria Math"/>
                            <a:ea typeface="Cambria Math"/>
                          </a:rPr>
                        </m:ctrlPr>
                      </m:sSupPr>
                      <m:e>
                        <m:r>
                          <a:rPr lang="en-US" sz="2000" b="1" i="1" smtClean="0">
                            <a:solidFill>
                              <a:srgbClr val="FFC000"/>
                            </a:solidFill>
                            <a:latin typeface="Cambria Math"/>
                            <a:ea typeface="Cambria Math"/>
                          </a:rPr>
                          <m:t>𝟔𝟎</m:t>
                        </m:r>
                      </m:e>
                      <m:sup>
                        <m:r>
                          <a:rPr lang="en-US" sz="2000" b="1" i="1" smtClean="0">
                            <a:solidFill>
                              <a:srgbClr val="FFC000"/>
                            </a:solidFill>
                            <a:latin typeface="Cambria Math"/>
                            <a:ea typeface="Cambria Math"/>
                          </a:rPr>
                          <m:t>𝟎</m:t>
                        </m:r>
                      </m:sup>
                    </m:sSup>
                  </m:oMath>
                </a14:m>
                <a:r>
                  <a:rPr lang="bn-BD" sz="2000" b="1" dirty="0" smtClean="0">
                    <a:solidFill>
                      <a:srgbClr val="FFC000"/>
                    </a:solidFill>
                    <a:latin typeface="NikoshBAN" pitchFamily="2" charset="0"/>
                    <a:ea typeface="Cambria Math"/>
                    <a:cs typeface="NikoshBAN" pitchFamily="2" charset="0"/>
                  </a:rPr>
                  <a:t> হয়। মিনারটির উচ্চতা নির্ণয় কর।           </a:t>
                </a:r>
                <a:endParaRPr lang="en-US" sz="2000" b="1" dirty="0">
                  <a:solidFill>
                    <a:srgbClr val="FFC000"/>
                  </a:solidFill>
                  <a:latin typeface="NikoshBAN" pitchFamily="2" charset="0"/>
                  <a:cs typeface="NikoshBAN" pitchFamily="2"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35150" y="656840"/>
                <a:ext cx="8693724" cy="714876"/>
              </a:xfrm>
              <a:prstGeom prst="rect">
                <a:avLst/>
              </a:prstGeom>
              <a:blipFill rotWithShape="1">
                <a:blip r:embed="rId18"/>
                <a:stretch>
                  <a:fillRect l="-771" t="-6838"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879160" y="4710208"/>
                <a:ext cx="4322898" cy="509242"/>
              </a:xfrm>
              <a:prstGeom prst="rect">
                <a:avLst/>
              </a:prstGeom>
            </p:spPr>
            <p:txBody>
              <a:bodyPr wrap="square">
                <a:spAutoFit/>
              </a:bodyPr>
              <a:lstStyle/>
              <a:p>
                <a:r>
                  <a:rPr lang="bn-BD" b="1" dirty="0" smtClean="0">
                    <a:latin typeface="NikoshBAN" pitchFamily="2" charset="0"/>
                    <a:cs typeface="NikoshBAN" pitchFamily="2" charset="0"/>
                  </a:rPr>
                  <a:t>বা,  </a:t>
                </a:r>
                <a:r>
                  <a:rPr lang="en-US" b="1" dirty="0" smtClean="0">
                    <a:latin typeface="NikoshBAN" pitchFamily="2" charset="0"/>
                    <a:cs typeface="NikoshBAN" pitchFamily="2" charset="0"/>
                  </a:rPr>
                  <a:t> </a:t>
                </a:r>
                <a14:m>
                  <m:oMath xmlns:m="http://schemas.openxmlformats.org/officeDocument/2006/math">
                    <m:f>
                      <m:fPr>
                        <m:ctrlPr>
                          <a:rPr lang="en-US" b="1" i="1">
                            <a:latin typeface="Cambria Math"/>
                            <a:cs typeface="NikoshBAN" pitchFamily="2" charset="0"/>
                          </a:rPr>
                        </m:ctrlPr>
                      </m:fPr>
                      <m:num>
                        <m:r>
                          <a:rPr lang="en-US" b="1" i="1" smtClean="0">
                            <a:latin typeface="Cambria Math"/>
                            <a:cs typeface="NikoshBAN" pitchFamily="2" charset="0"/>
                          </a:rPr>
                          <m:t>𝟎</m:t>
                        </m:r>
                        <m:r>
                          <a:rPr lang="en-US" b="1" i="1" smtClean="0">
                            <a:latin typeface="Cambria Math"/>
                            <a:cs typeface="NikoshBAN" pitchFamily="2" charset="0"/>
                          </a:rPr>
                          <m:t>.</m:t>
                        </m:r>
                        <m:r>
                          <a:rPr lang="en-US" b="1" i="1" smtClean="0">
                            <a:latin typeface="Cambria Math"/>
                            <a:cs typeface="NikoshBAN" pitchFamily="2" charset="0"/>
                          </a:rPr>
                          <m:t>𝟕𝟑𝟐</m:t>
                        </m:r>
                      </m:num>
                      <m:den>
                        <m:r>
                          <a:rPr lang="en-US" b="1" i="1" smtClean="0">
                            <a:latin typeface="Cambria Math"/>
                            <a:cs typeface="NikoshBAN" pitchFamily="2" charset="0"/>
                          </a:rPr>
                          <m:t>𝟏</m:t>
                        </m:r>
                        <m:r>
                          <a:rPr lang="en-US" b="1" i="1" smtClean="0">
                            <a:latin typeface="Cambria Math"/>
                            <a:cs typeface="NikoshBAN" pitchFamily="2" charset="0"/>
                          </a:rPr>
                          <m:t>.</m:t>
                        </m:r>
                        <m:r>
                          <a:rPr lang="en-US" b="1" i="1" smtClean="0">
                            <a:latin typeface="Cambria Math"/>
                            <a:cs typeface="NikoshBAN" pitchFamily="2" charset="0"/>
                          </a:rPr>
                          <m:t>𝟕𝟑𝟐</m:t>
                        </m:r>
                      </m:den>
                    </m:f>
                    <m:r>
                      <a:rPr lang="en-US" b="1" i="1">
                        <a:latin typeface="Cambria Math"/>
                        <a:cs typeface="NikoshBAN" pitchFamily="2" charset="0"/>
                      </a:rPr>
                      <m:t>=</m:t>
                    </m:r>
                    <m:f>
                      <m:fPr>
                        <m:ctrlPr>
                          <a:rPr lang="en-US" b="1" i="1">
                            <a:latin typeface="Cambria Math"/>
                            <a:cs typeface="NikoshBAN" pitchFamily="2" charset="0"/>
                          </a:rPr>
                        </m:ctrlPr>
                      </m:fPr>
                      <m:num>
                        <m:r>
                          <a:rPr lang="en-US" b="1" i="1" smtClean="0">
                            <a:latin typeface="Cambria Math"/>
                            <a:cs typeface="NikoshBAN" pitchFamily="2" charset="0"/>
                          </a:rPr>
                          <m:t>𝟔𝟎</m:t>
                        </m:r>
                      </m:num>
                      <m:den>
                        <m:r>
                          <a:rPr lang="en-US" b="1" i="1">
                            <a:latin typeface="Cambria Math"/>
                            <a:cs typeface="NikoshBAN" pitchFamily="2" charset="0"/>
                          </a:rPr>
                          <m:t>𝒉</m:t>
                        </m:r>
                      </m:den>
                    </m:f>
                  </m:oMath>
                </a14:m>
                <a:r>
                  <a:rPr lang="en-US" b="1" dirty="0">
                    <a:latin typeface="NikoshBAN" pitchFamily="2" charset="0"/>
                    <a:cs typeface="NikoshBAN" pitchFamily="2" charset="0"/>
                  </a:rPr>
                  <a:t>  </a:t>
                </a:r>
              </a:p>
            </p:txBody>
          </p:sp>
        </mc:Choice>
        <mc:Fallback xmlns="">
          <p:sp>
            <p:nvSpPr>
              <p:cNvPr id="40" name="Rectangle 39"/>
              <p:cNvSpPr>
                <a:spLocks noRot="1" noChangeAspect="1" noMove="1" noResize="1" noEditPoints="1" noAdjustHandles="1" noChangeArrowheads="1" noChangeShapeType="1" noTextEdit="1"/>
              </p:cNvSpPr>
              <p:nvPr/>
            </p:nvSpPr>
            <p:spPr>
              <a:xfrm>
                <a:off x="4879160" y="4710208"/>
                <a:ext cx="4322898" cy="509242"/>
              </a:xfrm>
              <a:prstGeom prst="rect">
                <a:avLst/>
              </a:prstGeom>
              <a:blipFill rotWithShape="1">
                <a:blip r:embed="rId19"/>
                <a:stretch>
                  <a:fillRect l="-1127" b="-72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804206" y="2694055"/>
                <a:ext cx="623824"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𝟔𝟎</m:t>
                          </m:r>
                        </m:e>
                        <m:sup>
                          <m:r>
                            <a:rPr lang="en-US" b="1" i="1" smtClean="0">
                              <a:latin typeface="Cambria Math"/>
                            </a:rPr>
                            <m:t>𝟎</m:t>
                          </m:r>
                        </m:sup>
                      </m:sSup>
                    </m:oMath>
                  </m:oMathPara>
                </a14:m>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2804206" y="2694055"/>
                <a:ext cx="623824" cy="37555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732921" y="2714827"/>
                <a:ext cx="623825"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𝟒𝟓</m:t>
                          </m:r>
                        </m:e>
                        <m:sup>
                          <m:r>
                            <a:rPr lang="en-US" b="1" i="1" smtClean="0">
                              <a:latin typeface="Cambria Math"/>
                            </a:rPr>
                            <m:t>𝟎</m:t>
                          </m:r>
                        </m:sup>
                      </m:sSup>
                    </m:oMath>
                  </m:oMathPara>
                </a14:m>
                <a:endParaRPr lang="en-US"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3732921" y="2714827"/>
                <a:ext cx="623825" cy="375552"/>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415146" y="2930237"/>
                <a:ext cx="1120820" cy="307777"/>
              </a:xfrm>
              <a:prstGeom prst="rect">
                <a:avLst/>
              </a:prstGeom>
              <a:noFill/>
            </p:spPr>
            <p:txBody>
              <a:bodyPr wrap="none" rtlCol="0">
                <a:spAutoFit/>
              </a:bodyPr>
              <a:lstStyle/>
              <a:p>
                <a14:m>
                  <m:oMath xmlns:m="http://schemas.openxmlformats.org/officeDocument/2006/math">
                    <m:r>
                      <a:rPr lang="en-US" sz="1400" b="1" i="1" smtClean="0">
                        <a:solidFill>
                          <a:srgbClr val="00B0F0"/>
                        </a:solidFill>
                        <a:latin typeface="Cambria Math"/>
                      </a:rPr>
                      <m:t>𝟔𝟎</m:t>
                    </m:r>
                  </m:oMath>
                </a14:m>
                <a:r>
                  <a:rPr lang="en-US" sz="1400" b="1" dirty="0" smtClean="0">
                    <a:solidFill>
                      <a:srgbClr val="00B0F0"/>
                    </a:solidFill>
                    <a:latin typeface="NikoshBAN" pitchFamily="2" charset="0"/>
                    <a:cs typeface="NikoshBAN" pitchFamily="2" charset="0"/>
                  </a:rPr>
                  <a:t> </a:t>
                </a:r>
                <a:r>
                  <a:rPr lang="bn-BD" sz="1400" b="1" dirty="0" smtClean="0">
                    <a:solidFill>
                      <a:srgbClr val="00B0F0"/>
                    </a:solidFill>
                    <a:latin typeface="NikoshBAN" pitchFamily="2" charset="0"/>
                    <a:cs typeface="NikoshBAN" pitchFamily="2" charset="0"/>
                  </a:rPr>
                  <a:t>মিটার</a:t>
                </a:r>
                <a:r>
                  <a:rPr lang="en-US" sz="1400" b="1" dirty="0" smtClean="0">
                    <a:solidFill>
                      <a:srgbClr val="00B0F0"/>
                    </a:solidFill>
                    <a:latin typeface="NikoshBAN" pitchFamily="2" charset="0"/>
                    <a:cs typeface="NikoshBAN" pitchFamily="2" charset="0"/>
                  </a:rPr>
                  <a:t>        </a:t>
                </a:r>
                <a:endParaRPr lang="en-US" sz="1400" b="1" dirty="0">
                  <a:solidFill>
                    <a:srgbClr val="00B0F0"/>
                  </a:solidFill>
                  <a:latin typeface="NikoshBAN" pitchFamily="2" charset="0"/>
                  <a:cs typeface="NikoshBAN" pitchFamily="2"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415146" y="2930237"/>
                <a:ext cx="1120820" cy="307777"/>
              </a:xfrm>
              <a:prstGeom prst="rect">
                <a:avLst/>
              </a:prstGeom>
              <a:blipFill rotWithShape="1">
                <a:blip r:embed="rId22"/>
                <a:stretch>
                  <a:fillRect t="-2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83924" y="2100136"/>
                <a:ext cx="383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B0F0"/>
                          </a:solidFill>
                          <a:latin typeface="Cambria Math"/>
                        </a:rPr>
                        <m:t>𝒉</m:t>
                      </m:r>
                    </m:oMath>
                  </m:oMathPara>
                </a14:m>
                <a:endParaRPr lang="en-US" b="1" dirty="0">
                  <a:solidFill>
                    <a:srgbClr val="00B0F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383924" y="2100136"/>
                <a:ext cx="383438" cy="369332"/>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6200000">
                <a:off x="1662921" y="2090549"/>
                <a:ext cx="1371600" cy="307777"/>
              </a:xfrm>
              <a:prstGeom prst="rect">
                <a:avLst/>
              </a:prstGeom>
              <a:noFill/>
            </p:spPr>
            <p:txBody>
              <a:bodyPr wrap="square" rtlCol="0">
                <a:spAutoFit/>
              </a:bodyPr>
              <a:lstStyle/>
              <a:p>
                <a14:m>
                  <m:oMath xmlns:m="http://schemas.openxmlformats.org/officeDocument/2006/math">
                    <m:r>
                      <a:rPr lang="en-US" sz="1400" b="1" i="1" smtClean="0">
                        <a:solidFill>
                          <a:srgbClr val="FF0000"/>
                        </a:solidFill>
                        <a:latin typeface="Cambria Math"/>
                      </a:rPr>
                      <m:t>𝟏𝟒𝟏</m:t>
                    </m:r>
                    <m:r>
                      <a:rPr lang="en-US" sz="1400" b="1" i="1" smtClean="0">
                        <a:solidFill>
                          <a:srgbClr val="FF0000"/>
                        </a:solidFill>
                        <a:latin typeface="Cambria Math"/>
                      </a:rPr>
                      <m:t>.</m:t>
                    </m:r>
                    <m:r>
                      <a:rPr lang="en-US" sz="1400" b="1" i="1" smtClean="0">
                        <a:solidFill>
                          <a:srgbClr val="FF0000"/>
                        </a:solidFill>
                        <a:latin typeface="Cambria Math"/>
                      </a:rPr>
                      <m:t>𝟗𝟔𝟕</m:t>
                    </m:r>
                  </m:oMath>
                </a14:m>
                <a:r>
                  <a:rPr lang="en-US" sz="1400" b="1" dirty="0" smtClean="0">
                    <a:solidFill>
                      <a:srgbClr val="FF0000"/>
                    </a:solidFill>
                    <a:latin typeface="NikoshBAN" pitchFamily="2" charset="0"/>
                    <a:cs typeface="NikoshBAN" pitchFamily="2" charset="0"/>
                  </a:rPr>
                  <a:t> </a:t>
                </a:r>
                <a:r>
                  <a:rPr lang="bn-BD" sz="1400" b="1" dirty="0" smtClean="0">
                    <a:solidFill>
                      <a:srgbClr val="FF0000"/>
                    </a:solidFill>
                    <a:latin typeface="NikoshBAN" pitchFamily="2" charset="0"/>
                    <a:cs typeface="NikoshBAN" pitchFamily="2" charset="0"/>
                  </a:rPr>
                  <a:t>মিটার</a:t>
                </a:r>
                <a:r>
                  <a:rPr lang="en-US" sz="1400" b="1" dirty="0" smtClean="0">
                    <a:solidFill>
                      <a:srgbClr val="FF0000"/>
                    </a:solidFill>
                    <a:latin typeface="NikoshBAN" pitchFamily="2" charset="0"/>
                    <a:cs typeface="NikoshBAN" pitchFamily="2" charset="0"/>
                  </a:rPr>
                  <a:t>      </a:t>
                </a:r>
                <a:endParaRPr lang="en-US" sz="1400" b="1" dirty="0">
                  <a:solidFill>
                    <a:srgbClr val="FF0000"/>
                  </a:solidFill>
                  <a:latin typeface="NikoshBAN" pitchFamily="2" charset="0"/>
                  <a:cs typeface="NikoshBAN"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rot="16200000">
                <a:off x="1662921" y="2090549"/>
                <a:ext cx="1371600" cy="307777"/>
              </a:xfrm>
              <a:prstGeom prst="rect">
                <a:avLst/>
              </a:prstGeom>
              <a:blipFill rotWithShape="1">
                <a:blip r:embed="rId24"/>
                <a:stretch>
                  <a:fillRect l="-1961" r="-17647"/>
                </a:stretch>
              </a:blipFill>
            </p:spPr>
            <p:txBody>
              <a:bodyPr/>
              <a:lstStyle/>
              <a:p>
                <a:r>
                  <a:rPr lang="en-US">
                    <a:noFill/>
                  </a:rPr>
                  <a:t> </a:t>
                </a:r>
              </a:p>
            </p:txBody>
          </p:sp>
        </mc:Fallback>
      </mc:AlternateContent>
    </p:spTree>
    <p:extLst>
      <p:ext uri="{BB962C8B-B14F-4D97-AF65-F5344CB8AC3E}">
        <p14:creationId xmlns:p14="http://schemas.microsoft.com/office/powerpoint/2010/main" val="95816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arn(inVertical)">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arn(inVertical)">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down)">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arn(inVertical)">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arn(inVertical)">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arn(inVertical)">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barn(inVertical)">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barn(inVertical)">
                                      <p:cBhvr>
                                        <p:cTn id="122" dur="500"/>
                                        <p:tgtEl>
                                          <p:spTgt spid="38"/>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barn(inVertical)">
                                      <p:cBhvr>
                                        <p:cTn id="127" dur="5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p:cTn id="132" dur="500" fill="hold"/>
                                        <p:tgtEl>
                                          <p:spTgt spid="30"/>
                                        </p:tgtEl>
                                        <p:attrNameLst>
                                          <p:attrName>ppt_w</p:attrName>
                                        </p:attrNameLst>
                                      </p:cBhvr>
                                      <p:tavLst>
                                        <p:tav tm="0">
                                          <p:val>
                                            <p:fltVal val="0"/>
                                          </p:val>
                                        </p:tav>
                                        <p:tav tm="100000">
                                          <p:val>
                                            <p:strVal val="#ppt_w"/>
                                          </p:val>
                                        </p:tav>
                                      </p:tavLst>
                                    </p:anim>
                                    <p:anim calcmode="lin" valueType="num">
                                      <p:cBhvr>
                                        <p:cTn id="133" dur="500" fill="hold"/>
                                        <p:tgtEl>
                                          <p:spTgt spid="30"/>
                                        </p:tgtEl>
                                        <p:attrNameLst>
                                          <p:attrName>ppt_h</p:attrName>
                                        </p:attrNameLst>
                                      </p:cBhvr>
                                      <p:tavLst>
                                        <p:tav tm="0">
                                          <p:val>
                                            <p:fltVal val="0"/>
                                          </p:val>
                                        </p:tav>
                                        <p:tav tm="100000">
                                          <p:val>
                                            <p:strVal val="#ppt_h"/>
                                          </p:val>
                                        </p:tav>
                                      </p:tavLst>
                                    </p:anim>
                                    <p:animEffect transition="in" filter="fade">
                                      <p:cBhvr>
                                        <p:cTn id="134" dur="500"/>
                                        <p:tgtEl>
                                          <p:spTgt spid="30"/>
                                        </p:tgtEl>
                                      </p:cBhvr>
                                    </p:animEffec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ppt_x"/>
                                          </p:val>
                                        </p:tav>
                                        <p:tav tm="100000">
                                          <p:val>
                                            <p:strVal val="#ppt_x"/>
                                          </p:val>
                                        </p:tav>
                                      </p:tavLst>
                                    </p:anim>
                                    <p:anim calcmode="lin" valueType="num">
                                      <p:cBhvr additive="base">
                                        <p:cTn id="1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24" grpId="0"/>
      <p:bldP spid="25" grpId="0"/>
      <p:bldP spid="26" grpId="0"/>
      <p:bldP spid="27" grpId="0"/>
      <p:bldP spid="28" grpId="0"/>
      <p:bldP spid="30" grpId="0"/>
      <p:bldP spid="31" grpId="0"/>
      <p:bldP spid="36" grpId="0"/>
      <p:bldP spid="37" grpId="0"/>
      <p:bldP spid="38" grpId="0"/>
      <p:bldP spid="39" grpId="0"/>
      <p:bldP spid="35" grpId="0"/>
      <p:bldP spid="40" grpId="0"/>
      <p:bldP spid="2" grpId="0"/>
      <p:bldP spid="42"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Image result for বিদ্যুৎ খুঁটি"/>
          <p:cNvSpPr>
            <a:spLocks noChangeAspect="1" noChangeArrowheads="1"/>
          </p:cNvSpPr>
          <p:nvPr/>
        </p:nvSpPr>
        <p:spPr bwMode="auto">
          <a:xfrm>
            <a:off x="155575" y="-762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বিদ্যুৎ খুঁটি"/>
          <p:cNvSpPr>
            <a:spLocks noChangeAspect="1" noChangeArrowheads="1"/>
          </p:cNvSpPr>
          <p:nvPr/>
        </p:nvSpPr>
        <p:spPr bwMode="auto">
          <a:xfrm>
            <a:off x="307975" y="-6096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457200" y="990599"/>
            <a:ext cx="8153400" cy="2819401"/>
            <a:chOff x="148318" y="63500"/>
            <a:chExt cx="5248275" cy="5467501"/>
          </a:xfrm>
        </p:grpSpPr>
        <p:pic>
          <p:nvPicPr>
            <p:cNvPr id="1035"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438" r="620"/>
            <a:stretch/>
          </p:blipFill>
          <p:spPr bwMode="auto">
            <a:xfrm>
              <a:off x="148318" y="63500"/>
              <a:ext cx="5248275" cy="513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00346" y="96816"/>
              <a:ext cx="625475" cy="523220"/>
            </a:xfrm>
            <a:prstGeom prst="rect">
              <a:avLst/>
            </a:prstGeom>
            <a:noFill/>
          </p:spPr>
          <p:txBody>
            <a:bodyPr wrap="square" rtlCol="0">
              <a:spAutoFit/>
            </a:bodyPr>
            <a:lstStyle/>
            <a:p>
              <a:r>
                <a:rPr lang="en-US" sz="2800" b="1" dirty="0" smtClean="0">
                  <a:solidFill>
                    <a:srgbClr val="FF0000"/>
                  </a:solidFill>
                  <a:latin typeface="NikoshBAN" pitchFamily="2" charset="0"/>
                  <a:cs typeface="NikoshBAN" pitchFamily="2" charset="0"/>
                </a:rPr>
                <a:t>A</a:t>
              </a:r>
              <a:endParaRPr lang="en-US" sz="2800" b="1" dirty="0">
                <a:solidFill>
                  <a:srgbClr val="FF0000"/>
                </a:solidFill>
                <a:latin typeface="NikoshBAN" pitchFamily="2" charset="0"/>
                <a:cs typeface="NikoshBAN" pitchFamily="2" charset="0"/>
              </a:endParaRPr>
            </a:p>
          </p:txBody>
        </p:sp>
        <p:sp>
          <p:nvSpPr>
            <p:cNvPr id="5" name="TextBox 4"/>
            <p:cNvSpPr txBox="1"/>
            <p:nvPr/>
          </p:nvSpPr>
          <p:spPr>
            <a:xfrm>
              <a:off x="1894114" y="5007781"/>
              <a:ext cx="437940" cy="523220"/>
            </a:xfrm>
            <a:prstGeom prst="rect">
              <a:avLst/>
            </a:prstGeom>
            <a:noFill/>
          </p:spPr>
          <p:txBody>
            <a:bodyPr wrap="none" rtlCol="0">
              <a:spAutoFit/>
            </a:bodyPr>
            <a:lstStyle/>
            <a:p>
              <a:r>
                <a:rPr lang="en-US" sz="2800" b="1" dirty="0" smtClean="0">
                  <a:solidFill>
                    <a:srgbClr val="FF0000"/>
                  </a:solidFill>
                  <a:latin typeface="NikoshBAN" pitchFamily="2" charset="0"/>
                  <a:cs typeface="NikoshBAN" pitchFamily="2" charset="0"/>
                </a:rPr>
                <a:t>B</a:t>
              </a:r>
              <a:endParaRPr lang="en-US" sz="2800" b="1" dirty="0">
                <a:solidFill>
                  <a:srgbClr val="FF0000"/>
                </a:solidFill>
                <a:latin typeface="NikoshBAN" pitchFamily="2" charset="0"/>
                <a:cs typeface="NikoshBAN" pitchFamily="2" charset="0"/>
              </a:endParaRPr>
            </a:p>
          </p:txBody>
        </p:sp>
        <p:sp>
          <p:nvSpPr>
            <p:cNvPr id="6" name="TextBox 5"/>
            <p:cNvSpPr txBox="1"/>
            <p:nvPr/>
          </p:nvSpPr>
          <p:spPr>
            <a:xfrm>
              <a:off x="4041830" y="5007781"/>
              <a:ext cx="453970" cy="523220"/>
            </a:xfrm>
            <a:prstGeom prst="rect">
              <a:avLst/>
            </a:prstGeom>
            <a:noFill/>
          </p:spPr>
          <p:txBody>
            <a:bodyPr wrap="none" rtlCol="0">
              <a:spAutoFit/>
            </a:bodyPr>
            <a:lstStyle/>
            <a:p>
              <a:r>
                <a:rPr lang="en-US" sz="2800" b="1" dirty="0" smtClean="0">
                  <a:solidFill>
                    <a:srgbClr val="FF0000"/>
                  </a:solidFill>
                  <a:latin typeface="NikoshBAN" pitchFamily="2" charset="0"/>
                  <a:cs typeface="NikoshBAN" pitchFamily="2" charset="0"/>
                </a:rPr>
                <a:t>C</a:t>
              </a:r>
              <a:endParaRPr lang="en-US" sz="2800" b="1" dirty="0">
                <a:solidFill>
                  <a:srgbClr val="FF0000"/>
                </a:solidFill>
                <a:latin typeface="NikoshBAN" pitchFamily="2" charset="0"/>
                <a:cs typeface="NikoshBAN" pitchFamily="2" charset="0"/>
              </a:endParaRPr>
            </a:p>
          </p:txBody>
        </p:sp>
      </p:grpSp>
      <p:sp>
        <p:nvSpPr>
          <p:cNvPr id="8" name="TextBox 7"/>
          <p:cNvSpPr txBox="1"/>
          <p:nvPr/>
        </p:nvSpPr>
        <p:spPr>
          <a:xfrm>
            <a:off x="303150" y="153099"/>
            <a:ext cx="7973168" cy="523220"/>
          </a:xfrm>
          <a:prstGeom prst="rect">
            <a:avLst/>
          </a:prstGeom>
          <a:noFill/>
        </p:spPr>
        <p:txBody>
          <a:bodyPr wrap="square" rtlCol="0">
            <a:spAutoFit/>
          </a:bodyPr>
          <a:lstStyle/>
          <a:p>
            <a:r>
              <a:rPr lang="bn-BD" sz="2800" b="1" dirty="0" smtClean="0">
                <a:solidFill>
                  <a:srgbClr val="00B050"/>
                </a:solidFill>
                <a:latin typeface="NikoshBAN" pitchFamily="2" charset="0"/>
                <a:cs typeface="NikoshBAN" pitchFamily="2" charset="0"/>
              </a:rPr>
              <a:t>চিত্র দেখে নিচের প্রশ্নগুলোর উত্তর দাও </a:t>
            </a:r>
            <a:endParaRPr lang="en-US" sz="2800" b="1" dirty="0">
              <a:solidFill>
                <a:srgbClr val="00B050"/>
              </a:solidFill>
              <a:latin typeface="NikoshBAN" pitchFamily="2" charset="0"/>
              <a:cs typeface="NikoshBAN" pitchFamily="2" charset="0"/>
            </a:endParaRPr>
          </a:p>
        </p:txBody>
      </p:sp>
      <p:sp>
        <p:nvSpPr>
          <p:cNvPr id="10" name="TextBox 9"/>
          <p:cNvSpPr txBox="1"/>
          <p:nvPr/>
        </p:nvSpPr>
        <p:spPr>
          <a:xfrm>
            <a:off x="332508" y="3935829"/>
            <a:ext cx="8811490" cy="461665"/>
          </a:xfrm>
          <a:prstGeom prst="rect">
            <a:avLst/>
          </a:prstGeom>
          <a:noFill/>
        </p:spPr>
        <p:txBody>
          <a:bodyPr wrap="square" rtlCol="0">
            <a:spAutoFit/>
          </a:bodyPr>
          <a:lstStyle/>
          <a:p>
            <a:r>
              <a:rPr lang="bn-BD" sz="2400" b="1" dirty="0" smtClean="0">
                <a:latin typeface="NikoshBAN" pitchFamily="2" charset="0"/>
                <a:cs typeface="NikoshBAN" pitchFamily="2" charset="0"/>
              </a:rPr>
              <a:t>প্রশ্নঃ বলতো চিত্রের এগুলো কিসের ছবি?              </a:t>
            </a:r>
            <a:endParaRPr lang="en-US" sz="2400" b="1" dirty="0">
              <a:latin typeface="NikoshBAN" pitchFamily="2" charset="0"/>
              <a:cs typeface="NikoshBAN" pitchFamily="2" charset="0"/>
            </a:endParaRPr>
          </a:p>
        </p:txBody>
      </p:sp>
      <p:sp>
        <p:nvSpPr>
          <p:cNvPr id="11" name="TextBox 10"/>
          <p:cNvSpPr txBox="1"/>
          <p:nvPr/>
        </p:nvSpPr>
        <p:spPr>
          <a:xfrm>
            <a:off x="332508" y="4305161"/>
            <a:ext cx="8811490" cy="461665"/>
          </a:xfrm>
          <a:prstGeom prst="rect">
            <a:avLst/>
          </a:prstGeom>
          <a:noFill/>
        </p:spPr>
        <p:txBody>
          <a:bodyPr wrap="square" rtlCol="0">
            <a:spAutoFit/>
          </a:bodyPr>
          <a:lstStyle/>
          <a:p>
            <a:r>
              <a:rPr lang="bn-BD" sz="2400" b="1" dirty="0" smtClean="0">
                <a:latin typeface="NikoshBAN" pitchFamily="2" charset="0"/>
                <a:cs typeface="NikoshBAN" pitchFamily="2" charset="0"/>
              </a:rPr>
              <a:t>উত্তরঃ বিদ্যুতের খুটি।  </a:t>
            </a:r>
            <a:endParaRPr lang="en-US" sz="2400" b="1" dirty="0">
              <a:latin typeface="NikoshBAN" pitchFamily="2" charset="0"/>
              <a:cs typeface="NikoshBAN" pitchFamily="2" charset="0"/>
            </a:endParaRPr>
          </a:p>
        </p:txBody>
      </p:sp>
      <p:sp>
        <p:nvSpPr>
          <p:cNvPr id="12" name="TextBox 11"/>
          <p:cNvSpPr txBox="1"/>
          <p:nvPr/>
        </p:nvSpPr>
        <p:spPr>
          <a:xfrm>
            <a:off x="307975" y="4800046"/>
            <a:ext cx="8836024" cy="461665"/>
          </a:xfrm>
          <a:prstGeom prst="rect">
            <a:avLst/>
          </a:prstGeom>
          <a:noFill/>
        </p:spPr>
        <p:txBody>
          <a:bodyPr wrap="square" rtlCol="0">
            <a:spAutoFit/>
          </a:bodyPr>
          <a:lstStyle/>
          <a:p>
            <a:r>
              <a:rPr lang="bn-BD" sz="2400" b="1" dirty="0" smtClean="0">
                <a:latin typeface="NikoshBAN" pitchFamily="2" charset="0"/>
                <a:cs typeface="NikoshBAN" pitchFamily="2" charset="0"/>
              </a:rPr>
              <a:t>প্রশ্নঃ বলতো </a:t>
            </a:r>
            <a:r>
              <a:rPr lang="en-US" b="1" dirty="0" smtClean="0">
                <a:latin typeface="NikoshBAN" pitchFamily="2" charset="0"/>
                <a:cs typeface="NikoshBAN" pitchFamily="2" charset="0"/>
              </a:rPr>
              <a:t>A</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থেকে </a:t>
            </a:r>
            <a:r>
              <a:rPr lang="en-US" b="1" dirty="0" smtClean="0">
                <a:latin typeface="NikoshBAN" pitchFamily="2" charset="0"/>
                <a:cs typeface="NikoshBAN" pitchFamily="2" charset="0"/>
              </a:rPr>
              <a:t>B </a:t>
            </a:r>
            <a:r>
              <a:rPr lang="bn-BD" sz="2400" b="1" dirty="0" smtClean="0">
                <a:latin typeface="NikoshBAN" pitchFamily="2" charset="0"/>
                <a:cs typeface="NikoshBAN" pitchFamily="2" charset="0"/>
              </a:rPr>
              <a:t>পর্যন্ত খুটির দৈর্ঘ্যকে কি বলা হয়?              </a:t>
            </a:r>
            <a:endParaRPr lang="en-US" sz="2400" b="1" dirty="0">
              <a:latin typeface="NikoshBAN" pitchFamily="2" charset="0"/>
              <a:cs typeface="NikoshBAN" pitchFamily="2" charset="0"/>
            </a:endParaRPr>
          </a:p>
        </p:txBody>
      </p:sp>
      <p:sp>
        <p:nvSpPr>
          <p:cNvPr id="13" name="TextBox 12"/>
          <p:cNvSpPr txBox="1"/>
          <p:nvPr/>
        </p:nvSpPr>
        <p:spPr>
          <a:xfrm>
            <a:off x="307975" y="5228491"/>
            <a:ext cx="8836024" cy="461665"/>
          </a:xfrm>
          <a:prstGeom prst="rect">
            <a:avLst/>
          </a:prstGeom>
          <a:noFill/>
        </p:spPr>
        <p:txBody>
          <a:bodyPr wrap="square" rtlCol="0">
            <a:spAutoFit/>
          </a:bodyPr>
          <a:lstStyle/>
          <a:p>
            <a:r>
              <a:rPr lang="bn-BD" sz="2400" b="1" dirty="0" smtClean="0">
                <a:latin typeface="NikoshBAN" pitchFamily="2" charset="0"/>
                <a:cs typeface="NikoshBAN" pitchFamily="2" charset="0"/>
              </a:rPr>
              <a:t>উত্তরঃ খুটির উচ্চতা।            </a:t>
            </a:r>
            <a:endParaRPr lang="en-US" sz="2400" b="1" dirty="0">
              <a:latin typeface="NikoshBAN" pitchFamily="2" charset="0"/>
              <a:cs typeface="NikoshBAN" pitchFamily="2" charset="0"/>
            </a:endParaRPr>
          </a:p>
        </p:txBody>
      </p:sp>
      <p:sp>
        <p:nvSpPr>
          <p:cNvPr id="19" name="TextBox 18"/>
          <p:cNvSpPr txBox="1"/>
          <p:nvPr/>
        </p:nvSpPr>
        <p:spPr>
          <a:xfrm>
            <a:off x="307974" y="5643542"/>
            <a:ext cx="8836025" cy="461665"/>
          </a:xfrm>
          <a:prstGeom prst="rect">
            <a:avLst/>
          </a:prstGeom>
          <a:noFill/>
        </p:spPr>
        <p:txBody>
          <a:bodyPr wrap="square" rtlCol="0">
            <a:spAutoFit/>
          </a:bodyPr>
          <a:lstStyle/>
          <a:p>
            <a:r>
              <a:rPr lang="bn-BD" sz="2400" b="1" dirty="0" smtClean="0">
                <a:latin typeface="NikoshBAN" pitchFamily="2" charset="0"/>
                <a:cs typeface="NikoshBAN" pitchFamily="2" charset="0"/>
              </a:rPr>
              <a:t>প্রশ্নঃ বলতো </a:t>
            </a:r>
            <a:r>
              <a:rPr lang="en-US" b="1" dirty="0">
                <a:latin typeface="NikoshBAN" pitchFamily="2" charset="0"/>
                <a:cs typeface="NikoshBAN" pitchFamily="2" charset="0"/>
              </a:rPr>
              <a:t>B</a:t>
            </a:r>
            <a:r>
              <a:rPr lang="en-US" b="1" dirty="0" smtClean="0">
                <a:latin typeface="NikoshBAN" pitchFamily="2" charset="0"/>
                <a:cs typeface="NikoshBAN" pitchFamily="2" charset="0"/>
              </a:rPr>
              <a:t> </a:t>
            </a:r>
            <a:r>
              <a:rPr lang="bn-BD" sz="2400" b="1" dirty="0" smtClean="0">
                <a:latin typeface="NikoshBAN" pitchFamily="2" charset="0"/>
                <a:cs typeface="NikoshBAN" pitchFamily="2" charset="0"/>
              </a:rPr>
              <a:t>থেকে অপরখুটি </a:t>
            </a:r>
            <a:r>
              <a:rPr lang="en-US" b="1" dirty="0" smtClean="0">
                <a:latin typeface="NikoshBAN" pitchFamily="2" charset="0"/>
                <a:cs typeface="NikoshBAN" pitchFamily="2" charset="0"/>
              </a:rPr>
              <a:t>C</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পর্যন্ত দৈর্ঘ্যকে কি বলা হয়?              </a:t>
            </a:r>
            <a:endParaRPr lang="en-US" sz="2400" b="1" dirty="0">
              <a:latin typeface="NikoshBAN" pitchFamily="2" charset="0"/>
              <a:cs typeface="NikoshBAN" pitchFamily="2" charset="0"/>
            </a:endParaRPr>
          </a:p>
        </p:txBody>
      </p:sp>
      <p:sp>
        <p:nvSpPr>
          <p:cNvPr id="14" name="TextBox 13"/>
          <p:cNvSpPr txBox="1"/>
          <p:nvPr/>
        </p:nvSpPr>
        <p:spPr>
          <a:xfrm>
            <a:off x="332508" y="6109855"/>
            <a:ext cx="8811491" cy="461665"/>
          </a:xfrm>
          <a:prstGeom prst="rect">
            <a:avLst/>
          </a:prstGeom>
          <a:noFill/>
        </p:spPr>
        <p:txBody>
          <a:bodyPr wrap="square" rtlCol="0">
            <a:spAutoFit/>
          </a:bodyPr>
          <a:lstStyle/>
          <a:p>
            <a:r>
              <a:rPr lang="bn-BD" sz="2400" b="1" dirty="0" smtClean="0">
                <a:latin typeface="NikoshBAN" pitchFamily="2" charset="0"/>
                <a:cs typeface="NikoshBAN" pitchFamily="2" charset="0"/>
              </a:rPr>
              <a:t>উত্তরঃ খুটিদ্বয়ের দূরত্ব। </a:t>
            </a:r>
            <a:endParaRPr lang="en-US" sz="2400" b="1" dirty="0">
              <a:latin typeface="NikoshBAN" pitchFamily="2" charset="0"/>
              <a:cs typeface="NikoshBAN" pitchFamily="2" charset="0"/>
            </a:endParaRPr>
          </a:p>
        </p:txBody>
      </p:sp>
      <p:cxnSp>
        <p:nvCxnSpPr>
          <p:cNvPr id="16" name="Straight Connector 15"/>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1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9"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256730"/>
            <a:ext cx="8840850" cy="523220"/>
          </a:xfrm>
          <a:prstGeom prst="rect">
            <a:avLst/>
          </a:prstGeom>
          <a:noFill/>
        </p:spPr>
        <p:txBody>
          <a:bodyPr wrap="square" rtlCol="0">
            <a:spAutoFit/>
          </a:bodyPr>
          <a:lstStyle/>
          <a:p>
            <a:r>
              <a:rPr lang="bn-BD" sz="2800" b="1" dirty="0" smtClean="0">
                <a:latin typeface="NikoshBAN" pitchFamily="2" charset="0"/>
                <a:cs typeface="NikoshBAN" pitchFamily="2" charset="0"/>
              </a:rPr>
              <a:t>মূল্যায়নঃ </a:t>
            </a:r>
            <a:endParaRPr lang="en-US" sz="2800" b="1" dirty="0">
              <a:latin typeface="NikoshBAN" pitchFamily="2" charset="0"/>
              <a:cs typeface="NikoshBAN" pitchFamily="2" charset="0"/>
            </a:endParaRPr>
          </a:p>
        </p:txBody>
      </p:sp>
      <p:sp>
        <p:nvSpPr>
          <p:cNvPr id="3" name="TextBox 2"/>
          <p:cNvSpPr txBox="1"/>
          <p:nvPr/>
        </p:nvSpPr>
        <p:spPr>
          <a:xfrm>
            <a:off x="303150" y="990600"/>
            <a:ext cx="8840850" cy="461665"/>
          </a:xfrm>
          <a:prstGeom prst="rect">
            <a:avLst/>
          </a:prstGeom>
          <a:noFill/>
        </p:spPr>
        <p:txBody>
          <a:bodyPr wrap="square" rtlCol="0">
            <a:spAutoFit/>
          </a:bodyPr>
          <a:lstStyle/>
          <a:p>
            <a:r>
              <a:rPr lang="bn-BD" sz="2400" b="1" dirty="0" smtClean="0">
                <a:latin typeface="NikoshBAN" pitchFamily="2" charset="0"/>
                <a:cs typeface="NikoshBAN" pitchFamily="2" charset="0"/>
              </a:rPr>
              <a:t>১</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উন্নতি কোণ কাকে বলে? </a:t>
            </a:r>
            <a:endParaRPr lang="en-US" sz="2400" b="1" dirty="0">
              <a:latin typeface="NikoshBAN" pitchFamily="2" charset="0"/>
              <a:cs typeface="NikoshBAN" pitchFamily="2" charset="0"/>
            </a:endParaRPr>
          </a:p>
        </p:txBody>
      </p:sp>
      <p:sp>
        <p:nvSpPr>
          <p:cNvPr id="4" name="TextBox 3"/>
          <p:cNvSpPr txBox="1"/>
          <p:nvPr/>
        </p:nvSpPr>
        <p:spPr>
          <a:xfrm>
            <a:off x="303150" y="1606759"/>
            <a:ext cx="8840850" cy="461665"/>
          </a:xfrm>
          <a:prstGeom prst="rect">
            <a:avLst/>
          </a:prstGeom>
          <a:noFill/>
        </p:spPr>
        <p:txBody>
          <a:bodyPr wrap="square" rtlCol="0">
            <a:spAutoFit/>
          </a:bodyPr>
          <a:lstStyle/>
          <a:p>
            <a:r>
              <a:rPr lang="bn-BD" sz="2400" b="1" dirty="0" smtClean="0">
                <a:latin typeface="NikoshBAN" pitchFamily="2" charset="0"/>
                <a:cs typeface="NikoshBAN" pitchFamily="2" charset="0"/>
              </a:rPr>
              <a:t>২</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অবনতি কোণ কাকে বলে? </a:t>
            </a:r>
            <a:endParaRPr lang="en-US" sz="2400" b="1" dirty="0">
              <a:latin typeface="NikoshBAN" pitchFamily="2" charset="0"/>
              <a:cs typeface="NikoshBAN" pitchFamily="2" charset="0"/>
            </a:endParaRPr>
          </a:p>
        </p:txBody>
      </p:sp>
      <p:sp>
        <p:nvSpPr>
          <p:cNvPr id="5" name="TextBox 4"/>
          <p:cNvSpPr txBox="1"/>
          <p:nvPr/>
        </p:nvSpPr>
        <p:spPr>
          <a:xfrm>
            <a:off x="303150" y="2209800"/>
            <a:ext cx="8840850" cy="461665"/>
          </a:xfrm>
          <a:prstGeom prst="rect">
            <a:avLst/>
          </a:prstGeom>
          <a:noFill/>
        </p:spPr>
        <p:txBody>
          <a:bodyPr wrap="square" rtlCol="0">
            <a:spAutoFit/>
          </a:bodyPr>
          <a:lstStyle/>
          <a:p>
            <a:r>
              <a:rPr lang="bn-BD" sz="2400" b="1" dirty="0" smtClean="0">
                <a:latin typeface="NikoshBAN" pitchFamily="2" charset="0"/>
                <a:cs typeface="NikoshBAN" pitchFamily="2" charset="0"/>
              </a:rPr>
              <a:t>৩</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ভূ-রেখা বলতে কি বোঝ? </a:t>
            </a:r>
            <a:endParaRPr lang="en-US" sz="2400" b="1" dirty="0">
              <a:latin typeface="NikoshBAN" pitchFamily="2" charset="0"/>
              <a:cs typeface="NikoshBAN" pitchFamily="2" charset="0"/>
            </a:endParaRPr>
          </a:p>
        </p:txBody>
      </p:sp>
      <p:sp>
        <p:nvSpPr>
          <p:cNvPr id="6" name="TextBox 5"/>
          <p:cNvSpPr txBox="1"/>
          <p:nvPr/>
        </p:nvSpPr>
        <p:spPr>
          <a:xfrm>
            <a:off x="303150" y="2835441"/>
            <a:ext cx="8840850" cy="461665"/>
          </a:xfrm>
          <a:prstGeom prst="rect">
            <a:avLst/>
          </a:prstGeom>
          <a:noFill/>
        </p:spPr>
        <p:txBody>
          <a:bodyPr wrap="square" rtlCol="0">
            <a:spAutoFit/>
          </a:bodyPr>
          <a:lstStyle/>
          <a:p>
            <a:r>
              <a:rPr lang="bn-BD" sz="2400" b="1" dirty="0" smtClean="0">
                <a:latin typeface="NikoshBAN" pitchFamily="2" charset="0"/>
                <a:cs typeface="NikoshBAN" pitchFamily="2" charset="0"/>
              </a:rPr>
              <a:t>৪</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উলম্ব রেখা বলতে কি বোঝ? </a:t>
            </a:r>
            <a:endParaRPr lang="en-US" sz="2400" b="1" dirty="0">
              <a:latin typeface="NikoshBAN" pitchFamily="2" charset="0"/>
              <a:cs typeface="NikoshBAN" pitchFamily="2" charset="0"/>
            </a:endParaRPr>
          </a:p>
        </p:txBody>
      </p:sp>
      <p:sp>
        <p:nvSpPr>
          <p:cNvPr id="7" name="TextBox 6"/>
          <p:cNvSpPr txBox="1"/>
          <p:nvPr/>
        </p:nvSpPr>
        <p:spPr>
          <a:xfrm>
            <a:off x="303150" y="3505200"/>
            <a:ext cx="8840850" cy="461665"/>
          </a:xfrm>
          <a:prstGeom prst="rect">
            <a:avLst/>
          </a:prstGeom>
          <a:noFill/>
        </p:spPr>
        <p:txBody>
          <a:bodyPr wrap="square" rtlCol="0">
            <a:spAutoFit/>
          </a:bodyPr>
          <a:lstStyle/>
          <a:p>
            <a:r>
              <a:rPr lang="bn-BD" sz="2400" b="1" dirty="0" smtClean="0">
                <a:latin typeface="NikoshBAN" pitchFamily="2" charset="0"/>
                <a:cs typeface="NikoshBAN" pitchFamily="2" charset="0"/>
              </a:rPr>
              <a:t>৫</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উলম্বতল কাকে বলে? </a:t>
            </a:r>
            <a:endParaRPr lang="en-US" sz="2400" b="1" dirty="0">
              <a:latin typeface="NikoshBAN" pitchFamily="2" charset="0"/>
              <a:cs typeface="NikoshBAN" pitchFamily="2" charset="0"/>
            </a:endParaRPr>
          </a:p>
        </p:txBody>
      </p:sp>
      <p:sp>
        <p:nvSpPr>
          <p:cNvPr id="8" name="TextBox 7"/>
          <p:cNvSpPr txBox="1"/>
          <p:nvPr/>
        </p:nvSpPr>
        <p:spPr>
          <a:xfrm>
            <a:off x="303150" y="4114800"/>
            <a:ext cx="8840850" cy="461665"/>
          </a:xfrm>
          <a:prstGeom prst="rect">
            <a:avLst/>
          </a:prstGeom>
          <a:noFill/>
        </p:spPr>
        <p:txBody>
          <a:bodyPr wrap="square" rtlCol="0">
            <a:spAutoFit/>
          </a:bodyPr>
          <a:lstStyle/>
          <a:p>
            <a:r>
              <a:rPr lang="bn-BD" sz="2400" b="1" dirty="0" smtClean="0">
                <a:latin typeface="NikoshBAN" pitchFamily="2" charset="0"/>
                <a:cs typeface="NikoshBAN" pitchFamily="2" charset="0"/>
              </a:rPr>
              <a:t>৬</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কোণ পরিমাপের যন্ত্রের না কি? </a:t>
            </a:r>
            <a:endParaRPr lang="en-US" sz="2400" b="1" dirty="0">
              <a:latin typeface="NikoshBAN" pitchFamily="2" charset="0"/>
              <a:cs typeface="NikoshBAN" pitchFamily="2" charset="0"/>
            </a:endParaRPr>
          </a:p>
        </p:txBody>
      </p:sp>
      <p:cxnSp>
        <p:nvCxnSpPr>
          <p:cNvPr id="9" name="Straight Connector 8"/>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8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457200"/>
            <a:ext cx="8840850" cy="584775"/>
          </a:xfrm>
          <a:prstGeom prst="rect">
            <a:avLst/>
          </a:prstGeom>
          <a:noFill/>
        </p:spPr>
        <p:txBody>
          <a:bodyPr wrap="square" rtlCol="0">
            <a:spAutoFit/>
          </a:bodyPr>
          <a:lstStyle/>
          <a:p>
            <a:r>
              <a:rPr lang="bn-BD" sz="3200" b="1" dirty="0" smtClean="0">
                <a:latin typeface="NikoshBAN" pitchFamily="2" charset="0"/>
                <a:cs typeface="NikoshBAN" pitchFamily="2" charset="0"/>
              </a:rPr>
              <a:t>বাড়ীর কাজঃ </a:t>
            </a:r>
            <a:endParaRPr lang="en-US" sz="3200" b="1" dirty="0">
              <a:latin typeface="NikoshBAN" pitchFamily="2" charset="0"/>
              <a:cs typeface="NikoshBAN" pitchFamily="2" charset="0"/>
            </a:endParaRPr>
          </a:p>
        </p:txBody>
      </p:sp>
      <p:sp>
        <p:nvSpPr>
          <p:cNvPr id="3" name="TextBox 2"/>
          <p:cNvSpPr txBox="1"/>
          <p:nvPr/>
        </p:nvSpPr>
        <p:spPr>
          <a:xfrm>
            <a:off x="303150" y="980420"/>
            <a:ext cx="8840850" cy="523220"/>
          </a:xfrm>
          <a:prstGeom prst="rect">
            <a:avLst/>
          </a:prstGeom>
          <a:noFill/>
        </p:spPr>
        <p:txBody>
          <a:bodyPr wrap="square" rtlCol="0">
            <a:spAutoFit/>
          </a:bodyPr>
          <a:lstStyle/>
          <a:p>
            <a:r>
              <a:rPr lang="bn-BD" sz="2800" b="1" dirty="0" smtClean="0">
                <a:latin typeface="NikoshBAN" pitchFamily="2" charset="0"/>
                <a:cs typeface="NikoshBAN" pitchFamily="2" charset="0"/>
              </a:rPr>
              <a:t>নিচের অংকটি বাড়ী থেকে করে আনবে। </a:t>
            </a:r>
            <a:endParaRPr lang="en-US" sz="2800" b="1" dirty="0">
              <a:latin typeface="NikoshBAN" pitchFamily="2" charset="0"/>
              <a:cs typeface="NikoshBAN" pitchFamily="2" charset="0"/>
            </a:endParaRPr>
          </a:p>
        </p:txBody>
      </p:sp>
      <p:sp>
        <p:nvSpPr>
          <p:cNvPr id="4" name="TextBox 3"/>
          <p:cNvSpPr txBox="1"/>
          <p:nvPr/>
        </p:nvSpPr>
        <p:spPr>
          <a:xfrm>
            <a:off x="303150" y="1766454"/>
            <a:ext cx="8688450" cy="1384995"/>
          </a:xfrm>
          <a:prstGeom prst="rect">
            <a:avLst/>
          </a:prstGeom>
          <a:noFill/>
        </p:spPr>
        <p:txBody>
          <a:bodyPr wrap="square" rtlCol="0">
            <a:spAutoFit/>
          </a:bodyPr>
          <a:lstStyle/>
          <a:p>
            <a:r>
              <a:rPr lang="bn-BD" sz="2800" b="1" dirty="0" smtClean="0">
                <a:latin typeface="NikoshBAN" pitchFamily="2" charset="0"/>
                <a:cs typeface="NikoshBAN" pitchFamily="2" charset="0"/>
              </a:rPr>
              <a:t>১</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 দুইটি মাইল পোস্টের মধ্যবর্তী কোনো স্থানের উপরে একটি বেলুন উড়ছে। বেলুনের স্থানে ঐ মাইল পোস্ট দুইটির অবনতি কোণ যথাক্রমে   ও  হলে, বেলুনটির উচ্চতা মিটারে নির্ণয় কর। </a:t>
            </a:r>
            <a:endParaRPr lang="en-US" sz="2800" b="1" dirty="0">
              <a:latin typeface="NikoshBAN" pitchFamily="2" charset="0"/>
              <a:cs typeface="NikoshBAN" pitchFamily="2" charset="0"/>
            </a:endParaRPr>
          </a:p>
        </p:txBody>
      </p:sp>
      <p:cxnSp>
        <p:nvCxnSpPr>
          <p:cNvPr id="5" name="Straight Connector 4"/>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9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7018" y="2057400"/>
            <a:ext cx="6629400" cy="707886"/>
          </a:xfrm>
          <a:prstGeom prst="rect">
            <a:avLst/>
          </a:prstGeom>
          <a:noFill/>
        </p:spPr>
        <p:txBody>
          <a:bodyPr wrap="square" rtlCol="0">
            <a:spAutoFit/>
          </a:bodyPr>
          <a:lstStyle/>
          <a:p>
            <a:r>
              <a:rPr lang="bn-BD" sz="4000" b="1" dirty="0" smtClean="0">
                <a:solidFill>
                  <a:srgbClr val="00B0F0"/>
                </a:solidFill>
                <a:latin typeface="NikoshBAN" pitchFamily="2" charset="0"/>
                <a:cs typeface="NikoshBAN" pitchFamily="2" charset="0"/>
              </a:rPr>
              <a:t>তোমাদের সকলকে ধন্যবাদ </a:t>
            </a:r>
            <a:endParaRPr lang="en-US" sz="4000" b="1"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29417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381000"/>
            <a:ext cx="8840850" cy="646331"/>
          </a:xfrm>
          <a:prstGeom prst="rect">
            <a:avLst/>
          </a:prstGeom>
          <a:noFill/>
        </p:spPr>
        <p:txBody>
          <a:bodyPr wrap="square" rtlCol="0">
            <a:spAutoFit/>
          </a:bodyPr>
          <a:lstStyle/>
          <a:p>
            <a:r>
              <a:rPr lang="bn-BD" sz="3600" b="1" dirty="0" smtClean="0">
                <a:latin typeface="NikoshBAN" pitchFamily="2" charset="0"/>
                <a:cs typeface="NikoshBAN" pitchFamily="2" charset="0"/>
              </a:rPr>
              <a:t>পাঠ ঘোষনাঃ</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3" name="TextBox 2"/>
          <p:cNvSpPr txBox="1"/>
          <p:nvPr/>
        </p:nvSpPr>
        <p:spPr>
          <a:xfrm>
            <a:off x="303150" y="1066800"/>
            <a:ext cx="5477943" cy="584775"/>
          </a:xfrm>
          <a:prstGeom prst="rect">
            <a:avLst/>
          </a:prstGeom>
          <a:noFill/>
        </p:spPr>
        <p:txBody>
          <a:bodyPr wrap="square" rtlCol="0">
            <a:spAutoFit/>
          </a:bodyPr>
          <a:lstStyle/>
          <a:p>
            <a:r>
              <a:rPr lang="bn-BD" sz="3200" b="1" dirty="0" smtClean="0">
                <a:latin typeface="NikoshBAN" pitchFamily="2" charset="0"/>
                <a:cs typeface="NikoshBAN" pitchFamily="2" charset="0"/>
              </a:rPr>
              <a:t>আমাদের আজকের পাঠ......                </a:t>
            </a:r>
            <a:endParaRPr lang="en-US" sz="3200" b="1" dirty="0">
              <a:latin typeface="NikoshBAN" pitchFamily="2" charset="0"/>
              <a:cs typeface="NikoshBAN" pitchFamily="2" charset="0"/>
            </a:endParaRPr>
          </a:p>
        </p:txBody>
      </p:sp>
      <p:sp>
        <p:nvSpPr>
          <p:cNvPr id="4" name="TextBox 3"/>
          <p:cNvSpPr txBox="1"/>
          <p:nvPr/>
        </p:nvSpPr>
        <p:spPr>
          <a:xfrm>
            <a:off x="332509" y="1884034"/>
            <a:ext cx="8811491" cy="523220"/>
          </a:xfrm>
          <a:prstGeom prst="rect">
            <a:avLst/>
          </a:prstGeom>
          <a:noFill/>
        </p:spPr>
        <p:txBody>
          <a:bodyPr wrap="square" rtlCol="0">
            <a:spAutoFit/>
          </a:bodyPr>
          <a:lstStyle/>
          <a:p>
            <a:r>
              <a:rPr lang="bn-BD" sz="2800" b="1" dirty="0" smtClean="0">
                <a:latin typeface="NikoshBAN" pitchFamily="2" charset="0"/>
                <a:cs typeface="NikoshBAN" pitchFamily="2" charset="0"/>
              </a:rPr>
              <a:t>দূরত্ব</a:t>
            </a:r>
            <a:r>
              <a:rPr lang="en-US" sz="2800" b="1" dirty="0" smtClean="0">
                <a:latin typeface="NikoshBAN" pitchFamily="2" charset="0"/>
                <a:cs typeface="NikoshBAN" pitchFamily="2" charset="0"/>
              </a:rPr>
              <a:t>( Distance)</a:t>
            </a:r>
            <a:r>
              <a:rPr lang="bn-BD" sz="2800" b="1" dirty="0" smtClean="0">
                <a:latin typeface="NikoshBAN" pitchFamily="2" charset="0"/>
                <a:cs typeface="NikoshBAN" pitchFamily="2" charset="0"/>
              </a:rPr>
              <a:t> ও উচ্চতা</a:t>
            </a:r>
            <a:r>
              <a:rPr lang="en-US" sz="2800" b="1" dirty="0" smtClean="0">
                <a:latin typeface="NikoshBAN" pitchFamily="2" charset="0"/>
                <a:cs typeface="NikoshBAN" pitchFamily="2" charset="0"/>
              </a:rPr>
              <a:t>(Elevation)</a:t>
            </a:r>
            <a:endParaRPr lang="en-US" sz="2800" b="1" dirty="0">
              <a:latin typeface="NikoshBAN" pitchFamily="2" charset="0"/>
              <a:cs typeface="NikoshBAN" pitchFamily="2" charset="0"/>
            </a:endParaRPr>
          </a:p>
        </p:txBody>
      </p:sp>
      <p:cxnSp>
        <p:nvCxnSpPr>
          <p:cNvPr id="5" name="Straight Connector 4"/>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50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50" y="304800"/>
            <a:ext cx="8779352" cy="646331"/>
          </a:xfrm>
          <a:prstGeom prst="rect">
            <a:avLst/>
          </a:prstGeom>
          <a:noFill/>
        </p:spPr>
        <p:txBody>
          <a:bodyPr wrap="square" rtlCol="0">
            <a:spAutoFit/>
          </a:bodyPr>
          <a:lstStyle/>
          <a:p>
            <a:r>
              <a:rPr lang="bn-BD" sz="3600" b="1" dirty="0" smtClean="0">
                <a:latin typeface="NikoshBAN" pitchFamily="2" charset="0"/>
                <a:cs typeface="NikoshBAN" pitchFamily="2" charset="0"/>
              </a:rPr>
              <a:t>শিখন ফলঃ </a:t>
            </a:r>
            <a:endParaRPr lang="en-US" sz="3600" b="1" dirty="0">
              <a:latin typeface="NikoshBAN" pitchFamily="2" charset="0"/>
              <a:cs typeface="NikoshBAN" pitchFamily="2" charset="0"/>
            </a:endParaRPr>
          </a:p>
        </p:txBody>
      </p:sp>
      <p:sp>
        <p:nvSpPr>
          <p:cNvPr id="3" name="TextBox 2"/>
          <p:cNvSpPr txBox="1"/>
          <p:nvPr/>
        </p:nvSpPr>
        <p:spPr>
          <a:xfrm>
            <a:off x="303150" y="835830"/>
            <a:ext cx="8398352" cy="584775"/>
          </a:xfrm>
          <a:prstGeom prst="rect">
            <a:avLst/>
          </a:prstGeom>
          <a:noFill/>
        </p:spPr>
        <p:txBody>
          <a:bodyPr wrap="square" rtlCol="0">
            <a:spAutoFit/>
          </a:bodyPr>
          <a:lstStyle/>
          <a:p>
            <a:r>
              <a:rPr lang="bn-BD" sz="3200" b="1" dirty="0" smtClean="0">
                <a:latin typeface="NikoshBAN" pitchFamily="2" charset="0"/>
                <a:cs typeface="NikoshBAN" pitchFamily="2" charset="0"/>
              </a:rPr>
              <a:t>এই পাঠ শেষে আমরা...</a:t>
            </a:r>
            <a:endParaRPr lang="en-US" sz="3200" b="1" dirty="0">
              <a:latin typeface="NikoshBAN" pitchFamily="2" charset="0"/>
              <a:cs typeface="NikoshBAN" pitchFamily="2" charset="0"/>
            </a:endParaRPr>
          </a:p>
        </p:txBody>
      </p:sp>
      <p:sp>
        <p:nvSpPr>
          <p:cNvPr id="4" name="TextBox 3"/>
          <p:cNvSpPr txBox="1"/>
          <p:nvPr/>
        </p:nvSpPr>
        <p:spPr>
          <a:xfrm>
            <a:off x="290945" y="1657806"/>
            <a:ext cx="8624455" cy="954107"/>
          </a:xfrm>
          <a:prstGeom prst="rect">
            <a:avLst/>
          </a:prstGeom>
          <a:noFill/>
        </p:spPr>
        <p:txBody>
          <a:bodyPr wrap="square" rtlCol="0">
            <a:spAutoFit/>
          </a:bodyPr>
          <a:lstStyle/>
          <a:p>
            <a:r>
              <a:rPr lang="bn-BD" sz="2800" b="1" dirty="0" smtClean="0">
                <a:latin typeface="NikoshBAN" pitchFamily="2" charset="0"/>
                <a:cs typeface="NikoshBAN" pitchFamily="2" charset="0"/>
              </a:rPr>
              <a:t>১</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 ভূ-রেখা, উর্ধ্বরেখা, উলম্বতল, উন্নতি কোণ ও অবনতি কোণ ব্যাখ্যা করতে পারব। </a:t>
            </a:r>
            <a:endParaRPr lang="en-US" sz="2800" b="1" dirty="0">
              <a:latin typeface="NikoshBAN" pitchFamily="2" charset="0"/>
              <a:cs typeface="NikoshBAN" pitchFamily="2" charset="0"/>
            </a:endParaRPr>
          </a:p>
        </p:txBody>
      </p:sp>
      <p:sp>
        <p:nvSpPr>
          <p:cNvPr id="5" name="TextBox 4"/>
          <p:cNvSpPr txBox="1"/>
          <p:nvPr/>
        </p:nvSpPr>
        <p:spPr>
          <a:xfrm>
            <a:off x="303150" y="2895600"/>
            <a:ext cx="8612250" cy="954107"/>
          </a:xfrm>
          <a:prstGeom prst="rect">
            <a:avLst/>
          </a:prstGeom>
          <a:noFill/>
        </p:spPr>
        <p:txBody>
          <a:bodyPr wrap="square" rtlCol="0">
            <a:spAutoFit/>
          </a:bodyPr>
          <a:lstStyle/>
          <a:p>
            <a:r>
              <a:rPr lang="bn-BD" sz="2800" b="1" dirty="0" smtClean="0">
                <a:latin typeface="NikoshBAN" pitchFamily="2" charset="0"/>
                <a:cs typeface="NikoshBAN" pitchFamily="2" charset="0"/>
              </a:rPr>
              <a:t>২</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 ত্রিকোণমিতির সাহায্যে দূরত্ব ও উচ্চতা বিষয়ক গাণিতিক সমস্যা সমাধান করতে পারব। </a:t>
            </a:r>
            <a:endParaRPr lang="en-US" sz="2800" b="1" dirty="0">
              <a:latin typeface="NikoshBAN" pitchFamily="2" charset="0"/>
              <a:cs typeface="NikoshBAN" pitchFamily="2" charset="0"/>
            </a:endParaRPr>
          </a:p>
        </p:txBody>
      </p:sp>
      <p:sp>
        <p:nvSpPr>
          <p:cNvPr id="6" name="TextBox 5"/>
          <p:cNvSpPr txBox="1"/>
          <p:nvPr/>
        </p:nvSpPr>
        <p:spPr>
          <a:xfrm>
            <a:off x="303151" y="4114800"/>
            <a:ext cx="8612250" cy="954107"/>
          </a:xfrm>
          <a:prstGeom prst="rect">
            <a:avLst/>
          </a:prstGeom>
          <a:noFill/>
        </p:spPr>
        <p:txBody>
          <a:bodyPr wrap="square" rtlCol="0">
            <a:spAutoFit/>
          </a:bodyPr>
          <a:lstStyle/>
          <a:p>
            <a:r>
              <a:rPr lang="bn-BD" sz="2800" b="1" dirty="0">
                <a:latin typeface="NikoshBAN" pitchFamily="2" charset="0"/>
                <a:cs typeface="NikoshBAN" pitchFamily="2" charset="0"/>
              </a:rPr>
              <a:t>৩</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 ত্রিকোণমিতির সাহায্যে হাতে-কলমে দূরত্ব ও উচ্চতা বিষয়ক বিভিন্ন পরিমাপ করতে পারব। </a:t>
            </a:r>
            <a:endParaRPr lang="en-US" sz="2800" b="1" dirty="0">
              <a:latin typeface="NikoshBAN" pitchFamily="2" charset="0"/>
              <a:cs typeface="NikoshBAN" pitchFamily="2" charset="0"/>
            </a:endParaRPr>
          </a:p>
        </p:txBody>
      </p:sp>
      <p:cxnSp>
        <p:nvCxnSpPr>
          <p:cNvPr id="7" name="Straight Connector 6"/>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51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8117"/>
            <a:ext cx="8827983" cy="523220"/>
          </a:xfrm>
          <a:prstGeom prst="rect">
            <a:avLst/>
          </a:prstGeom>
          <a:noFill/>
        </p:spPr>
        <p:txBody>
          <a:bodyPr wrap="square" rtlCol="0">
            <a:spAutoFit/>
          </a:bodyPr>
          <a:lstStyle/>
          <a:p>
            <a:r>
              <a:rPr lang="bn-BD" sz="2800" b="1" dirty="0" smtClean="0">
                <a:latin typeface="NikoshBAN" pitchFamily="2" charset="0"/>
                <a:cs typeface="NikoshBAN" pitchFamily="2" charset="0"/>
              </a:rPr>
              <a:t>পাঠ উপস্থাপনঃ </a:t>
            </a:r>
            <a:endParaRPr lang="en-US" sz="2800" b="1" dirty="0">
              <a:latin typeface="NikoshBAN" pitchFamily="2" charset="0"/>
              <a:cs typeface="NikoshBAN" pitchFamily="2" charset="0"/>
            </a:endParaRPr>
          </a:p>
        </p:txBody>
      </p:sp>
      <p:sp>
        <p:nvSpPr>
          <p:cNvPr id="3" name="TextBox 2"/>
          <p:cNvSpPr txBox="1"/>
          <p:nvPr/>
        </p:nvSpPr>
        <p:spPr>
          <a:xfrm>
            <a:off x="304800" y="591234"/>
            <a:ext cx="8839200" cy="830997"/>
          </a:xfrm>
          <a:prstGeom prst="rect">
            <a:avLst/>
          </a:prstGeom>
          <a:noFill/>
        </p:spPr>
        <p:txBody>
          <a:bodyPr wrap="square" rtlCol="0">
            <a:spAutoFit/>
          </a:bodyPr>
          <a:lstStyle/>
          <a:p>
            <a:r>
              <a:rPr lang="bn-BD" sz="2400" b="1" dirty="0" smtClean="0">
                <a:latin typeface="NikoshBAN" pitchFamily="2" charset="0"/>
                <a:cs typeface="NikoshBAN" pitchFamily="2" charset="0"/>
              </a:rPr>
              <a:t>অতি প্রাচীন কাল থেকেই দূরবর্তী কোনো বস্তুর দূরত্ব ও উচ্চতা নির্ণয় করতে ত্রিকোণমিতিক অনুপাতের প্রয়োগ করা হয়। </a:t>
            </a:r>
            <a:endParaRPr lang="en-US" sz="2400" b="1" dirty="0">
              <a:latin typeface="NikoshBAN" pitchFamily="2" charset="0"/>
              <a:cs typeface="NikoshBAN" pitchFamily="2" charset="0"/>
            </a:endParaRPr>
          </a:p>
        </p:txBody>
      </p:sp>
      <p:sp>
        <p:nvSpPr>
          <p:cNvPr id="4" name="TextBox 3"/>
          <p:cNvSpPr txBox="1"/>
          <p:nvPr/>
        </p:nvSpPr>
        <p:spPr>
          <a:xfrm>
            <a:off x="304801" y="1484078"/>
            <a:ext cx="8897256" cy="461665"/>
          </a:xfrm>
          <a:prstGeom prst="rect">
            <a:avLst/>
          </a:prstGeom>
          <a:noFill/>
        </p:spPr>
        <p:txBody>
          <a:bodyPr wrap="square" rtlCol="0">
            <a:spAutoFit/>
          </a:bodyPr>
          <a:lstStyle/>
          <a:p>
            <a:r>
              <a:rPr lang="bn-BD" sz="2400" b="1" dirty="0" smtClean="0">
                <a:latin typeface="NikoshBAN" pitchFamily="2" charset="0"/>
                <a:cs typeface="NikoshBAN" pitchFamily="2" charset="0"/>
              </a:rPr>
              <a:t>বর্তমান যুগেও এর গুরুত্ব অপরিসীম। </a:t>
            </a:r>
            <a:endParaRPr lang="en-US" sz="2400" b="1" dirty="0">
              <a:latin typeface="NikoshBAN" pitchFamily="2" charset="0"/>
              <a:cs typeface="NikoshBAN" pitchFamily="2" charset="0"/>
            </a:endParaRPr>
          </a:p>
        </p:txBody>
      </p:sp>
      <p:sp>
        <p:nvSpPr>
          <p:cNvPr id="5" name="TextBox 4"/>
          <p:cNvSpPr txBox="1"/>
          <p:nvPr/>
        </p:nvSpPr>
        <p:spPr>
          <a:xfrm>
            <a:off x="304801" y="1981200"/>
            <a:ext cx="8893296" cy="830997"/>
          </a:xfrm>
          <a:prstGeom prst="rect">
            <a:avLst/>
          </a:prstGeom>
          <a:noFill/>
        </p:spPr>
        <p:txBody>
          <a:bodyPr wrap="square" rtlCol="0">
            <a:spAutoFit/>
          </a:bodyPr>
          <a:lstStyle/>
          <a:p>
            <a:r>
              <a:rPr lang="bn-BD" sz="2400" b="1" dirty="0" smtClean="0">
                <a:latin typeface="NikoshBAN" pitchFamily="2" charset="0"/>
                <a:cs typeface="NikoshBAN" pitchFamily="2" charset="0"/>
              </a:rPr>
              <a:t>যেসব পাহাড় ও পর্বতের উচ্চতা বা নদ-নদীর প্রস্থ সহজে মাপা যায় না, সেসব ক্ষেত্রে উচ্চতা বা প্রস্থ ত্রিকোণমিতির সাহায্যে নির্ণয় করা যায়। </a:t>
            </a:r>
            <a:endParaRPr lang="en-US" sz="2400" b="1" dirty="0">
              <a:latin typeface="NikoshBAN" pitchFamily="2" charset="0"/>
              <a:cs typeface="NikoshBAN" pitchFamily="2" charset="0"/>
            </a:endParaRPr>
          </a:p>
        </p:txBody>
      </p:sp>
      <p:sp>
        <p:nvSpPr>
          <p:cNvPr id="6" name="TextBox 5"/>
          <p:cNvSpPr txBox="1"/>
          <p:nvPr/>
        </p:nvSpPr>
        <p:spPr>
          <a:xfrm>
            <a:off x="304801" y="2885214"/>
            <a:ext cx="8911437" cy="461665"/>
          </a:xfrm>
          <a:prstGeom prst="rect">
            <a:avLst/>
          </a:prstGeom>
          <a:noFill/>
        </p:spPr>
        <p:txBody>
          <a:bodyPr wrap="square" rtlCol="0">
            <a:spAutoFit/>
          </a:bodyPr>
          <a:lstStyle/>
          <a:p>
            <a:r>
              <a:rPr lang="bn-BD" sz="2400" b="1" dirty="0" smtClean="0">
                <a:latin typeface="NikoshBAN" pitchFamily="2" charset="0"/>
                <a:cs typeface="NikoshBAN" pitchFamily="2" charset="0"/>
              </a:rPr>
              <a:t>এজন্য কোণের পরিমাপ গুলো জেনে রাখা খুবই প্রয়োজন। </a:t>
            </a:r>
            <a:endParaRPr lang="en-US" sz="2400" b="1" dirty="0">
              <a:latin typeface="NikoshBAN" pitchFamily="2" charset="0"/>
              <a:cs typeface="NikoshBAN" pitchFamily="2" charset="0"/>
            </a:endParaRPr>
          </a:p>
        </p:txBody>
      </p:sp>
      <p:sp>
        <p:nvSpPr>
          <p:cNvPr id="7" name="TextBox 6"/>
          <p:cNvSpPr txBox="1"/>
          <p:nvPr/>
        </p:nvSpPr>
        <p:spPr>
          <a:xfrm>
            <a:off x="304801" y="3346879"/>
            <a:ext cx="8724899" cy="461665"/>
          </a:xfrm>
          <a:prstGeom prst="rect">
            <a:avLst/>
          </a:prstGeom>
          <a:noFill/>
        </p:spPr>
        <p:txBody>
          <a:bodyPr wrap="square" rtlCol="0">
            <a:spAutoFit/>
          </a:bodyPr>
          <a:lstStyle/>
          <a:p>
            <a:r>
              <a:rPr lang="bn-BD" sz="2400" b="1" dirty="0" smtClean="0">
                <a:latin typeface="NikoshBAN" pitchFamily="2" charset="0"/>
                <a:cs typeface="NikoshBAN" pitchFamily="2" charset="0"/>
              </a:rPr>
              <a:t>সেক্সট্যান্ট নামক যন্ত্র ব্যবহার করে কোণ মাপা হয়। </a:t>
            </a:r>
            <a:endParaRPr lang="en-US" sz="2400" b="1" dirty="0">
              <a:latin typeface="NikoshBAN" pitchFamily="2" charset="0"/>
              <a:cs typeface="NikoshBAN"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75" y="3808544"/>
            <a:ext cx="2340762" cy="203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73907"/>
            <a:ext cx="2667000" cy="203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0947" y="5850655"/>
            <a:ext cx="5347854" cy="707886"/>
          </a:xfrm>
          <a:prstGeom prst="rect">
            <a:avLst/>
          </a:prstGeom>
          <a:noFill/>
        </p:spPr>
        <p:txBody>
          <a:bodyPr wrap="square" rtlCol="0">
            <a:spAutoFit/>
          </a:bodyPr>
          <a:lstStyle/>
          <a:p>
            <a:r>
              <a:rPr lang="bn-BD" sz="2000" b="1" dirty="0" smtClean="0">
                <a:solidFill>
                  <a:srgbClr val="C00000"/>
                </a:solidFill>
                <a:latin typeface="NikoshBAN" pitchFamily="2" charset="0"/>
                <a:cs typeface="NikoshBAN" pitchFamily="2" charset="0"/>
              </a:rPr>
              <a:t>চিত্রের এগুলো সেক্সট্যান্ট যন্ত্র। এর সাহায্যে কোন বস্তুর উন্নতি ও অবনতি কোণ মাপা হয়। </a:t>
            </a:r>
            <a:endParaRPr lang="en-US" sz="2000" b="1" dirty="0">
              <a:solidFill>
                <a:srgbClr val="C00000"/>
              </a:solidFill>
              <a:latin typeface="NikoshBAN" pitchFamily="2" charset="0"/>
              <a:cs typeface="NikoshBAN" pitchFamily="2" charset="0"/>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514" y="3773907"/>
            <a:ext cx="2957513" cy="203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53585" y="5854729"/>
            <a:ext cx="3379198" cy="646331"/>
          </a:xfrm>
          <a:prstGeom prst="rect">
            <a:avLst/>
          </a:prstGeom>
          <a:noFill/>
        </p:spPr>
        <p:txBody>
          <a:bodyPr wrap="square" rtlCol="0">
            <a:spAutoFit/>
          </a:bodyPr>
          <a:lstStyle/>
          <a:p>
            <a:r>
              <a:rPr lang="bn-BD" b="1" dirty="0" smtClean="0">
                <a:solidFill>
                  <a:srgbClr val="00B050"/>
                </a:solidFill>
                <a:latin typeface="NikoshBAN" pitchFamily="2" charset="0"/>
                <a:cs typeface="NikoshBAN" pitchFamily="2" charset="0"/>
              </a:rPr>
              <a:t>এরকম উচু পাহাড়ের শীর্ষের উন্নতি কোণ সেক্সট্যান্ট যন্ত্রের সাহায্যে নির্ণয় করা হয়। </a:t>
            </a:r>
            <a:endParaRPr lang="en-US" b="1" dirty="0">
              <a:solidFill>
                <a:srgbClr val="00B050"/>
              </a:solidFill>
              <a:latin typeface="NikoshBAN" pitchFamily="2" charset="0"/>
              <a:cs typeface="NikoshBAN" pitchFamily="2" charset="0"/>
            </a:endParaRPr>
          </a:p>
        </p:txBody>
      </p:sp>
      <p:cxnSp>
        <p:nvCxnSpPr>
          <p:cNvPr id="13" name="Straight Connector 12"/>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barn(inVertical)">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barn(inVertical)">
                                      <p:cBhvr>
                                        <p:cTn id="46" dur="500"/>
                                        <p:tgtEl>
                                          <p:spTgt spid="102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31"/>
                                        </p:tgtEl>
                                        <p:attrNameLst>
                                          <p:attrName>style.visibility</p:attrName>
                                        </p:attrNameLst>
                                      </p:cBhvr>
                                      <p:to>
                                        <p:strVal val="visible"/>
                                      </p:to>
                                    </p:set>
                                    <p:anim calcmode="lin" valueType="num">
                                      <p:cBhvr additive="base">
                                        <p:cTn id="58" dur="500" fill="hold"/>
                                        <p:tgtEl>
                                          <p:spTgt spid="1031"/>
                                        </p:tgtEl>
                                        <p:attrNameLst>
                                          <p:attrName>ppt_x</p:attrName>
                                        </p:attrNameLst>
                                      </p:cBhvr>
                                      <p:tavLst>
                                        <p:tav tm="0">
                                          <p:val>
                                            <p:strVal val="#ppt_x"/>
                                          </p:val>
                                        </p:tav>
                                        <p:tav tm="100000">
                                          <p:val>
                                            <p:strVal val="#ppt_x"/>
                                          </p:val>
                                        </p:tav>
                                      </p:tavLst>
                                    </p:anim>
                                    <p:anim calcmode="lin" valueType="num">
                                      <p:cBhvr additive="base">
                                        <p:cTn id="59"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8068"/>
            <a:ext cx="4191000" cy="309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583"/>
          <a:stretch/>
        </p:blipFill>
        <p:spPr bwMode="auto">
          <a:xfrm>
            <a:off x="4724400" y="218068"/>
            <a:ext cx="4086923" cy="309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0286" y="3470249"/>
            <a:ext cx="4191000" cy="1938992"/>
          </a:xfrm>
          <a:prstGeom prst="rect">
            <a:avLst/>
          </a:prstGeom>
          <a:noFill/>
        </p:spPr>
        <p:txBody>
          <a:bodyPr wrap="square" rtlCol="0">
            <a:spAutoFit/>
          </a:bodyPr>
          <a:lstStyle/>
          <a:p>
            <a:r>
              <a:rPr lang="bn-BD" sz="2000" b="1" dirty="0" smtClean="0">
                <a:latin typeface="NikoshBAN" pitchFamily="2" charset="0"/>
                <a:cs typeface="NikoshBAN" pitchFamily="2" charset="0"/>
              </a:rPr>
              <a:t>চিত্রে সেক্সট্যান্ট যন্ত্র ব্যবহার করে সূর্যের উন্নতি কোণ মাপা হচ্ছে। অনুরূপ ভাবে অনেক উচু পাহাড়-পর্বত বা বিভিন্ন স্থাপনার শীর্ষের উন্নতি বা অবনতি কোণ এই যন্ত্রের সাহায্যে মাপা হয়। পরে এই কোণের সাহায্যে ত্রিকোণমিতিক অনুপাত ব্যবহার করে অনায়াসে বড় বড় স্থাপনার উচ্চতা বের করা যায়। </a:t>
            </a:r>
            <a:endParaRPr lang="en-US" sz="2000" b="1" dirty="0">
              <a:latin typeface="NikoshBAN" pitchFamily="2" charset="0"/>
              <a:cs typeface="NikoshBAN" pitchFamily="2" charset="0"/>
            </a:endParaRPr>
          </a:p>
        </p:txBody>
      </p:sp>
      <p:cxnSp>
        <p:nvCxnSpPr>
          <p:cNvPr id="6" name="Straight Connector 5"/>
          <p:cNvCxnSpPr/>
          <p:nvPr/>
        </p:nvCxnSpPr>
        <p:spPr>
          <a:xfrm>
            <a:off x="4615543" y="3314865"/>
            <a:ext cx="0" cy="3276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15543" y="3390421"/>
            <a:ext cx="4191000" cy="2308324"/>
          </a:xfrm>
          <a:prstGeom prst="rect">
            <a:avLst/>
          </a:prstGeom>
          <a:noFill/>
        </p:spPr>
        <p:txBody>
          <a:bodyPr wrap="square" rtlCol="0">
            <a:spAutoFit/>
          </a:bodyPr>
          <a:lstStyle/>
          <a:p>
            <a:r>
              <a:rPr lang="bn-BD" sz="2400" b="1" dirty="0" smtClean="0">
                <a:latin typeface="NikoshBAN" pitchFamily="2" charset="0"/>
                <a:cs typeface="NikoshBAN" pitchFamily="2" charset="0"/>
              </a:rPr>
              <a:t>চিত্রে সেক্সট্যান্ট যন্ত্র ব্যবহার করে নদীর অপর পাড়ের কোন বস্তুর শীর্ষের উন্নতি বা অবনতি কোণ মাপা হচ্ছে। পরে এই কোণের সাহায্যে ত্রিকোণমিতিক অনুপাত ব্যবহার করে অনায়াসে এই রকম বড় বড় নদীর প্রস্থের মান বের করা যায়।  </a:t>
            </a:r>
            <a:endParaRPr lang="en-US" sz="2400" b="1" dirty="0">
              <a:latin typeface="NikoshBAN" pitchFamily="2" charset="0"/>
              <a:cs typeface="NikoshBAN" pitchFamily="2" charset="0"/>
            </a:endParaRPr>
          </a:p>
        </p:txBody>
      </p:sp>
      <p:cxnSp>
        <p:nvCxnSpPr>
          <p:cNvPr id="7" name="Straight Connector 6"/>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33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Flower png\f Bonnycastle Trigonometry vign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6134220"/>
            <a:ext cx="8610600" cy="400110"/>
          </a:xfrm>
          <a:prstGeom prst="rect">
            <a:avLst/>
          </a:prstGeom>
          <a:noFill/>
        </p:spPr>
        <p:txBody>
          <a:bodyPr wrap="square" rtlCol="0">
            <a:spAutoFit/>
          </a:bodyPr>
          <a:lstStyle/>
          <a:p>
            <a:r>
              <a:rPr lang="en-US" sz="2000" b="1" dirty="0" smtClean="0">
                <a:solidFill>
                  <a:srgbClr val="FF0000"/>
                </a:solidFill>
                <a:latin typeface="NikoshBAN" pitchFamily="2" charset="0"/>
                <a:cs typeface="NikoshBAN" pitchFamily="2" charset="0"/>
              </a:rPr>
              <a:t> </a:t>
            </a:r>
            <a:r>
              <a:rPr lang="bn-BD" sz="2000" b="1" dirty="0" smtClean="0">
                <a:solidFill>
                  <a:srgbClr val="FF0000"/>
                </a:solidFill>
                <a:latin typeface="NikoshBAN" pitchFamily="2" charset="0"/>
                <a:cs typeface="NikoshBAN" pitchFamily="2" charset="0"/>
              </a:rPr>
              <a:t>লোকগুলো সেক্সট্যান্ট যন্ত্রের সাহায্যে সূর্য, পাহাড় ও মিনারের উন্নতি কোণ মাপছে। </a:t>
            </a:r>
            <a:r>
              <a:rPr lang="en-US" sz="2000" b="1" dirty="0" smtClean="0">
                <a:solidFill>
                  <a:srgbClr val="FF0000"/>
                </a:solidFill>
                <a:latin typeface="NikoshBAN" pitchFamily="2" charset="0"/>
                <a:cs typeface="NikoshBAN" pitchFamily="2" charset="0"/>
              </a:rPr>
              <a:t>        </a:t>
            </a:r>
            <a:endParaRPr lang="en-US" sz="20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02183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9270" y="202740"/>
            <a:ext cx="8804729" cy="954107"/>
          </a:xfrm>
          <a:prstGeom prst="rect">
            <a:avLst/>
          </a:prstGeom>
          <a:noFill/>
        </p:spPr>
        <p:txBody>
          <a:bodyPr wrap="square" rtlCol="0">
            <a:spAutoFit/>
          </a:bodyPr>
          <a:lstStyle/>
          <a:p>
            <a:r>
              <a:rPr lang="bn-BD" sz="2800" b="1" dirty="0" smtClean="0">
                <a:latin typeface="NikoshBAN" pitchFamily="2" charset="0"/>
                <a:cs typeface="NikoshBAN" pitchFamily="2" charset="0"/>
              </a:rPr>
              <a:t>ভূ-রেখাঃ ভূ-রেখা হচ্ছে ভূমি তলে অবস্থিত যে কোন সরল রেখা। একে শয়নরেখাও বলা হয়। </a:t>
            </a:r>
            <a:endParaRPr lang="en-US" sz="2800" b="1" dirty="0">
              <a:latin typeface="NikoshBAN" pitchFamily="2" charset="0"/>
              <a:cs typeface="NikoshBAN" pitchFamily="2" charset="0"/>
            </a:endParaRPr>
          </a:p>
        </p:txBody>
      </p:sp>
      <p:sp>
        <p:nvSpPr>
          <p:cNvPr id="17" name="TextBox 16"/>
          <p:cNvSpPr txBox="1"/>
          <p:nvPr/>
        </p:nvSpPr>
        <p:spPr>
          <a:xfrm>
            <a:off x="339271" y="4620860"/>
            <a:ext cx="8115300" cy="461665"/>
          </a:xfrm>
          <a:prstGeom prst="rect">
            <a:avLst/>
          </a:prstGeom>
          <a:noFill/>
        </p:spPr>
        <p:txBody>
          <a:bodyPr wrap="square" rtlCol="0">
            <a:spAutoFit/>
          </a:bodyPr>
          <a:lstStyle/>
          <a:p>
            <a:r>
              <a:rPr lang="bn-BD" sz="2400" b="1" dirty="0" smtClean="0">
                <a:latin typeface="NikoshBAN" pitchFamily="2" charset="0"/>
                <a:cs typeface="NikoshBAN" pitchFamily="2" charset="0"/>
              </a:rPr>
              <a:t>চিত্রে </a:t>
            </a:r>
            <a:r>
              <a:rPr lang="en-US" b="1" dirty="0" smtClean="0">
                <a:latin typeface="NikoshBAN" pitchFamily="2" charset="0"/>
                <a:cs typeface="NikoshBAN" pitchFamily="2" charset="0"/>
              </a:rPr>
              <a:t>ABCD</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একটি ভূমিতল। </a:t>
            </a:r>
            <a:endParaRPr lang="en-US" sz="2400" b="1" dirty="0">
              <a:latin typeface="NikoshBAN" pitchFamily="2" charset="0"/>
              <a:cs typeface="NikoshBAN" pitchFamily="2" charset="0"/>
            </a:endParaRPr>
          </a:p>
        </p:txBody>
      </p:sp>
      <p:sp>
        <p:nvSpPr>
          <p:cNvPr id="18" name="TextBox 17"/>
          <p:cNvSpPr txBox="1"/>
          <p:nvPr/>
        </p:nvSpPr>
        <p:spPr>
          <a:xfrm>
            <a:off x="339270" y="5099391"/>
            <a:ext cx="8763166" cy="1200329"/>
          </a:xfrm>
          <a:prstGeom prst="rect">
            <a:avLst/>
          </a:prstGeom>
          <a:noFill/>
        </p:spPr>
        <p:txBody>
          <a:bodyPr wrap="square" rtlCol="0">
            <a:spAutoFit/>
          </a:bodyPr>
          <a:lstStyle/>
          <a:p>
            <a:r>
              <a:rPr lang="en-US" b="1" dirty="0" smtClean="0">
                <a:latin typeface="NikoshBAN" pitchFamily="2" charset="0"/>
                <a:cs typeface="NikoshBAN" pitchFamily="2" charset="0"/>
              </a:rPr>
              <a:t>MN</a:t>
            </a:r>
            <a:r>
              <a:rPr lang="bn-BD" sz="2400" b="1" dirty="0" smtClean="0">
                <a:latin typeface="NikoshBAN" pitchFamily="2" charset="0"/>
                <a:cs typeface="NikoshBAN" pitchFamily="2" charset="0"/>
              </a:rPr>
              <a:t>বাঁশ গুলোর প্রত্যেকটি</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হলো</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a:t>
            </a:r>
            <a:r>
              <a:rPr lang="en-US" b="1" dirty="0" smtClean="0">
                <a:latin typeface="NikoshBAN" pitchFamily="2" charset="0"/>
                <a:cs typeface="NikoshBAN" pitchFamily="2" charset="0"/>
              </a:rPr>
              <a:t>ABCD</a:t>
            </a:r>
            <a:r>
              <a:rPr lang="bn-BD" sz="2400" b="1" dirty="0" smtClean="0">
                <a:latin typeface="NikoshBAN" pitchFamily="2" charset="0"/>
                <a:cs typeface="NikoshBAN" pitchFamily="2" charset="0"/>
              </a:rPr>
              <a:t> ভূমিতলের উপর অবস্থিত এবং এই ভূমিতলের সমান্তরাল একেকটি সরল রেখা। তাই </a:t>
            </a:r>
            <a:r>
              <a:rPr lang="en-US" b="1" dirty="0" smtClean="0">
                <a:latin typeface="NikoshBAN" pitchFamily="2" charset="0"/>
                <a:cs typeface="NikoshBAN" pitchFamily="2" charset="0"/>
              </a:rPr>
              <a:t>MN</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রেখাগুলো বা বাঁশ গুলো হলো একেকটি ভূ-রেখা বা শয়ন রেখা। </a:t>
            </a:r>
            <a:endParaRPr lang="en-US" sz="2400" b="1" dirty="0">
              <a:latin typeface="NikoshBAN" pitchFamily="2" charset="0"/>
              <a:cs typeface="NikoshBAN" pitchFamily="2" charset="0"/>
            </a:endParaRPr>
          </a:p>
        </p:txBody>
      </p:sp>
      <p:grpSp>
        <p:nvGrpSpPr>
          <p:cNvPr id="7" name="Group 6"/>
          <p:cNvGrpSpPr/>
          <p:nvPr/>
        </p:nvGrpSpPr>
        <p:grpSpPr>
          <a:xfrm>
            <a:off x="133566" y="1135874"/>
            <a:ext cx="8826580" cy="3479729"/>
            <a:chOff x="-75114" y="1539428"/>
            <a:chExt cx="9258205" cy="3479729"/>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43" y="1539428"/>
              <a:ext cx="8349343" cy="337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629" y="2678361"/>
              <a:ext cx="429091" cy="461665"/>
            </a:xfrm>
            <a:prstGeom prst="rect">
              <a:avLst/>
            </a:prstGeom>
            <a:noFill/>
          </p:spPr>
          <p:txBody>
            <a:bodyPr wrap="none" rtlCol="0">
              <a:spAutoFit/>
            </a:bodyPr>
            <a:lstStyle/>
            <a:p>
              <a:r>
                <a:rPr lang="en-US" sz="2400" b="1" dirty="0" smtClean="0">
                  <a:solidFill>
                    <a:srgbClr val="FF0000"/>
                  </a:solidFill>
                  <a:latin typeface="NikoshBAN" pitchFamily="2" charset="0"/>
                  <a:cs typeface="NikoshBAN" pitchFamily="2" charset="0"/>
                </a:rPr>
                <a:t>A</a:t>
              </a:r>
              <a:endParaRPr lang="en-US" sz="2400" b="1" dirty="0">
                <a:solidFill>
                  <a:srgbClr val="FF0000"/>
                </a:solidFill>
                <a:latin typeface="NikoshBAN" pitchFamily="2" charset="0"/>
                <a:cs typeface="NikoshBAN" pitchFamily="2" charset="0"/>
              </a:endParaRPr>
            </a:p>
          </p:txBody>
        </p:sp>
        <p:sp>
          <p:nvSpPr>
            <p:cNvPr id="4" name="TextBox 3"/>
            <p:cNvSpPr txBox="1"/>
            <p:nvPr/>
          </p:nvSpPr>
          <p:spPr>
            <a:xfrm>
              <a:off x="-75114" y="4483156"/>
              <a:ext cx="431529" cy="477053"/>
            </a:xfrm>
            <a:prstGeom prst="rect">
              <a:avLst/>
            </a:prstGeom>
            <a:noFill/>
          </p:spPr>
          <p:txBody>
            <a:bodyPr wrap="square" rtlCol="0">
              <a:spAutoFit/>
            </a:bodyPr>
            <a:lstStyle/>
            <a:p>
              <a:r>
                <a:rPr lang="en-US" sz="2400" b="1" dirty="0" smtClean="0">
                  <a:solidFill>
                    <a:srgbClr val="FF0000"/>
                  </a:solidFill>
                  <a:latin typeface="NikoshBAN" pitchFamily="2" charset="0"/>
                  <a:cs typeface="NikoshBAN" pitchFamily="2" charset="0"/>
                </a:rPr>
                <a:t>B</a:t>
              </a:r>
              <a:endParaRPr lang="en-US" sz="2400" b="1" dirty="0">
                <a:solidFill>
                  <a:srgbClr val="FF0000"/>
                </a:solidFill>
                <a:latin typeface="NikoshBAN" pitchFamily="2" charset="0"/>
                <a:cs typeface="NikoshBAN" pitchFamily="2" charset="0"/>
              </a:endParaRPr>
            </a:p>
          </p:txBody>
        </p:sp>
        <p:sp>
          <p:nvSpPr>
            <p:cNvPr id="5" name="TextBox 4"/>
            <p:cNvSpPr txBox="1"/>
            <p:nvPr/>
          </p:nvSpPr>
          <p:spPr>
            <a:xfrm>
              <a:off x="8706922" y="4495937"/>
              <a:ext cx="476169" cy="523220"/>
            </a:xfrm>
            <a:prstGeom prst="rect">
              <a:avLst/>
            </a:prstGeom>
            <a:noFill/>
          </p:spPr>
          <p:txBody>
            <a:bodyPr wrap="none" rtlCol="0">
              <a:spAutoFit/>
            </a:bodyPr>
            <a:lstStyle/>
            <a:p>
              <a:r>
                <a:rPr lang="en-US" sz="2800" b="1" dirty="0" smtClean="0">
                  <a:solidFill>
                    <a:srgbClr val="FF0000"/>
                  </a:solidFill>
                  <a:latin typeface="NikoshBAN" pitchFamily="2" charset="0"/>
                  <a:cs typeface="NikoshBAN" pitchFamily="2" charset="0"/>
                </a:rPr>
                <a:t>C</a:t>
              </a:r>
              <a:endParaRPr lang="en-US" sz="2800" b="1" dirty="0">
                <a:solidFill>
                  <a:srgbClr val="FF0000"/>
                </a:solidFill>
                <a:latin typeface="NikoshBAN" pitchFamily="2" charset="0"/>
                <a:cs typeface="NikoshBAN" pitchFamily="2" charset="0"/>
              </a:endParaRPr>
            </a:p>
          </p:txBody>
        </p:sp>
        <p:sp>
          <p:nvSpPr>
            <p:cNvPr id="6" name="TextBox 5"/>
            <p:cNvSpPr txBox="1"/>
            <p:nvPr/>
          </p:nvSpPr>
          <p:spPr>
            <a:xfrm>
              <a:off x="8668961" y="2614129"/>
              <a:ext cx="494666" cy="523220"/>
            </a:xfrm>
            <a:prstGeom prst="rect">
              <a:avLst/>
            </a:prstGeom>
            <a:noFill/>
          </p:spPr>
          <p:txBody>
            <a:bodyPr wrap="none" rtlCol="0">
              <a:spAutoFit/>
            </a:bodyPr>
            <a:lstStyle/>
            <a:p>
              <a:r>
                <a:rPr lang="en-US" sz="2800" b="1" dirty="0" smtClean="0">
                  <a:solidFill>
                    <a:srgbClr val="FF0000"/>
                  </a:solidFill>
                  <a:latin typeface="NikoshBAN" pitchFamily="2" charset="0"/>
                  <a:cs typeface="NikoshBAN" pitchFamily="2" charset="0"/>
                </a:rPr>
                <a:t>D</a:t>
              </a:r>
              <a:endParaRPr lang="en-US" sz="2800" b="1" dirty="0">
                <a:solidFill>
                  <a:srgbClr val="FF0000"/>
                </a:solidFill>
                <a:latin typeface="NikoshBAN" pitchFamily="2" charset="0"/>
                <a:cs typeface="NikoshBAN" pitchFamily="2" charset="0"/>
              </a:endParaRPr>
            </a:p>
          </p:txBody>
        </p:sp>
      </p:grpSp>
      <p:sp>
        <p:nvSpPr>
          <p:cNvPr id="8" name="TextBox 7"/>
          <p:cNvSpPr txBox="1"/>
          <p:nvPr/>
        </p:nvSpPr>
        <p:spPr>
          <a:xfrm>
            <a:off x="990600" y="3943437"/>
            <a:ext cx="420308" cy="369332"/>
          </a:xfrm>
          <a:prstGeom prst="rect">
            <a:avLst/>
          </a:prstGeom>
          <a:noFill/>
        </p:spPr>
        <p:txBody>
          <a:bodyPr wrap="none" rtlCol="0">
            <a:spAutoFit/>
          </a:bodyPr>
          <a:lstStyle/>
          <a:p>
            <a:r>
              <a:rPr lang="en-US" b="1" dirty="0" smtClean="0">
                <a:solidFill>
                  <a:srgbClr val="FFC000"/>
                </a:solidFill>
                <a:latin typeface="NikoshBAN" pitchFamily="2" charset="0"/>
                <a:cs typeface="NikoshBAN" pitchFamily="2" charset="0"/>
              </a:rPr>
              <a:t>M</a:t>
            </a:r>
            <a:endParaRPr lang="en-US" b="1" dirty="0">
              <a:solidFill>
                <a:srgbClr val="FFC000"/>
              </a:solidFill>
              <a:latin typeface="NikoshBAN" pitchFamily="2" charset="0"/>
              <a:cs typeface="NikoshBAN" pitchFamily="2" charset="0"/>
            </a:endParaRPr>
          </a:p>
        </p:txBody>
      </p:sp>
      <p:sp>
        <p:nvSpPr>
          <p:cNvPr id="9" name="TextBox 8"/>
          <p:cNvSpPr txBox="1"/>
          <p:nvPr/>
        </p:nvSpPr>
        <p:spPr>
          <a:xfrm>
            <a:off x="7543800" y="3284510"/>
            <a:ext cx="404278" cy="400110"/>
          </a:xfrm>
          <a:prstGeom prst="rect">
            <a:avLst/>
          </a:prstGeom>
          <a:noFill/>
        </p:spPr>
        <p:txBody>
          <a:bodyPr wrap="none" rtlCol="0">
            <a:spAutoFit/>
          </a:bodyPr>
          <a:lstStyle/>
          <a:p>
            <a:r>
              <a:rPr lang="en-US" sz="2000" b="1" dirty="0" smtClean="0">
                <a:solidFill>
                  <a:srgbClr val="FFC000"/>
                </a:solidFill>
                <a:latin typeface="NikoshBAN" pitchFamily="2" charset="0"/>
                <a:cs typeface="NikoshBAN" pitchFamily="2" charset="0"/>
              </a:rPr>
              <a:t>N</a:t>
            </a:r>
            <a:endParaRPr lang="en-US" sz="2000" b="1" dirty="0">
              <a:solidFill>
                <a:srgbClr val="FFC000"/>
              </a:solidFill>
              <a:latin typeface="NikoshBAN" pitchFamily="2" charset="0"/>
              <a:cs typeface="NikoshBAN" pitchFamily="2" charset="0"/>
            </a:endParaRPr>
          </a:p>
        </p:txBody>
      </p:sp>
      <p:cxnSp>
        <p:nvCxnSpPr>
          <p:cNvPr id="13" name="Straight Connector 12"/>
          <p:cNvCxnSpPr/>
          <p:nvPr/>
        </p:nvCxnSpPr>
        <p:spPr>
          <a:xfrm>
            <a:off x="303150" y="170543"/>
            <a:ext cx="0" cy="66874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4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4080</TotalTime>
  <Words>2659</Words>
  <Application>Microsoft Office PowerPoint</Application>
  <PresentationFormat>On-screen Show (4:3)</PresentationFormat>
  <Paragraphs>356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স্বাগতম</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VIEW</dc:creator>
  <cp:lastModifiedBy>SMART VIEW</cp:lastModifiedBy>
  <cp:revision>365</cp:revision>
  <dcterms:created xsi:type="dcterms:W3CDTF">2006-08-16T00:00:00Z</dcterms:created>
  <dcterms:modified xsi:type="dcterms:W3CDTF">2019-04-13T10:34:38Z</dcterms:modified>
</cp:coreProperties>
</file>