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1" r:id="rId3"/>
    <p:sldId id="258" r:id="rId4"/>
    <p:sldId id="278" r:id="rId5"/>
    <p:sldId id="259" r:id="rId6"/>
    <p:sldId id="260" r:id="rId7"/>
    <p:sldId id="270" r:id="rId8"/>
    <p:sldId id="274" r:id="rId9"/>
    <p:sldId id="272" r:id="rId10"/>
    <p:sldId id="273" r:id="rId11"/>
    <p:sldId id="275" r:id="rId12"/>
    <p:sldId id="276" r:id="rId13"/>
    <p:sldId id="261" r:id="rId14"/>
    <p:sldId id="262" r:id="rId15"/>
    <p:sldId id="263" r:id="rId16"/>
    <p:sldId id="277" r:id="rId17"/>
    <p:sldId id="279" r:id="rId18"/>
    <p:sldId id="264" r:id="rId19"/>
    <p:sldId id="266" r:id="rId20"/>
    <p:sldId id="26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9900"/>
    <a:srgbClr val="FFFF66"/>
    <a:srgbClr val="00CC00"/>
    <a:srgbClr val="FFFF99"/>
    <a:srgbClr val="FF00FF"/>
    <a:srgbClr val="FF33CC"/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FEACC-0DD8-4D1C-8590-7D0632F58A23}" type="datetimeFigureOut">
              <a:rPr lang="en-US" smtClean="0"/>
              <a:t>16-Apr-19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A7A78E-7453-4259-8E42-B446DDBE9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604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7A78E-7453-4259-8E42-B446DDBE99A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365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ED3A4-9148-4A8E-A27C-E1A4FD455600}" type="datetimeFigureOut">
              <a:rPr lang="en-US" smtClean="0"/>
              <a:t>16-Apr-19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D380-F54D-4817-9C3E-CF017DB52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40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ED3A4-9148-4A8E-A27C-E1A4FD455600}" type="datetimeFigureOut">
              <a:rPr lang="en-US" smtClean="0"/>
              <a:t>16-Apr-19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D380-F54D-4817-9C3E-CF017DB52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12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ED3A4-9148-4A8E-A27C-E1A4FD455600}" type="datetimeFigureOut">
              <a:rPr lang="en-US" smtClean="0"/>
              <a:t>16-Apr-19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D380-F54D-4817-9C3E-CF017DB52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55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ED3A4-9148-4A8E-A27C-E1A4FD455600}" type="datetimeFigureOut">
              <a:rPr lang="en-US" smtClean="0"/>
              <a:t>16-Apr-19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D380-F54D-4817-9C3E-CF017DB52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39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ED3A4-9148-4A8E-A27C-E1A4FD455600}" type="datetimeFigureOut">
              <a:rPr lang="en-US" smtClean="0"/>
              <a:t>16-Apr-19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D380-F54D-4817-9C3E-CF017DB52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80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ED3A4-9148-4A8E-A27C-E1A4FD455600}" type="datetimeFigureOut">
              <a:rPr lang="en-US" smtClean="0"/>
              <a:t>16-Apr-19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D380-F54D-4817-9C3E-CF017DB52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7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ED3A4-9148-4A8E-A27C-E1A4FD455600}" type="datetimeFigureOut">
              <a:rPr lang="en-US" smtClean="0"/>
              <a:t>16-Apr-19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D380-F54D-4817-9C3E-CF017DB52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763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ED3A4-9148-4A8E-A27C-E1A4FD455600}" type="datetimeFigureOut">
              <a:rPr lang="en-US" smtClean="0"/>
              <a:t>16-Apr-19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D380-F54D-4817-9C3E-CF017DB52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714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ED3A4-9148-4A8E-A27C-E1A4FD455600}" type="datetimeFigureOut">
              <a:rPr lang="en-US" smtClean="0"/>
              <a:t>16-Apr-19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D380-F54D-4817-9C3E-CF017DB52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006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ED3A4-9148-4A8E-A27C-E1A4FD455600}" type="datetimeFigureOut">
              <a:rPr lang="en-US" smtClean="0"/>
              <a:t>16-Apr-19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D380-F54D-4817-9C3E-CF017DB52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614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ED3A4-9148-4A8E-A27C-E1A4FD455600}" type="datetimeFigureOut">
              <a:rPr lang="en-US" smtClean="0"/>
              <a:t>16-Apr-19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D380-F54D-4817-9C3E-CF017DB52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566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ED3A4-9148-4A8E-A27C-E1A4FD455600}" type="datetimeFigureOut">
              <a:rPr lang="en-US" smtClean="0"/>
              <a:t>16-Apr-19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3D380-F54D-4817-9C3E-CF017DB52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869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tmp"/><Relationship Id="rId4" Type="http://schemas.openxmlformats.org/officeDocument/2006/relationships/image" Target="../media/image9.tm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5240" y="0"/>
            <a:ext cx="9235440" cy="6858000"/>
          </a:xfrm>
          <a:prstGeom prst="rect">
            <a:avLst/>
          </a:prstGeom>
          <a:solidFill>
            <a:srgbClr val="00B050"/>
          </a:solidFill>
          <a:scene3d>
            <a:camera prst="isometricBottomDown"/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81000" y="4930140"/>
            <a:ext cx="8671560" cy="1927860"/>
            <a:chOff x="381000" y="4930140"/>
            <a:chExt cx="8671560" cy="1927860"/>
          </a:xfrm>
        </p:grpSpPr>
        <p:sp>
          <p:nvSpPr>
            <p:cNvPr id="12" name="Flowchart: Connector 11"/>
            <p:cNvSpPr/>
            <p:nvPr/>
          </p:nvSpPr>
          <p:spPr>
            <a:xfrm>
              <a:off x="4015740" y="5219700"/>
              <a:ext cx="1295400" cy="1371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9600" dirty="0" smtClean="0">
                  <a:latin typeface="NikoshBAN" pitchFamily="2" charset="0"/>
                  <a:cs typeface="NikoshBAN" pitchFamily="2" charset="0"/>
                </a:rPr>
                <a:t>ও</a:t>
              </a:r>
              <a:endParaRPr lang="en-US" dirty="0"/>
            </a:p>
          </p:txBody>
        </p:sp>
        <p:sp>
          <p:nvSpPr>
            <p:cNvPr id="14" name="Diamond 13"/>
            <p:cNvSpPr/>
            <p:nvPr/>
          </p:nvSpPr>
          <p:spPr>
            <a:xfrm>
              <a:off x="381000" y="4930140"/>
              <a:ext cx="3931920" cy="1905000"/>
            </a:xfrm>
            <a:prstGeom prst="diamond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000" dirty="0" smtClean="0">
                  <a:latin typeface="NikoshBAN" pitchFamily="2" charset="0"/>
                  <a:cs typeface="NikoshBAN" pitchFamily="2" charset="0"/>
                </a:rPr>
                <a:t>শুভেচ্ছা</a:t>
              </a:r>
              <a:endParaRPr lang="en-US" sz="2400" dirty="0"/>
            </a:p>
          </p:txBody>
        </p:sp>
        <p:sp>
          <p:nvSpPr>
            <p:cNvPr id="16" name="Diamond 15"/>
            <p:cNvSpPr/>
            <p:nvPr/>
          </p:nvSpPr>
          <p:spPr>
            <a:xfrm>
              <a:off x="5120640" y="4953000"/>
              <a:ext cx="3931920" cy="1905000"/>
            </a:xfrm>
            <a:prstGeom prst="diamond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000" dirty="0" smtClean="0">
                  <a:latin typeface="NikoshBAN" pitchFamily="2" charset="0"/>
                  <a:cs typeface="NikoshBAN" pitchFamily="2" charset="0"/>
                </a:rPr>
                <a:t>স্বাগতম</a:t>
              </a:r>
              <a:endParaRPr lang="en-US" sz="2400" dirty="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06" y="-106680"/>
            <a:ext cx="9237406" cy="5036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888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885768"/>
            <a:ext cx="8686800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এই ভিডিওটি দেখে আমরা কী বুঝতে পেরেছি? </a:t>
            </a:r>
          </a:p>
        </p:txBody>
      </p:sp>
    </p:spTree>
    <p:extLst>
      <p:ext uri="{BB962C8B-B14F-4D97-AF65-F5344CB8AC3E}">
        <p14:creationId xmlns:p14="http://schemas.microsoft.com/office/powerpoint/2010/main" val="218794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498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885768"/>
            <a:ext cx="830580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সর্বশেষ ভিডিওটি দেখে আমরা কী জানতে পারলাম? </a:t>
            </a:r>
          </a:p>
        </p:txBody>
      </p:sp>
    </p:spTree>
    <p:extLst>
      <p:ext uri="{BB962C8B-B14F-4D97-AF65-F5344CB8AC3E}">
        <p14:creationId xmlns:p14="http://schemas.microsoft.com/office/powerpoint/2010/main" val="310520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69606" y="154632"/>
            <a:ext cx="8787842" cy="5103168"/>
            <a:chOff x="169606" y="0"/>
            <a:chExt cx="8787842" cy="5103168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606" y="552966"/>
              <a:ext cx="1880420" cy="1405728"/>
            </a:xfrm>
            <a:prstGeom prst="rect">
              <a:avLst/>
            </a:prstGeom>
          </p:spPr>
        </p:pic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0" y="0"/>
              <a:ext cx="2362200" cy="1614568"/>
            </a:xfrm>
            <a:prstGeom prst="rect">
              <a:avLst/>
            </a:prstGeom>
          </p:spPr>
        </p:pic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7791" y="535759"/>
              <a:ext cx="1859657" cy="1422934"/>
            </a:xfrm>
            <a:prstGeom prst="rect">
              <a:avLst/>
            </a:prstGeom>
          </p:spPr>
        </p:pic>
        <p:pic>
          <p:nvPicPr>
            <p:cNvPr id="8" name="Picture 7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8928" y="3581400"/>
              <a:ext cx="1886213" cy="1521768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228600" y="6019800"/>
            <a:ext cx="1219200" cy="73866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বৃষ্টি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83426" y="6019800"/>
            <a:ext cx="1226574" cy="7386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সাগর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57800" y="6019800"/>
            <a:ext cx="1219200" cy="73866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পুকুর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580801" y="6019800"/>
            <a:ext cx="1143000" cy="73866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কল</a:t>
            </a:r>
          </a:p>
        </p:txBody>
      </p:sp>
      <p:sp>
        <p:nvSpPr>
          <p:cNvPr id="7" name="Left-Right Arrow 6"/>
          <p:cNvSpPr/>
          <p:nvPr/>
        </p:nvSpPr>
        <p:spPr>
          <a:xfrm>
            <a:off x="2756084" y="2438400"/>
            <a:ext cx="3771900" cy="1524000"/>
          </a:xfrm>
          <a:prstGeom prst="left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পানির বিভিন্ন উৎস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7532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0.40833 -0.5981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17" y="-2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481E-6 L -0.23281 -0.5460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49" y="-2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0.225 -0.5682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2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81481E-6 L -0.39149 -0.1127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83" y="-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0" y="2819400"/>
            <a:ext cx="9144000" cy="31242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/>
              <a:t>পানির অনেকগুলো উৎস আছে। যেমনঃ প্রাকৃতিক উৎসের মধ্যে সমুদ্র, বৃষ্টি, নদীনালা ও খালবিল এবং মানুষের</a:t>
            </a:r>
            <a:r>
              <a:rPr lang="bn-BD" sz="2800" dirty="0"/>
              <a:t> </a:t>
            </a:r>
            <a:r>
              <a:rPr lang="bn-BD" sz="2800" dirty="0" smtClean="0"/>
              <a:t>তৈরি</a:t>
            </a:r>
            <a:r>
              <a:rPr lang="bn-BD" sz="2800" dirty="0"/>
              <a:t> </a:t>
            </a:r>
            <a:r>
              <a:rPr lang="bn-BD" sz="2800" dirty="0" smtClean="0"/>
              <a:t>উৎসের মধ্যে আছে পুকুর, কুয়া, নলকূপ ও পানির কল। </a:t>
            </a:r>
          </a:p>
        </p:txBody>
      </p:sp>
      <p:sp>
        <p:nvSpPr>
          <p:cNvPr id="6" name="Right Arrow 5"/>
          <p:cNvSpPr/>
          <p:nvPr/>
        </p:nvSpPr>
        <p:spPr>
          <a:xfrm>
            <a:off x="0" y="1600200"/>
            <a:ext cx="3886200" cy="114300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/>
              <a:t>এবার আমরা ২৩ নং পৃষ্ঠা পড়বো।</a:t>
            </a:r>
            <a:endParaRPr lang="en-US" b="1" dirty="0"/>
          </a:p>
        </p:txBody>
      </p:sp>
      <p:sp>
        <p:nvSpPr>
          <p:cNvPr id="2" name="Flowchart: Merge 1"/>
          <p:cNvSpPr/>
          <p:nvPr/>
        </p:nvSpPr>
        <p:spPr>
          <a:xfrm>
            <a:off x="-38100" y="2458"/>
            <a:ext cx="9144000" cy="2093042"/>
          </a:xfrm>
          <a:prstGeom prst="flowChartMerg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chemeClr val="bg1"/>
                </a:solidFill>
              </a:rPr>
              <a:t>উপস্থাপন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77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1371600"/>
            <a:ext cx="9144000" cy="548640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bg1"/>
                </a:solidFill>
              </a:rPr>
              <a:t>ছাত্র-ছাত্রীদের ৫টি দলে বিভক্ত করে এক এক দলকে পানির উৎস লিখতে বলব।  </a:t>
            </a:r>
          </a:p>
        </p:txBody>
      </p:sp>
      <p:sp>
        <p:nvSpPr>
          <p:cNvPr id="4" name="Down Arrow 3"/>
          <p:cNvSpPr/>
          <p:nvPr/>
        </p:nvSpPr>
        <p:spPr>
          <a:xfrm>
            <a:off x="76200" y="0"/>
            <a:ext cx="8991600" cy="12954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080808"/>
                </a:solidFill>
              </a:rPr>
              <a:t>দলগঠন</a:t>
            </a:r>
          </a:p>
        </p:txBody>
      </p:sp>
    </p:spTree>
    <p:extLst>
      <p:ext uri="{BB962C8B-B14F-4D97-AF65-F5344CB8AC3E}">
        <p14:creationId xmlns:p14="http://schemas.microsoft.com/office/powerpoint/2010/main" val="168237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1143000" y="152400"/>
            <a:ext cx="6858000" cy="1143000"/>
          </a:xfrm>
          <a:prstGeom prst="wedgeRoundRect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পাঠের সংযোগ</a:t>
            </a:r>
          </a:p>
        </p:txBody>
      </p:sp>
      <p:sp>
        <p:nvSpPr>
          <p:cNvPr id="5" name="Plaque 4"/>
          <p:cNvSpPr/>
          <p:nvPr/>
        </p:nvSpPr>
        <p:spPr>
          <a:xfrm>
            <a:off x="0" y="1752600"/>
            <a:ext cx="9144000" cy="4724400"/>
          </a:xfrm>
          <a:prstGeom prst="plaqu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তোমরা সবাই বইয়ের ২৩ নং পৃষ্ঠায় যাও এবং সারসংক্ষেপ অংশ দেখ।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50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CC33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038600" y="990599"/>
            <a:ext cx="5029200" cy="5102943"/>
            <a:chOff x="4038600" y="990599"/>
            <a:chExt cx="5029200" cy="5102943"/>
          </a:xfrm>
        </p:grpSpPr>
        <p:sp>
          <p:nvSpPr>
            <p:cNvPr id="4" name="Snip Same Side Corner Rectangle 3"/>
            <p:cNvSpPr/>
            <p:nvPr/>
          </p:nvSpPr>
          <p:spPr>
            <a:xfrm>
              <a:off x="4038600" y="1676400"/>
              <a:ext cx="5029200" cy="4417142"/>
            </a:xfrm>
            <a:prstGeom prst="snip2Same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bn-BD" sz="2400" dirty="0" smtClean="0">
                  <a:solidFill>
                    <a:schemeClr val="tx1"/>
                  </a:solidFill>
                </a:rPr>
                <a:t>আমাদের চারদিকে অনেক উৎস থেকে পানি পাওয়া যায়। বৃষ্টি, পুকুর, নদি-নালা, খাল-বিল, হ্রদ, সমুদ্র এসব পানির উৎস। পানির কল এবং নলকূপ থেকেও আমরা পানি পাই। এগুলোকে পানির উৎস বলে। </a:t>
              </a:r>
            </a:p>
            <a:p>
              <a:pPr algn="just"/>
              <a:endParaRPr lang="bn-BD" sz="2400" dirty="0" smtClean="0">
                <a:solidFill>
                  <a:schemeClr val="tx1"/>
                </a:solidFill>
              </a:endParaRPr>
            </a:p>
            <a:p>
              <a:pPr algn="just"/>
              <a:r>
                <a:rPr lang="bn-BD" sz="2400" dirty="0" smtClean="0">
                  <a:solidFill>
                    <a:schemeClr val="tx1"/>
                  </a:solidFill>
                </a:rPr>
                <a:t>পানির উৎসগুলোকে দুই ভাগে ভাগ করা যায়: প্রাকৃতিক উৎস এবং মানুষের তৈরি উৎস। 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" name="Curved Down Ribbon 4"/>
            <p:cNvSpPr/>
            <p:nvPr/>
          </p:nvSpPr>
          <p:spPr>
            <a:xfrm>
              <a:off x="4572000" y="990599"/>
              <a:ext cx="4000500" cy="727587"/>
            </a:xfrm>
            <a:prstGeom prst="ellipseRibbon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সারসংক্ষেপ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7" y="990600"/>
            <a:ext cx="3886200" cy="510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31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CC00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/>
          <p:cNvSpPr/>
          <p:nvPr/>
        </p:nvSpPr>
        <p:spPr>
          <a:xfrm>
            <a:off x="76200" y="0"/>
            <a:ext cx="8991600" cy="1295400"/>
          </a:xfrm>
          <a:prstGeom prst="down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bn-BD" sz="4400" b="1" dirty="0" smtClean="0">
              <a:solidFill>
                <a:srgbClr val="080808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828800"/>
            <a:ext cx="27432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</a:rPr>
              <a:t>পানির উৎস কয়টি?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15000" y="1828800"/>
            <a:ext cx="1752600" cy="381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২টি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734665" y="3581400"/>
            <a:ext cx="1732935" cy="381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সমুদ্র</a:t>
            </a:r>
          </a:p>
        </p:txBody>
      </p:sp>
      <p:sp>
        <p:nvSpPr>
          <p:cNvPr id="8" name="Right Arrow 7"/>
          <p:cNvSpPr/>
          <p:nvPr/>
        </p:nvSpPr>
        <p:spPr>
          <a:xfrm>
            <a:off x="3886200" y="1943100"/>
            <a:ext cx="990600" cy="190500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8600" y="3581400"/>
            <a:ext cx="2743200" cy="381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প্রাকৃতিক উৎসের নাম কী?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3886200" y="3676650"/>
            <a:ext cx="990600" cy="190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8600" y="5181600"/>
            <a:ext cx="3124200" cy="381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মানুষের তৈরি উৎসের নাম কী?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734665" y="5181600"/>
            <a:ext cx="1732935" cy="381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পানির কল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3886200" y="5310034"/>
            <a:ext cx="990600" cy="190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91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Sequential Access Storage 6"/>
          <p:cNvSpPr/>
          <p:nvPr/>
        </p:nvSpPr>
        <p:spPr>
          <a:xfrm>
            <a:off x="152400" y="2501695"/>
            <a:ext cx="8991600" cy="2247900"/>
          </a:xfrm>
          <a:prstGeom prst="flowChartMagneticTape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জীবনের জন্য পানি কেন প্রয়োজন দুইটি বাক্যে লিখে নিয়ে আসবে।</a:t>
            </a:r>
          </a:p>
        </p:txBody>
      </p:sp>
      <p:sp>
        <p:nvSpPr>
          <p:cNvPr id="8" name="Down Arrow Callout 7"/>
          <p:cNvSpPr/>
          <p:nvPr/>
        </p:nvSpPr>
        <p:spPr>
          <a:xfrm>
            <a:off x="457200" y="76200"/>
            <a:ext cx="8077200" cy="1828800"/>
          </a:xfrm>
          <a:prstGeom prst="downArrow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8800" b="1" dirty="0">
                <a:ln w="11430"/>
                <a:solidFill>
                  <a:srgbClr val="FF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পরিকল্পিত কাজ </a:t>
            </a:r>
          </a:p>
        </p:txBody>
      </p:sp>
    </p:spTree>
    <p:extLst>
      <p:ext uri="{BB962C8B-B14F-4D97-AF65-F5344CB8AC3E}">
        <p14:creationId xmlns:p14="http://schemas.microsoft.com/office/powerpoint/2010/main" val="88242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35" y="1600200"/>
            <a:ext cx="1545593" cy="14420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69" y="3352800"/>
            <a:ext cx="1539159" cy="15391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69" y="5257800"/>
            <a:ext cx="1627368" cy="14668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Left Arrow 9"/>
          <p:cNvSpPr/>
          <p:nvPr/>
        </p:nvSpPr>
        <p:spPr>
          <a:xfrm>
            <a:off x="1981200" y="1752600"/>
            <a:ext cx="6553200" cy="1137288"/>
          </a:xfrm>
          <a:prstGeom prst="leftArrow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নাম: মোঃ লিমন আনসারী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1981200" y="3587112"/>
            <a:ext cx="6553200" cy="1137288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পদবী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: সহকারি শিক্ষক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2057400" y="5492112"/>
            <a:ext cx="6553200" cy="1137288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বিদ্যালয়ের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নাম: নয়াভাঙ্গুনী সরকারি প্রাথমিক বিদ্যালয়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Flowchart: Decision 14"/>
          <p:cNvSpPr/>
          <p:nvPr/>
        </p:nvSpPr>
        <p:spPr>
          <a:xfrm>
            <a:off x="609600" y="0"/>
            <a:ext cx="8534400" cy="1600200"/>
          </a:xfrm>
          <a:prstGeom prst="flowChartDecisi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85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Horz">
          <a:fgClr>
            <a:schemeClr val="accent1"/>
          </a:fgClr>
          <a:bgClr>
            <a:schemeClr val="accent5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3900" b="1" dirty="0" smtClean="0">
                <a:latin typeface="NikoshBAN" pitchFamily="2" charset="0"/>
                <a:cs typeface="NikoshBAN" pitchFamily="2" charset="0"/>
              </a:rPr>
              <a:t>সবাইকে ধন্যবাদ </a:t>
            </a:r>
          </a:p>
        </p:txBody>
      </p:sp>
    </p:spTree>
    <p:extLst>
      <p:ext uri="{BB962C8B-B14F-4D97-AF65-F5344CB8AC3E}">
        <p14:creationId xmlns:p14="http://schemas.microsoft.com/office/powerpoint/2010/main" val="405170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2"/>
          <p:cNvSpPr/>
          <p:nvPr/>
        </p:nvSpPr>
        <p:spPr>
          <a:xfrm>
            <a:off x="76200" y="0"/>
            <a:ext cx="8991600" cy="1295400"/>
          </a:xfrm>
          <a:prstGeom prst="downArrow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1371600"/>
            <a:ext cx="9144000" cy="54864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বিষয়: প্রাথমিক বিজ্ঞান</a:t>
            </a:r>
          </a:p>
          <a:p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পাঠের নাম: পানির উৎস</a:t>
            </a:r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6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শ্রেণি: ৩য়  </a:t>
            </a:r>
          </a:p>
          <a:p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সময়: ৩৫ মিনিট</a:t>
            </a:r>
            <a:r>
              <a:rPr lang="bn-BD" sz="4800" b="1" dirty="0" smtClean="0">
                <a:solidFill>
                  <a:schemeClr val="tx1"/>
                </a:solidFill>
              </a:rPr>
              <a:t> </a:t>
            </a:r>
            <a:endParaRPr lang="en-US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71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Ribbon 2"/>
          <p:cNvSpPr/>
          <p:nvPr/>
        </p:nvSpPr>
        <p:spPr>
          <a:xfrm>
            <a:off x="0" y="0"/>
            <a:ext cx="9144000" cy="1600200"/>
          </a:xfrm>
          <a:prstGeom prst="ribbon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latin typeface="NikoshBAN" pitchFamily="2" charset="0"/>
                <a:cs typeface="NikoshBAN" pitchFamily="2" charset="0"/>
              </a:rPr>
              <a:t>পাঠ ঘোষনা</a:t>
            </a:r>
            <a:endParaRPr lang="en-US" dirty="0"/>
          </a:p>
        </p:txBody>
      </p:sp>
      <p:sp>
        <p:nvSpPr>
          <p:cNvPr id="4" name="Cloud Callout 3"/>
          <p:cNvSpPr/>
          <p:nvPr/>
        </p:nvSpPr>
        <p:spPr>
          <a:xfrm>
            <a:off x="265471" y="3657600"/>
            <a:ext cx="8686800" cy="2667000"/>
          </a:xfrm>
          <a:prstGeom prst="cloudCallou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66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উৎসের ধারণা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81000" y="2057400"/>
            <a:ext cx="8308258" cy="914400"/>
            <a:chOff x="381000" y="2057400"/>
            <a:chExt cx="8308258" cy="914400"/>
          </a:xfrm>
        </p:grpSpPr>
        <p:sp>
          <p:nvSpPr>
            <p:cNvPr id="5" name="Flowchart: Terminator 4"/>
            <p:cNvSpPr/>
            <p:nvPr/>
          </p:nvSpPr>
          <p:spPr>
            <a:xfrm>
              <a:off x="381000" y="2057400"/>
              <a:ext cx="3087329" cy="914400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400" dirty="0" smtClean="0"/>
                <a:t>অধ্যায়-৪ </a:t>
              </a:r>
              <a:endParaRPr lang="en-US" sz="4400" dirty="0"/>
            </a:p>
          </p:txBody>
        </p:sp>
        <p:sp>
          <p:nvSpPr>
            <p:cNvPr id="7" name="Flowchart: Terminator 6"/>
            <p:cNvSpPr/>
            <p:nvPr/>
          </p:nvSpPr>
          <p:spPr>
            <a:xfrm>
              <a:off x="5601929" y="2057400"/>
              <a:ext cx="3087329" cy="914400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400" dirty="0" smtClean="0"/>
                <a:t>পৃষ্ঠা-২২ </a:t>
              </a:r>
              <a:endParaRPr lang="en-US" sz="4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5888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1752600"/>
            <a:ext cx="9144000" cy="51054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</a:t>
            </a:r>
          </a:p>
          <a:p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৩.১.১ পানির উৎস সম্পর্কে জানতে পারবে।</a:t>
            </a:r>
          </a:p>
        </p:txBody>
      </p:sp>
      <p:sp>
        <p:nvSpPr>
          <p:cNvPr id="3" name="Flowchart: Decision 2"/>
          <p:cNvSpPr/>
          <p:nvPr/>
        </p:nvSpPr>
        <p:spPr>
          <a:xfrm>
            <a:off x="76200" y="76200"/>
            <a:ext cx="8991600" cy="1600200"/>
          </a:xfrm>
          <a:prstGeom prst="flowChartDecision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81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1371600"/>
            <a:ext cx="9144000" cy="54864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চলো আমরা কিছু </a:t>
            </a:r>
            <a:r>
              <a:rPr lang="bn-BD" sz="60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ভিডিও দেখি।</a:t>
            </a:r>
            <a:r>
              <a:rPr lang="bn-BD" sz="28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Down Arrow 3"/>
          <p:cNvSpPr/>
          <p:nvPr/>
        </p:nvSpPr>
        <p:spPr>
          <a:xfrm>
            <a:off x="76200" y="0"/>
            <a:ext cx="8991600" cy="12954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আবেগ সৃষ্টি</a:t>
            </a:r>
            <a:endParaRPr lang="en-US" sz="6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94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tx2"/>
            </a:gs>
            <a:gs pos="100000">
              <a:schemeClr val="accent6">
                <a:tint val="37000"/>
                <a:satMod val="300000"/>
                <a:lumMod val="49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657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885768"/>
            <a:ext cx="8686800" cy="83099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ভিডিওটি দেখে আমরা কী শিখতে পারলাম? </a:t>
            </a:r>
          </a:p>
        </p:txBody>
      </p:sp>
    </p:spTree>
    <p:extLst>
      <p:ext uri="{BB962C8B-B14F-4D97-AF65-F5344CB8AC3E}">
        <p14:creationId xmlns:p14="http://schemas.microsoft.com/office/powerpoint/2010/main" val="195614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rgbClr val="00B050"/>
            </a:gs>
            <a:gs pos="25000">
              <a:srgbClr val="21D6E0"/>
            </a:gs>
            <a:gs pos="100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000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</TotalTime>
  <Words>255</Words>
  <Application>Microsoft Office PowerPoint</Application>
  <PresentationFormat>On-screen Show (4:3)</PresentationFormat>
  <Paragraphs>51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92</cp:revision>
  <dcterms:created xsi:type="dcterms:W3CDTF">2019-04-08T14:47:23Z</dcterms:created>
  <dcterms:modified xsi:type="dcterms:W3CDTF">2019-04-16T04:53:38Z</dcterms:modified>
</cp:coreProperties>
</file>