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67" r:id="rId3"/>
    <p:sldId id="264" r:id="rId4"/>
    <p:sldId id="269" r:id="rId5"/>
    <p:sldId id="284" r:id="rId6"/>
    <p:sldId id="256" r:id="rId7"/>
    <p:sldId id="275" r:id="rId8"/>
    <p:sldId id="279" r:id="rId9"/>
    <p:sldId id="280" r:id="rId10"/>
    <p:sldId id="257" r:id="rId11"/>
    <p:sldId id="281" r:id="rId12"/>
    <p:sldId id="273" r:id="rId13"/>
    <p:sldId id="274" r:id="rId14"/>
    <p:sldId id="283" r:id="rId15"/>
    <p:sldId id="260" r:id="rId16"/>
    <p:sldId id="278" r:id="rId17"/>
    <p:sldId id="272" r:id="rId18"/>
    <p:sldId id="258" r:id="rId19"/>
    <p:sldId id="265" r:id="rId20"/>
    <p:sldId id="259" r:id="rId21"/>
    <p:sldId id="26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6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8DEF03-B4B2-4FDE-B53B-80EBB7EA04B7}" type="doc">
      <dgm:prSet loTypeId="urn:microsoft.com/office/officeart/2005/8/layout/radial1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B16284-5204-4820-8B00-2E96E1D9F41B}">
      <dgm:prSet phldrT="[Text]" custT="1"/>
      <dgm:spPr/>
      <dgm:t>
        <a:bodyPr/>
        <a:lstStyle/>
        <a:p>
          <a:r>
            <a:rPr lang="bn-BD" sz="3200" b="0" dirty="0">
              <a:solidFill>
                <a:schemeClr val="tx2"/>
              </a:solidFill>
              <a:effectLst/>
              <a:latin typeface="NikoshBAN" pitchFamily="2" charset="0"/>
              <a:cs typeface="NikoshBAN" pitchFamily="2" charset="0"/>
            </a:rPr>
            <a:t>নতুন শিখলাম </a:t>
          </a:r>
          <a:endParaRPr lang="en-US" sz="3200" b="0" dirty="0">
            <a:solidFill>
              <a:schemeClr val="tx2"/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DAEAE2A1-83C4-4D9D-98D0-648E5E24D9EB}" type="parTrans" cxnId="{ADF18FAD-37B5-49B8-AA76-D62DAEDCA268}">
      <dgm:prSet/>
      <dgm:spPr/>
      <dgm:t>
        <a:bodyPr/>
        <a:lstStyle/>
        <a:p>
          <a:endParaRPr lang="en-US" sz="3200">
            <a:solidFill>
              <a:schemeClr val="tx2"/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828D0016-21C4-4BD7-8B38-77538B740A85}" type="sibTrans" cxnId="{ADF18FAD-37B5-49B8-AA76-D62DAEDCA268}">
      <dgm:prSet/>
      <dgm:spPr/>
      <dgm:t>
        <a:bodyPr/>
        <a:lstStyle/>
        <a:p>
          <a:endParaRPr lang="en-US" sz="3200">
            <a:solidFill>
              <a:schemeClr val="tx2"/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7E427CF7-679B-4C3B-BC20-29C712F633F6}">
      <dgm:prSet phldrT="[Text]" custT="1"/>
      <dgm:spPr/>
      <dgm:t>
        <a:bodyPr/>
        <a:lstStyle/>
        <a:p>
          <a:r>
            <a:rPr lang="bn-BD" sz="3200" b="0" dirty="0">
              <a:solidFill>
                <a:schemeClr val="tx2"/>
              </a:solidFill>
              <a:effectLst/>
              <a:latin typeface="NikoshBAN" pitchFamily="2" charset="0"/>
              <a:cs typeface="NikoshBAN" pitchFamily="2" charset="0"/>
            </a:rPr>
            <a:t>কাগজবিহীন অফিস </a:t>
          </a:r>
          <a:endParaRPr lang="en-US" sz="3200" b="0" dirty="0">
            <a:solidFill>
              <a:schemeClr val="tx2"/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A28D751E-42AE-427F-B10A-E309000B52CD}" type="parTrans" cxnId="{3DF6F4B1-0F68-4271-970C-36B957334537}">
      <dgm:prSet custT="1"/>
      <dgm:spPr/>
      <dgm:t>
        <a:bodyPr/>
        <a:lstStyle/>
        <a:p>
          <a:endParaRPr lang="en-US" sz="3200" b="0">
            <a:solidFill>
              <a:schemeClr val="tx2"/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F6A42AC1-4127-4F8A-9B5E-C749E33DF57B}" type="sibTrans" cxnId="{3DF6F4B1-0F68-4271-970C-36B957334537}">
      <dgm:prSet/>
      <dgm:spPr/>
      <dgm:t>
        <a:bodyPr/>
        <a:lstStyle/>
        <a:p>
          <a:endParaRPr lang="en-US" sz="3200">
            <a:solidFill>
              <a:schemeClr val="tx2"/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33054385-BE4D-47C1-BDF3-BFEE99479E0E}">
      <dgm:prSet phldrT="[Text]" custT="1"/>
      <dgm:spPr/>
      <dgm:t>
        <a:bodyPr/>
        <a:lstStyle/>
        <a:p>
          <a:r>
            <a:rPr lang="bn-BD" sz="3200" b="0" dirty="0">
              <a:solidFill>
                <a:schemeClr val="tx2"/>
              </a:solidFill>
              <a:effectLst/>
              <a:latin typeface="NikoshBAN" pitchFamily="2" charset="0"/>
              <a:cs typeface="NikoshBAN" pitchFamily="2" charset="0"/>
            </a:rPr>
            <a:t>ভার্চুয়াল ক্লাস রুম </a:t>
          </a:r>
          <a:endParaRPr lang="en-US" sz="3200" b="0" dirty="0">
            <a:solidFill>
              <a:schemeClr val="tx2"/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4C60A80B-6BD3-4CF7-9946-7D6558C197BB}" type="parTrans" cxnId="{2D69A12F-0BE5-4742-8D50-1E2C51DCBC73}">
      <dgm:prSet custT="1"/>
      <dgm:spPr/>
      <dgm:t>
        <a:bodyPr/>
        <a:lstStyle/>
        <a:p>
          <a:endParaRPr lang="en-US" sz="3200" b="0">
            <a:solidFill>
              <a:schemeClr val="tx2"/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B71E8895-5849-4D44-BBA3-50E1F8284953}" type="sibTrans" cxnId="{2D69A12F-0BE5-4742-8D50-1E2C51DCBC73}">
      <dgm:prSet/>
      <dgm:spPr/>
      <dgm:t>
        <a:bodyPr/>
        <a:lstStyle/>
        <a:p>
          <a:endParaRPr lang="en-US" sz="3200">
            <a:solidFill>
              <a:schemeClr val="tx2"/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E2321DAD-DF19-4DB5-8257-DB662F45EDB5}">
      <dgm:prSet phldrT="[Text]" custT="1"/>
      <dgm:spPr/>
      <dgm:t>
        <a:bodyPr/>
        <a:lstStyle/>
        <a:p>
          <a:r>
            <a:rPr lang="bn-BD" sz="3200" b="0" dirty="0">
              <a:solidFill>
                <a:schemeClr val="tx2"/>
              </a:solidFill>
              <a:effectLst/>
              <a:latin typeface="NikoshBAN" pitchFamily="2" charset="0"/>
              <a:cs typeface="NikoshBAN" pitchFamily="2" charset="0"/>
            </a:rPr>
            <a:t>ইন্টারনেট </a:t>
          </a:r>
          <a:endParaRPr lang="en-US" sz="3200" b="0" dirty="0">
            <a:solidFill>
              <a:schemeClr val="tx2"/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D3C25E9B-58AF-4DE6-A49F-633DC532545B}" type="parTrans" cxnId="{46BC4A7E-FAB1-482D-A91B-353A66D94EC5}">
      <dgm:prSet custT="1"/>
      <dgm:spPr/>
      <dgm:t>
        <a:bodyPr/>
        <a:lstStyle/>
        <a:p>
          <a:endParaRPr lang="en-US" sz="3200" b="0">
            <a:solidFill>
              <a:schemeClr val="tx2"/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1FA048AD-88BD-4CEF-8BFC-BCCD27E35A66}" type="sibTrans" cxnId="{46BC4A7E-FAB1-482D-A91B-353A66D94EC5}">
      <dgm:prSet/>
      <dgm:spPr/>
      <dgm:t>
        <a:bodyPr/>
        <a:lstStyle/>
        <a:p>
          <a:endParaRPr lang="en-US" sz="3200">
            <a:solidFill>
              <a:schemeClr val="tx2"/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78EE66F8-B4DD-4B45-9EBE-1EEF179A92A3}">
      <dgm:prSet phldrT="[Text]" custT="1"/>
      <dgm:spPr/>
      <dgm:t>
        <a:bodyPr/>
        <a:lstStyle/>
        <a:p>
          <a:r>
            <a:rPr lang="bn-BD" sz="3200" b="0" dirty="0">
              <a:solidFill>
                <a:schemeClr val="tx2"/>
              </a:solidFill>
              <a:effectLst/>
              <a:latin typeface="NikoshBAN" pitchFamily="2" charset="0"/>
              <a:cs typeface="NikoshBAN" pitchFamily="2" charset="0"/>
            </a:rPr>
            <a:t>কল সেন্টার </a:t>
          </a:r>
          <a:endParaRPr lang="en-US" sz="3200" b="0" dirty="0">
            <a:solidFill>
              <a:schemeClr val="tx2"/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7DFDB2E6-611D-40FA-8F4E-846A4F9D452D}" type="parTrans" cxnId="{8BC6A7C7-812F-4B10-8723-419CA5CA4AF9}">
      <dgm:prSet custT="1"/>
      <dgm:spPr/>
      <dgm:t>
        <a:bodyPr/>
        <a:lstStyle/>
        <a:p>
          <a:endParaRPr lang="en-US" sz="3200" b="0">
            <a:solidFill>
              <a:schemeClr val="tx2"/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6399D0AE-0A92-4F93-9863-0D7FFB019168}" type="sibTrans" cxnId="{8BC6A7C7-812F-4B10-8723-419CA5CA4AF9}">
      <dgm:prSet/>
      <dgm:spPr/>
      <dgm:t>
        <a:bodyPr/>
        <a:lstStyle/>
        <a:p>
          <a:endParaRPr lang="en-US" sz="3200">
            <a:solidFill>
              <a:schemeClr val="tx2"/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3D38940F-488E-4212-80C6-05757F25C108}">
      <dgm:prSet custT="1"/>
      <dgm:spPr/>
      <dgm:t>
        <a:bodyPr/>
        <a:lstStyle/>
        <a:p>
          <a:r>
            <a:rPr lang="bn-BD" sz="3200" b="0" dirty="0">
              <a:solidFill>
                <a:schemeClr val="tx2"/>
              </a:solidFill>
              <a:effectLst/>
              <a:latin typeface="NikoshBAN" pitchFamily="2" charset="0"/>
              <a:cs typeface="NikoshBAN" pitchFamily="2" charset="0"/>
            </a:rPr>
            <a:t>প্রোগ্রামিং </a:t>
          </a:r>
          <a:endParaRPr lang="en-US" sz="3200" b="0" dirty="0">
            <a:solidFill>
              <a:schemeClr val="tx2"/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E8B66E16-4FC4-4615-9350-1385C51FAEF1}" type="parTrans" cxnId="{33E23012-00D3-4C61-BDBB-0A13DE6965B1}">
      <dgm:prSet custT="1"/>
      <dgm:spPr/>
      <dgm:t>
        <a:bodyPr/>
        <a:lstStyle/>
        <a:p>
          <a:endParaRPr lang="en-US" sz="3200" b="0">
            <a:solidFill>
              <a:schemeClr val="tx2"/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34328886-FB14-4BC1-99AA-C496368C8CFD}" type="sibTrans" cxnId="{33E23012-00D3-4C61-BDBB-0A13DE6965B1}">
      <dgm:prSet/>
      <dgm:spPr/>
      <dgm:t>
        <a:bodyPr/>
        <a:lstStyle/>
        <a:p>
          <a:endParaRPr lang="en-US" sz="3200">
            <a:solidFill>
              <a:schemeClr val="tx2"/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F22B015E-3623-4043-B8EA-2FAEABDAAE8A}" type="pres">
      <dgm:prSet presAssocID="{DC8DEF03-B4B2-4FDE-B53B-80EBB7EA04B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2FC1977-93EA-4368-AB42-6517D9C0131F}" type="pres">
      <dgm:prSet presAssocID="{A2B16284-5204-4820-8B00-2E96E1D9F41B}" presName="centerShape" presStyleLbl="node0" presStyleIdx="0" presStyleCnt="1"/>
      <dgm:spPr/>
    </dgm:pt>
    <dgm:pt modelId="{1681749C-4E77-4AFD-9003-367654AC1151}" type="pres">
      <dgm:prSet presAssocID="{A28D751E-42AE-427F-B10A-E309000B52CD}" presName="Name9" presStyleLbl="parChTrans1D2" presStyleIdx="0" presStyleCnt="5"/>
      <dgm:spPr/>
    </dgm:pt>
    <dgm:pt modelId="{A86C6B06-0941-465E-B17F-BA522AB9E6C7}" type="pres">
      <dgm:prSet presAssocID="{A28D751E-42AE-427F-B10A-E309000B52CD}" presName="connTx" presStyleLbl="parChTrans1D2" presStyleIdx="0" presStyleCnt="5"/>
      <dgm:spPr/>
    </dgm:pt>
    <dgm:pt modelId="{C5C0C303-D3AA-42C8-92C9-0A4DCC38D044}" type="pres">
      <dgm:prSet presAssocID="{7E427CF7-679B-4C3B-BC20-29C712F633F6}" presName="node" presStyleLbl="node1" presStyleIdx="0" presStyleCnt="5">
        <dgm:presLayoutVars>
          <dgm:bulletEnabled val="1"/>
        </dgm:presLayoutVars>
      </dgm:prSet>
      <dgm:spPr/>
    </dgm:pt>
    <dgm:pt modelId="{279D9462-27E7-43BE-9D5E-F3BBE42442CD}" type="pres">
      <dgm:prSet presAssocID="{E8B66E16-4FC4-4615-9350-1385C51FAEF1}" presName="Name9" presStyleLbl="parChTrans1D2" presStyleIdx="1" presStyleCnt="5"/>
      <dgm:spPr/>
    </dgm:pt>
    <dgm:pt modelId="{106FB81A-DA51-42D1-BE65-DB21B3660AC9}" type="pres">
      <dgm:prSet presAssocID="{E8B66E16-4FC4-4615-9350-1385C51FAEF1}" presName="connTx" presStyleLbl="parChTrans1D2" presStyleIdx="1" presStyleCnt="5"/>
      <dgm:spPr/>
    </dgm:pt>
    <dgm:pt modelId="{F141CF5C-6D4A-4A9E-A9FE-5FD68496E41C}" type="pres">
      <dgm:prSet presAssocID="{3D38940F-488E-4212-80C6-05757F25C108}" presName="node" presStyleLbl="node1" presStyleIdx="1" presStyleCnt="5">
        <dgm:presLayoutVars>
          <dgm:bulletEnabled val="1"/>
        </dgm:presLayoutVars>
      </dgm:prSet>
      <dgm:spPr/>
    </dgm:pt>
    <dgm:pt modelId="{7B33CEC3-6100-4EFB-91F6-73AAFA9B378A}" type="pres">
      <dgm:prSet presAssocID="{4C60A80B-6BD3-4CF7-9946-7D6558C197BB}" presName="Name9" presStyleLbl="parChTrans1D2" presStyleIdx="2" presStyleCnt="5"/>
      <dgm:spPr/>
    </dgm:pt>
    <dgm:pt modelId="{1A342EF7-1AAF-444E-B640-F553EE06F488}" type="pres">
      <dgm:prSet presAssocID="{4C60A80B-6BD3-4CF7-9946-7D6558C197BB}" presName="connTx" presStyleLbl="parChTrans1D2" presStyleIdx="2" presStyleCnt="5"/>
      <dgm:spPr/>
    </dgm:pt>
    <dgm:pt modelId="{E0A0C185-1EFD-4E4F-873C-73782DEF21D6}" type="pres">
      <dgm:prSet presAssocID="{33054385-BE4D-47C1-BDF3-BFEE99479E0E}" presName="node" presStyleLbl="node1" presStyleIdx="2" presStyleCnt="5">
        <dgm:presLayoutVars>
          <dgm:bulletEnabled val="1"/>
        </dgm:presLayoutVars>
      </dgm:prSet>
      <dgm:spPr/>
    </dgm:pt>
    <dgm:pt modelId="{09A10E33-924E-4447-88FD-C33C0B30F015}" type="pres">
      <dgm:prSet presAssocID="{D3C25E9B-58AF-4DE6-A49F-633DC532545B}" presName="Name9" presStyleLbl="parChTrans1D2" presStyleIdx="3" presStyleCnt="5"/>
      <dgm:spPr/>
    </dgm:pt>
    <dgm:pt modelId="{3FAC848B-800D-4552-94D2-FE8CF63093FE}" type="pres">
      <dgm:prSet presAssocID="{D3C25E9B-58AF-4DE6-A49F-633DC532545B}" presName="connTx" presStyleLbl="parChTrans1D2" presStyleIdx="3" presStyleCnt="5"/>
      <dgm:spPr/>
    </dgm:pt>
    <dgm:pt modelId="{9111FDD8-8FF4-4002-BC43-191F3AF00338}" type="pres">
      <dgm:prSet presAssocID="{E2321DAD-DF19-4DB5-8257-DB662F45EDB5}" presName="node" presStyleLbl="node1" presStyleIdx="3" presStyleCnt="5">
        <dgm:presLayoutVars>
          <dgm:bulletEnabled val="1"/>
        </dgm:presLayoutVars>
      </dgm:prSet>
      <dgm:spPr/>
    </dgm:pt>
    <dgm:pt modelId="{C45B2A9E-5FFF-49C6-981C-452C338E3286}" type="pres">
      <dgm:prSet presAssocID="{7DFDB2E6-611D-40FA-8F4E-846A4F9D452D}" presName="Name9" presStyleLbl="parChTrans1D2" presStyleIdx="4" presStyleCnt="5"/>
      <dgm:spPr/>
    </dgm:pt>
    <dgm:pt modelId="{609746C2-E8C4-4A0A-A369-8E350DECD456}" type="pres">
      <dgm:prSet presAssocID="{7DFDB2E6-611D-40FA-8F4E-846A4F9D452D}" presName="connTx" presStyleLbl="parChTrans1D2" presStyleIdx="4" presStyleCnt="5"/>
      <dgm:spPr/>
    </dgm:pt>
    <dgm:pt modelId="{9D6382AA-E4D9-423C-AE60-394B9CF8275A}" type="pres">
      <dgm:prSet presAssocID="{78EE66F8-B4DD-4B45-9EBE-1EEF179A92A3}" presName="node" presStyleLbl="node1" presStyleIdx="4" presStyleCnt="5">
        <dgm:presLayoutVars>
          <dgm:bulletEnabled val="1"/>
        </dgm:presLayoutVars>
      </dgm:prSet>
      <dgm:spPr/>
    </dgm:pt>
  </dgm:ptLst>
  <dgm:cxnLst>
    <dgm:cxn modelId="{F73CB707-1477-4CD8-8419-2E9CE45014E4}" type="presOf" srcId="{E8B66E16-4FC4-4615-9350-1385C51FAEF1}" destId="{279D9462-27E7-43BE-9D5E-F3BBE42442CD}" srcOrd="0" destOrd="0" presId="urn:microsoft.com/office/officeart/2005/8/layout/radial1"/>
    <dgm:cxn modelId="{D935080E-7EA5-4263-A571-5F6466D71219}" type="presOf" srcId="{33054385-BE4D-47C1-BDF3-BFEE99479E0E}" destId="{E0A0C185-1EFD-4E4F-873C-73782DEF21D6}" srcOrd="0" destOrd="0" presId="urn:microsoft.com/office/officeart/2005/8/layout/radial1"/>
    <dgm:cxn modelId="{33E23012-00D3-4C61-BDBB-0A13DE6965B1}" srcId="{A2B16284-5204-4820-8B00-2E96E1D9F41B}" destId="{3D38940F-488E-4212-80C6-05757F25C108}" srcOrd="1" destOrd="0" parTransId="{E8B66E16-4FC4-4615-9350-1385C51FAEF1}" sibTransId="{34328886-FB14-4BC1-99AA-C496368C8CFD}"/>
    <dgm:cxn modelId="{1C8E722A-5D34-4E2C-AFF7-EDB2011B3D5A}" type="presOf" srcId="{4C60A80B-6BD3-4CF7-9946-7D6558C197BB}" destId="{7B33CEC3-6100-4EFB-91F6-73AAFA9B378A}" srcOrd="0" destOrd="0" presId="urn:microsoft.com/office/officeart/2005/8/layout/radial1"/>
    <dgm:cxn modelId="{2D69A12F-0BE5-4742-8D50-1E2C51DCBC73}" srcId="{A2B16284-5204-4820-8B00-2E96E1D9F41B}" destId="{33054385-BE4D-47C1-BDF3-BFEE99479E0E}" srcOrd="2" destOrd="0" parTransId="{4C60A80B-6BD3-4CF7-9946-7D6558C197BB}" sibTransId="{B71E8895-5849-4D44-BBA3-50E1F8284953}"/>
    <dgm:cxn modelId="{C073125B-5E88-4EB7-97D3-A5491FE78D34}" type="presOf" srcId="{3D38940F-488E-4212-80C6-05757F25C108}" destId="{F141CF5C-6D4A-4A9E-A9FE-5FD68496E41C}" srcOrd="0" destOrd="0" presId="urn:microsoft.com/office/officeart/2005/8/layout/radial1"/>
    <dgm:cxn modelId="{A45C8247-2CB0-4522-89DA-391387F4C00E}" type="presOf" srcId="{7E427CF7-679B-4C3B-BC20-29C712F633F6}" destId="{C5C0C303-D3AA-42C8-92C9-0A4DCC38D044}" srcOrd="0" destOrd="0" presId="urn:microsoft.com/office/officeart/2005/8/layout/radial1"/>
    <dgm:cxn modelId="{6A757F6E-0D25-4153-8C13-F5226EAAB534}" type="presOf" srcId="{A28D751E-42AE-427F-B10A-E309000B52CD}" destId="{1681749C-4E77-4AFD-9003-367654AC1151}" srcOrd="0" destOrd="0" presId="urn:microsoft.com/office/officeart/2005/8/layout/radial1"/>
    <dgm:cxn modelId="{39592459-6F14-4FFE-BF62-640A8DB84E03}" type="presOf" srcId="{D3C25E9B-58AF-4DE6-A49F-633DC532545B}" destId="{3FAC848B-800D-4552-94D2-FE8CF63093FE}" srcOrd="1" destOrd="0" presId="urn:microsoft.com/office/officeart/2005/8/layout/radial1"/>
    <dgm:cxn modelId="{46BC4A7E-FAB1-482D-A91B-353A66D94EC5}" srcId="{A2B16284-5204-4820-8B00-2E96E1D9F41B}" destId="{E2321DAD-DF19-4DB5-8257-DB662F45EDB5}" srcOrd="3" destOrd="0" parTransId="{D3C25E9B-58AF-4DE6-A49F-633DC532545B}" sibTransId="{1FA048AD-88BD-4CEF-8BFC-BCCD27E35A66}"/>
    <dgm:cxn modelId="{B33FBC7E-0E1C-4A09-A1E2-5609497BFA35}" type="presOf" srcId="{A28D751E-42AE-427F-B10A-E309000B52CD}" destId="{A86C6B06-0941-465E-B17F-BA522AB9E6C7}" srcOrd="1" destOrd="0" presId="urn:microsoft.com/office/officeart/2005/8/layout/radial1"/>
    <dgm:cxn modelId="{ADF18FAD-37B5-49B8-AA76-D62DAEDCA268}" srcId="{DC8DEF03-B4B2-4FDE-B53B-80EBB7EA04B7}" destId="{A2B16284-5204-4820-8B00-2E96E1D9F41B}" srcOrd="0" destOrd="0" parTransId="{DAEAE2A1-83C4-4D9D-98D0-648E5E24D9EB}" sibTransId="{828D0016-21C4-4BD7-8B38-77538B740A85}"/>
    <dgm:cxn modelId="{3DF6F4B1-0F68-4271-970C-36B957334537}" srcId="{A2B16284-5204-4820-8B00-2E96E1D9F41B}" destId="{7E427CF7-679B-4C3B-BC20-29C712F633F6}" srcOrd="0" destOrd="0" parTransId="{A28D751E-42AE-427F-B10A-E309000B52CD}" sibTransId="{F6A42AC1-4127-4F8A-9B5E-C749E33DF57B}"/>
    <dgm:cxn modelId="{5906ACC2-A352-430B-97F3-8776147BF744}" type="presOf" srcId="{DC8DEF03-B4B2-4FDE-B53B-80EBB7EA04B7}" destId="{F22B015E-3623-4043-B8EA-2FAEABDAAE8A}" srcOrd="0" destOrd="0" presId="urn:microsoft.com/office/officeart/2005/8/layout/radial1"/>
    <dgm:cxn modelId="{8BC6A7C7-812F-4B10-8723-419CA5CA4AF9}" srcId="{A2B16284-5204-4820-8B00-2E96E1D9F41B}" destId="{78EE66F8-B4DD-4B45-9EBE-1EEF179A92A3}" srcOrd="4" destOrd="0" parTransId="{7DFDB2E6-611D-40FA-8F4E-846A4F9D452D}" sibTransId="{6399D0AE-0A92-4F93-9863-0D7FFB019168}"/>
    <dgm:cxn modelId="{D2339AD7-D492-4C29-A629-B4FF0FBB1235}" type="presOf" srcId="{78EE66F8-B4DD-4B45-9EBE-1EEF179A92A3}" destId="{9D6382AA-E4D9-423C-AE60-394B9CF8275A}" srcOrd="0" destOrd="0" presId="urn:microsoft.com/office/officeart/2005/8/layout/radial1"/>
    <dgm:cxn modelId="{6EFF7FDC-754F-477E-AE49-F0BD78AC6E25}" type="presOf" srcId="{7DFDB2E6-611D-40FA-8F4E-846A4F9D452D}" destId="{609746C2-E8C4-4A0A-A369-8E350DECD456}" srcOrd="1" destOrd="0" presId="urn:microsoft.com/office/officeart/2005/8/layout/radial1"/>
    <dgm:cxn modelId="{87BE9ADC-8F1F-41D5-8CD6-2CC519244AAA}" type="presOf" srcId="{7DFDB2E6-611D-40FA-8F4E-846A4F9D452D}" destId="{C45B2A9E-5FFF-49C6-981C-452C338E3286}" srcOrd="0" destOrd="0" presId="urn:microsoft.com/office/officeart/2005/8/layout/radial1"/>
    <dgm:cxn modelId="{EF6F5FE1-A44C-4B68-84EB-A727042608B3}" type="presOf" srcId="{4C60A80B-6BD3-4CF7-9946-7D6558C197BB}" destId="{1A342EF7-1AAF-444E-B640-F553EE06F488}" srcOrd="1" destOrd="0" presId="urn:microsoft.com/office/officeart/2005/8/layout/radial1"/>
    <dgm:cxn modelId="{5A7A0DE4-055C-42CA-A7FC-6315B386E4BF}" type="presOf" srcId="{E2321DAD-DF19-4DB5-8257-DB662F45EDB5}" destId="{9111FDD8-8FF4-4002-BC43-191F3AF00338}" srcOrd="0" destOrd="0" presId="urn:microsoft.com/office/officeart/2005/8/layout/radial1"/>
    <dgm:cxn modelId="{0E8EB7EB-19AB-4B7E-9A49-060D2B91CEE9}" type="presOf" srcId="{D3C25E9B-58AF-4DE6-A49F-633DC532545B}" destId="{09A10E33-924E-4447-88FD-C33C0B30F015}" srcOrd="0" destOrd="0" presId="urn:microsoft.com/office/officeart/2005/8/layout/radial1"/>
    <dgm:cxn modelId="{8DEE9DFC-DEC0-458F-9F28-770D2B31B879}" type="presOf" srcId="{E8B66E16-4FC4-4615-9350-1385C51FAEF1}" destId="{106FB81A-DA51-42D1-BE65-DB21B3660AC9}" srcOrd="1" destOrd="0" presId="urn:microsoft.com/office/officeart/2005/8/layout/radial1"/>
    <dgm:cxn modelId="{D34A0DFD-117D-4EDC-A365-E634B326CD9E}" type="presOf" srcId="{A2B16284-5204-4820-8B00-2E96E1D9F41B}" destId="{A2FC1977-93EA-4368-AB42-6517D9C0131F}" srcOrd="0" destOrd="0" presId="urn:microsoft.com/office/officeart/2005/8/layout/radial1"/>
    <dgm:cxn modelId="{8D804F89-C436-44FD-BA15-C10A18ACF473}" type="presParOf" srcId="{F22B015E-3623-4043-B8EA-2FAEABDAAE8A}" destId="{A2FC1977-93EA-4368-AB42-6517D9C0131F}" srcOrd="0" destOrd="0" presId="urn:microsoft.com/office/officeart/2005/8/layout/radial1"/>
    <dgm:cxn modelId="{D64A30A0-ECE7-4734-8F49-68B03203104D}" type="presParOf" srcId="{F22B015E-3623-4043-B8EA-2FAEABDAAE8A}" destId="{1681749C-4E77-4AFD-9003-367654AC1151}" srcOrd="1" destOrd="0" presId="urn:microsoft.com/office/officeart/2005/8/layout/radial1"/>
    <dgm:cxn modelId="{4D16429D-E3A4-4C37-82F4-A1C9D3E85C8B}" type="presParOf" srcId="{1681749C-4E77-4AFD-9003-367654AC1151}" destId="{A86C6B06-0941-465E-B17F-BA522AB9E6C7}" srcOrd="0" destOrd="0" presId="urn:microsoft.com/office/officeart/2005/8/layout/radial1"/>
    <dgm:cxn modelId="{692E8CFE-E24F-4497-9EBE-625584B361BC}" type="presParOf" srcId="{F22B015E-3623-4043-B8EA-2FAEABDAAE8A}" destId="{C5C0C303-D3AA-42C8-92C9-0A4DCC38D044}" srcOrd="2" destOrd="0" presId="urn:microsoft.com/office/officeart/2005/8/layout/radial1"/>
    <dgm:cxn modelId="{A8966068-900F-4E42-9062-2483B29366D4}" type="presParOf" srcId="{F22B015E-3623-4043-B8EA-2FAEABDAAE8A}" destId="{279D9462-27E7-43BE-9D5E-F3BBE42442CD}" srcOrd="3" destOrd="0" presId="urn:microsoft.com/office/officeart/2005/8/layout/radial1"/>
    <dgm:cxn modelId="{C7E399CF-C66F-4494-AF2D-0C88612629B6}" type="presParOf" srcId="{279D9462-27E7-43BE-9D5E-F3BBE42442CD}" destId="{106FB81A-DA51-42D1-BE65-DB21B3660AC9}" srcOrd="0" destOrd="0" presId="urn:microsoft.com/office/officeart/2005/8/layout/radial1"/>
    <dgm:cxn modelId="{C0243C83-C7A0-47FB-AC72-2471CDEDB91D}" type="presParOf" srcId="{F22B015E-3623-4043-B8EA-2FAEABDAAE8A}" destId="{F141CF5C-6D4A-4A9E-A9FE-5FD68496E41C}" srcOrd="4" destOrd="0" presId="urn:microsoft.com/office/officeart/2005/8/layout/radial1"/>
    <dgm:cxn modelId="{7AF657DE-7FA9-4E09-A12C-865BCF4ED91E}" type="presParOf" srcId="{F22B015E-3623-4043-B8EA-2FAEABDAAE8A}" destId="{7B33CEC3-6100-4EFB-91F6-73AAFA9B378A}" srcOrd="5" destOrd="0" presId="urn:microsoft.com/office/officeart/2005/8/layout/radial1"/>
    <dgm:cxn modelId="{B2633CEB-6C96-4C46-96B8-92E794ECACF4}" type="presParOf" srcId="{7B33CEC3-6100-4EFB-91F6-73AAFA9B378A}" destId="{1A342EF7-1AAF-444E-B640-F553EE06F488}" srcOrd="0" destOrd="0" presId="urn:microsoft.com/office/officeart/2005/8/layout/radial1"/>
    <dgm:cxn modelId="{59FA8076-D059-4181-BF38-DCF549C376B0}" type="presParOf" srcId="{F22B015E-3623-4043-B8EA-2FAEABDAAE8A}" destId="{E0A0C185-1EFD-4E4F-873C-73782DEF21D6}" srcOrd="6" destOrd="0" presId="urn:microsoft.com/office/officeart/2005/8/layout/radial1"/>
    <dgm:cxn modelId="{8F9DF444-471C-4111-BFC3-A701973E19FA}" type="presParOf" srcId="{F22B015E-3623-4043-B8EA-2FAEABDAAE8A}" destId="{09A10E33-924E-4447-88FD-C33C0B30F015}" srcOrd="7" destOrd="0" presId="urn:microsoft.com/office/officeart/2005/8/layout/radial1"/>
    <dgm:cxn modelId="{6BF37901-6AEB-4289-B81E-1788A15C43E0}" type="presParOf" srcId="{09A10E33-924E-4447-88FD-C33C0B30F015}" destId="{3FAC848B-800D-4552-94D2-FE8CF63093FE}" srcOrd="0" destOrd="0" presId="urn:microsoft.com/office/officeart/2005/8/layout/radial1"/>
    <dgm:cxn modelId="{B37CEBFB-830E-4BF9-9DE8-3322FD10A699}" type="presParOf" srcId="{F22B015E-3623-4043-B8EA-2FAEABDAAE8A}" destId="{9111FDD8-8FF4-4002-BC43-191F3AF00338}" srcOrd="8" destOrd="0" presId="urn:microsoft.com/office/officeart/2005/8/layout/radial1"/>
    <dgm:cxn modelId="{58669E6D-3679-49F3-B828-2E40EF031CAE}" type="presParOf" srcId="{F22B015E-3623-4043-B8EA-2FAEABDAAE8A}" destId="{C45B2A9E-5FFF-49C6-981C-452C338E3286}" srcOrd="9" destOrd="0" presId="urn:microsoft.com/office/officeart/2005/8/layout/radial1"/>
    <dgm:cxn modelId="{D06FE959-7F92-4A09-B4EC-E28FBE677A9D}" type="presParOf" srcId="{C45B2A9E-5FFF-49C6-981C-452C338E3286}" destId="{609746C2-E8C4-4A0A-A369-8E350DECD456}" srcOrd="0" destOrd="0" presId="urn:microsoft.com/office/officeart/2005/8/layout/radial1"/>
    <dgm:cxn modelId="{A3585312-65F9-4A6F-9053-71656ABA2B07}" type="presParOf" srcId="{F22B015E-3623-4043-B8EA-2FAEABDAAE8A}" destId="{9D6382AA-E4D9-423C-AE60-394B9CF8275A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FC1977-93EA-4368-AB42-6517D9C0131F}">
      <dsp:nvSpPr>
        <dsp:cNvPr id="0" name=""/>
        <dsp:cNvSpPr/>
      </dsp:nvSpPr>
      <dsp:spPr>
        <a:xfrm>
          <a:off x="3220526" y="2252210"/>
          <a:ext cx="1712346" cy="171234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b="0" kern="1200" dirty="0">
              <a:solidFill>
                <a:schemeClr val="tx2"/>
              </a:solidFill>
              <a:effectLst/>
              <a:latin typeface="NikoshBAN" pitchFamily="2" charset="0"/>
              <a:cs typeface="NikoshBAN" pitchFamily="2" charset="0"/>
            </a:rPr>
            <a:t>নতুন শিখলাম </a:t>
          </a:r>
          <a:endParaRPr lang="en-US" sz="3200" b="0" kern="1200" dirty="0">
            <a:solidFill>
              <a:schemeClr val="tx2"/>
            </a:solidFill>
            <a:effectLst/>
            <a:latin typeface="NikoshBAN" pitchFamily="2" charset="0"/>
            <a:cs typeface="NikoshBAN" pitchFamily="2" charset="0"/>
          </a:endParaRPr>
        </a:p>
      </dsp:txBody>
      <dsp:txXfrm>
        <a:off x="3471293" y="2502977"/>
        <a:ext cx="1210812" cy="1210812"/>
      </dsp:txXfrm>
    </dsp:sp>
    <dsp:sp modelId="{1681749C-4E77-4AFD-9003-367654AC1151}">
      <dsp:nvSpPr>
        <dsp:cNvPr id="0" name=""/>
        <dsp:cNvSpPr/>
      </dsp:nvSpPr>
      <dsp:spPr>
        <a:xfrm rot="16200000">
          <a:off x="3818725" y="1975333"/>
          <a:ext cx="515949" cy="37802"/>
        </a:xfrm>
        <a:custGeom>
          <a:avLst/>
          <a:gdLst/>
          <a:ahLst/>
          <a:cxnLst/>
          <a:rect l="0" t="0" r="0" b="0"/>
          <a:pathLst>
            <a:path>
              <a:moveTo>
                <a:pt x="0" y="18901"/>
              </a:moveTo>
              <a:lnTo>
                <a:pt x="515949" y="189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b="0" kern="1200">
            <a:solidFill>
              <a:schemeClr val="tx2"/>
            </a:solidFill>
            <a:effectLst/>
            <a:latin typeface="NikoshBAN" pitchFamily="2" charset="0"/>
            <a:cs typeface="NikoshBAN" pitchFamily="2" charset="0"/>
          </a:endParaRPr>
        </a:p>
      </dsp:txBody>
      <dsp:txXfrm>
        <a:off x="4063801" y="1981336"/>
        <a:ext cx="25797" cy="25797"/>
      </dsp:txXfrm>
    </dsp:sp>
    <dsp:sp modelId="{C5C0C303-D3AA-42C8-92C9-0A4DCC38D044}">
      <dsp:nvSpPr>
        <dsp:cNvPr id="0" name=""/>
        <dsp:cNvSpPr/>
      </dsp:nvSpPr>
      <dsp:spPr>
        <a:xfrm>
          <a:off x="3220526" y="23913"/>
          <a:ext cx="1712346" cy="171234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b="0" kern="1200" dirty="0">
              <a:solidFill>
                <a:schemeClr val="tx2"/>
              </a:solidFill>
              <a:effectLst/>
              <a:latin typeface="NikoshBAN" pitchFamily="2" charset="0"/>
              <a:cs typeface="NikoshBAN" pitchFamily="2" charset="0"/>
            </a:rPr>
            <a:t>কাগজবিহীন অফিস </a:t>
          </a:r>
          <a:endParaRPr lang="en-US" sz="3200" b="0" kern="1200" dirty="0">
            <a:solidFill>
              <a:schemeClr val="tx2"/>
            </a:solidFill>
            <a:effectLst/>
            <a:latin typeface="NikoshBAN" pitchFamily="2" charset="0"/>
            <a:cs typeface="NikoshBAN" pitchFamily="2" charset="0"/>
          </a:endParaRPr>
        </a:p>
      </dsp:txBody>
      <dsp:txXfrm>
        <a:off x="3471293" y="274680"/>
        <a:ext cx="1210812" cy="1210812"/>
      </dsp:txXfrm>
    </dsp:sp>
    <dsp:sp modelId="{279D9462-27E7-43BE-9D5E-F3BBE42442CD}">
      <dsp:nvSpPr>
        <dsp:cNvPr id="0" name=""/>
        <dsp:cNvSpPr/>
      </dsp:nvSpPr>
      <dsp:spPr>
        <a:xfrm rot="20520000">
          <a:off x="4878342" y="2745191"/>
          <a:ext cx="515949" cy="37802"/>
        </a:xfrm>
        <a:custGeom>
          <a:avLst/>
          <a:gdLst/>
          <a:ahLst/>
          <a:cxnLst/>
          <a:rect l="0" t="0" r="0" b="0"/>
          <a:pathLst>
            <a:path>
              <a:moveTo>
                <a:pt x="0" y="18901"/>
              </a:moveTo>
              <a:lnTo>
                <a:pt x="515949" y="189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b="0" kern="1200">
            <a:solidFill>
              <a:schemeClr val="tx2"/>
            </a:solidFill>
            <a:effectLst/>
            <a:latin typeface="NikoshBAN" pitchFamily="2" charset="0"/>
            <a:cs typeface="NikoshBAN" pitchFamily="2" charset="0"/>
          </a:endParaRPr>
        </a:p>
      </dsp:txBody>
      <dsp:txXfrm>
        <a:off x="5123419" y="2751193"/>
        <a:ext cx="25797" cy="25797"/>
      </dsp:txXfrm>
    </dsp:sp>
    <dsp:sp modelId="{F141CF5C-6D4A-4A9E-A9FE-5FD68496E41C}">
      <dsp:nvSpPr>
        <dsp:cNvPr id="0" name=""/>
        <dsp:cNvSpPr/>
      </dsp:nvSpPr>
      <dsp:spPr>
        <a:xfrm>
          <a:off x="5339762" y="1563628"/>
          <a:ext cx="1712346" cy="171234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b="0" kern="1200" dirty="0">
              <a:solidFill>
                <a:schemeClr val="tx2"/>
              </a:solidFill>
              <a:effectLst/>
              <a:latin typeface="NikoshBAN" pitchFamily="2" charset="0"/>
              <a:cs typeface="NikoshBAN" pitchFamily="2" charset="0"/>
            </a:rPr>
            <a:t>প্রোগ্রামিং </a:t>
          </a:r>
          <a:endParaRPr lang="en-US" sz="3200" b="0" kern="1200" dirty="0">
            <a:solidFill>
              <a:schemeClr val="tx2"/>
            </a:solidFill>
            <a:effectLst/>
            <a:latin typeface="NikoshBAN" pitchFamily="2" charset="0"/>
            <a:cs typeface="NikoshBAN" pitchFamily="2" charset="0"/>
          </a:endParaRPr>
        </a:p>
      </dsp:txBody>
      <dsp:txXfrm>
        <a:off x="5590529" y="1814395"/>
        <a:ext cx="1210812" cy="1210812"/>
      </dsp:txXfrm>
    </dsp:sp>
    <dsp:sp modelId="{7B33CEC3-6100-4EFB-91F6-73AAFA9B378A}">
      <dsp:nvSpPr>
        <dsp:cNvPr id="0" name=""/>
        <dsp:cNvSpPr/>
      </dsp:nvSpPr>
      <dsp:spPr>
        <a:xfrm rot="3240000">
          <a:off x="4473604" y="3990846"/>
          <a:ext cx="515949" cy="37802"/>
        </a:xfrm>
        <a:custGeom>
          <a:avLst/>
          <a:gdLst/>
          <a:ahLst/>
          <a:cxnLst/>
          <a:rect l="0" t="0" r="0" b="0"/>
          <a:pathLst>
            <a:path>
              <a:moveTo>
                <a:pt x="0" y="18901"/>
              </a:moveTo>
              <a:lnTo>
                <a:pt x="515949" y="189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b="0" kern="1200">
            <a:solidFill>
              <a:schemeClr val="tx2"/>
            </a:solidFill>
            <a:effectLst/>
            <a:latin typeface="NikoshBAN" pitchFamily="2" charset="0"/>
            <a:cs typeface="NikoshBAN" pitchFamily="2" charset="0"/>
          </a:endParaRPr>
        </a:p>
      </dsp:txBody>
      <dsp:txXfrm>
        <a:off x="4718681" y="3996849"/>
        <a:ext cx="25797" cy="25797"/>
      </dsp:txXfrm>
    </dsp:sp>
    <dsp:sp modelId="{E0A0C185-1EFD-4E4F-873C-73782DEF21D6}">
      <dsp:nvSpPr>
        <dsp:cNvPr id="0" name=""/>
        <dsp:cNvSpPr/>
      </dsp:nvSpPr>
      <dsp:spPr>
        <a:xfrm>
          <a:off x="4530286" y="4054939"/>
          <a:ext cx="1712346" cy="171234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b="0" kern="1200" dirty="0">
              <a:solidFill>
                <a:schemeClr val="tx2"/>
              </a:solidFill>
              <a:effectLst/>
              <a:latin typeface="NikoshBAN" pitchFamily="2" charset="0"/>
              <a:cs typeface="NikoshBAN" pitchFamily="2" charset="0"/>
            </a:rPr>
            <a:t>ভার্চুয়াল ক্লাস রুম </a:t>
          </a:r>
          <a:endParaRPr lang="en-US" sz="3200" b="0" kern="1200" dirty="0">
            <a:solidFill>
              <a:schemeClr val="tx2"/>
            </a:solidFill>
            <a:effectLst/>
            <a:latin typeface="NikoshBAN" pitchFamily="2" charset="0"/>
            <a:cs typeface="NikoshBAN" pitchFamily="2" charset="0"/>
          </a:endParaRPr>
        </a:p>
      </dsp:txBody>
      <dsp:txXfrm>
        <a:off x="4781053" y="4305706"/>
        <a:ext cx="1210812" cy="1210812"/>
      </dsp:txXfrm>
    </dsp:sp>
    <dsp:sp modelId="{09A10E33-924E-4447-88FD-C33C0B30F015}">
      <dsp:nvSpPr>
        <dsp:cNvPr id="0" name=""/>
        <dsp:cNvSpPr/>
      </dsp:nvSpPr>
      <dsp:spPr>
        <a:xfrm rot="7560000">
          <a:off x="3163845" y="3990846"/>
          <a:ext cx="515949" cy="37802"/>
        </a:xfrm>
        <a:custGeom>
          <a:avLst/>
          <a:gdLst/>
          <a:ahLst/>
          <a:cxnLst/>
          <a:rect l="0" t="0" r="0" b="0"/>
          <a:pathLst>
            <a:path>
              <a:moveTo>
                <a:pt x="0" y="18901"/>
              </a:moveTo>
              <a:lnTo>
                <a:pt x="515949" y="189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b="0" kern="1200">
            <a:solidFill>
              <a:schemeClr val="tx2"/>
            </a:solidFill>
            <a:effectLst/>
            <a:latin typeface="NikoshBAN" pitchFamily="2" charset="0"/>
            <a:cs typeface="NikoshBAN" pitchFamily="2" charset="0"/>
          </a:endParaRPr>
        </a:p>
      </dsp:txBody>
      <dsp:txXfrm rot="10800000">
        <a:off x="3408921" y="3996849"/>
        <a:ext cx="25797" cy="25797"/>
      </dsp:txXfrm>
    </dsp:sp>
    <dsp:sp modelId="{9111FDD8-8FF4-4002-BC43-191F3AF00338}">
      <dsp:nvSpPr>
        <dsp:cNvPr id="0" name=""/>
        <dsp:cNvSpPr/>
      </dsp:nvSpPr>
      <dsp:spPr>
        <a:xfrm>
          <a:off x="1910767" y="4054939"/>
          <a:ext cx="1712346" cy="171234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b="0" kern="1200" dirty="0">
              <a:solidFill>
                <a:schemeClr val="tx2"/>
              </a:solidFill>
              <a:effectLst/>
              <a:latin typeface="NikoshBAN" pitchFamily="2" charset="0"/>
              <a:cs typeface="NikoshBAN" pitchFamily="2" charset="0"/>
            </a:rPr>
            <a:t>ইন্টারনেট </a:t>
          </a:r>
          <a:endParaRPr lang="en-US" sz="3200" b="0" kern="1200" dirty="0">
            <a:solidFill>
              <a:schemeClr val="tx2"/>
            </a:solidFill>
            <a:effectLst/>
            <a:latin typeface="NikoshBAN" pitchFamily="2" charset="0"/>
            <a:cs typeface="NikoshBAN" pitchFamily="2" charset="0"/>
          </a:endParaRPr>
        </a:p>
      </dsp:txBody>
      <dsp:txXfrm>
        <a:off x="2161534" y="4305706"/>
        <a:ext cx="1210812" cy="1210812"/>
      </dsp:txXfrm>
    </dsp:sp>
    <dsp:sp modelId="{C45B2A9E-5FFF-49C6-981C-452C338E3286}">
      <dsp:nvSpPr>
        <dsp:cNvPr id="0" name=""/>
        <dsp:cNvSpPr/>
      </dsp:nvSpPr>
      <dsp:spPr>
        <a:xfrm rot="11880000">
          <a:off x="2759107" y="2745191"/>
          <a:ext cx="515949" cy="37802"/>
        </a:xfrm>
        <a:custGeom>
          <a:avLst/>
          <a:gdLst/>
          <a:ahLst/>
          <a:cxnLst/>
          <a:rect l="0" t="0" r="0" b="0"/>
          <a:pathLst>
            <a:path>
              <a:moveTo>
                <a:pt x="0" y="18901"/>
              </a:moveTo>
              <a:lnTo>
                <a:pt x="515949" y="189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b="0" kern="1200">
            <a:solidFill>
              <a:schemeClr val="tx2"/>
            </a:solidFill>
            <a:effectLst/>
            <a:latin typeface="NikoshBAN" pitchFamily="2" charset="0"/>
            <a:cs typeface="NikoshBAN" pitchFamily="2" charset="0"/>
          </a:endParaRPr>
        </a:p>
      </dsp:txBody>
      <dsp:txXfrm rot="10800000">
        <a:off x="3004183" y="2751193"/>
        <a:ext cx="25797" cy="25797"/>
      </dsp:txXfrm>
    </dsp:sp>
    <dsp:sp modelId="{9D6382AA-E4D9-423C-AE60-394B9CF8275A}">
      <dsp:nvSpPr>
        <dsp:cNvPr id="0" name=""/>
        <dsp:cNvSpPr/>
      </dsp:nvSpPr>
      <dsp:spPr>
        <a:xfrm>
          <a:off x="1101291" y="1563628"/>
          <a:ext cx="1712346" cy="171234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b="0" kern="1200" dirty="0">
              <a:solidFill>
                <a:schemeClr val="tx2"/>
              </a:solidFill>
              <a:effectLst/>
              <a:latin typeface="NikoshBAN" pitchFamily="2" charset="0"/>
              <a:cs typeface="NikoshBAN" pitchFamily="2" charset="0"/>
            </a:rPr>
            <a:t>কল সেন্টার </a:t>
          </a:r>
          <a:endParaRPr lang="en-US" sz="3200" b="0" kern="1200" dirty="0">
            <a:solidFill>
              <a:schemeClr val="tx2"/>
            </a:solidFill>
            <a:effectLst/>
            <a:latin typeface="NikoshBAN" pitchFamily="2" charset="0"/>
            <a:cs typeface="NikoshBAN" pitchFamily="2" charset="0"/>
          </a:endParaRPr>
        </a:p>
      </dsp:txBody>
      <dsp:txXfrm>
        <a:off x="1352058" y="1814395"/>
        <a:ext cx="1210812" cy="12108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86360-9F0C-44EE-94BF-0AC4D988FFC5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08A84-61FE-4EC9-9A3B-0038E9754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123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284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08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69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93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61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689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08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শিক্ষার্থীরা</a:t>
            </a:r>
            <a:r>
              <a:rPr lang="bn-BD" baseline="0" dirty="0"/>
              <a:t> উত্তর করার পরে এই স্লাইডটি দেখাতে হবে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534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94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48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41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36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68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4/26/2019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812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4/26/2019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376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4/26/2019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313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4/26/2019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358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4/26/2019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672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4/26/2019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883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4/26/2019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8889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4/26/2019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898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934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4/26/2019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427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4/26/2019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660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4/26/2019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413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9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98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04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29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10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40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03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6E946-88AC-4F13-81D0-91585390C313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32000" cy="12586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125" y="5256876"/>
            <a:ext cx="1524000" cy="16782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90875" y="-43619"/>
            <a:ext cx="1524000" cy="16782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160000" y="5599313"/>
            <a:ext cx="2032000" cy="125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51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7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1511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387D28D-886B-49FC-A917-FFDC608E2F9F}"/>
              </a:ext>
            </a:extLst>
          </p:cNvPr>
          <p:cNvSpPr txBox="1"/>
          <p:nvPr/>
        </p:nvSpPr>
        <p:spPr>
          <a:xfrm>
            <a:off x="2878522" y="1831179"/>
            <a:ext cx="68510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আজকের ক্লাসে সকলকে </a:t>
            </a:r>
            <a:endParaRPr lang="en-US" sz="6600" b="1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E37A36-9ED0-42BF-92B6-03045BC3C551}"/>
              </a:ext>
            </a:extLst>
          </p:cNvPr>
          <p:cNvSpPr txBox="1"/>
          <p:nvPr/>
        </p:nvSpPr>
        <p:spPr>
          <a:xfrm>
            <a:off x="4285918" y="3373685"/>
            <a:ext cx="3657600" cy="148104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88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28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0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53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1905000"/>
            <a:ext cx="8458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১। সময় অপচয় হয় না। </a:t>
            </a:r>
          </a:p>
          <a:p>
            <a:r>
              <a:rPr lang="bn-BD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২। বাড়িতে বসে স্বাধীনভাবে কাজ করা যায়। </a:t>
            </a:r>
          </a:p>
          <a:p>
            <a:r>
              <a:rPr lang="bn-BD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৩। অফিসের পাশাপাশি বাড়ির কাজও করা যায়।  </a:t>
            </a:r>
          </a:p>
          <a:p>
            <a:r>
              <a:rPr lang="bn-BD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৪। পৃথিবীর যে কোন দেশের লোক এই অফিসে কাজ করতে পারে। </a:t>
            </a:r>
          </a:p>
          <a:p>
            <a:r>
              <a:rPr lang="bn-BD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৫। ভার্চুয়াল অফিসের জন্য বড় বড় বিল্ডিং প্রয়োজন হয় না। </a:t>
            </a:r>
          </a:p>
          <a:p>
            <a:r>
              <a:rPr lang="bn-BD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৬। রাত দিন চব্বিশ ঘন্টা এই অফিস চালু থাকে। </a:t>
            </a:r>
          </a:p>
          <a:p>
            <a:r>
              <a:rPr lang="bn-BD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৭। এই অফিসে বেশি করে কাজ করা যায়।  </a:t>
            </a:r>
            <a:endParaRPr lang="en-US" sz="32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allout: Down Arrow 3">
            <a:extLst>
              <a:ext uri="{FF2B5EF4-FFF2-40B4-BE49-F238E27FC236}">
                <a16:creationId xmlns:a16="http://schemas.microsoft.com/office/drawing/2014/main" id="{A471E291-DB8D-48BB-81DA-7D7359E7AED6}"/>
              </a:ext>
            </a:extLst>
          </p:cNvPr>
          <p:cNvSpPr/>
          <p:nvPr/>
        </p:nvSpPr>
        <p:spPr>
          <a:xfrm>
            <a:off x="0" y="136477"/>
            <a:ext cx="12192000" cy="117370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bg1"/>
                </a:solidFill>
              </a:rPr>
              <a:t>সম্ভব্য উত্তর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141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05050" y="5505450"/>
            <a:ext cx="7581900" cy="646331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কল সেন্টার থেকে যেকো</a:t>
            </a:r>
            <a:r>
              <a:rPr lang="bn-IN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নো </a:t>
            </a:r>
            <a:r>
              <a:rPr lang="bn-BD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ধর</a:t>
            </a:r>
            <a:r>
              <a:rPr lang="bn-IN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নের</a:t>
            </a:r>
            <a:r>
              <a:rPr lang="bn-BD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তথ্য পাওয়া যায়</a:t>
            </a:r>
            <a:r>
              <a:rPr lang="bn-IN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550" y="1352550"/>
            <a:ext cx="6184900" cy="415290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6" name="Callout: Down Arrow 5">
            <a:extLst>
              <a:ext uri="{FF2B5EF4-FFF2-40B4-BE49-F238E27FC236}">
                <a16:creationId xmlns:a16="http://schemas.microsoft.com/office/drawing/2014/main" id="{B507ED43-83EB-4AE1-A7EB-7AA99AFA4534}"/>
              </a:ext>
            </a:extLst>
          </p:cNvPr>
          <p:cNvSpPr/>
          <p:nvPr/>
        </p:nvSpPr>
        <p:spPr>
          <a:xfrm>
            <a:off x="0" y="136477"/>
            <a:ext cx="12192000" cy="117370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bg1"/>
                </a:solidFill>
              </a:rPr>
              <a:t>কল সেন্টার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71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6854" y="5678920"/>
            <a:ext cx="9878292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পৃথিবীর </a:t>
            </a:r>
            <a:r>
              <a:rPr lang="bn-IN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যেকোনো </a:t>
            </a:r>
            <a:r>
              <a:rPr lang="bn-BD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প্রান্ত থেকে ফোন করলে কল সেন্টার থেকে তথ্য পাওয়া যায়। </a:t>
            </a:r>
            <a:endParaRPr lang="en-US" sz="32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21019" y="886692"/>
            <a:ext cx="8340380" cy="4003361"/>
            <a:chOff x="397019" y="886691"/>
            <a:chExt cx="8340380" cy="400336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5382" y="914400"/>
              <a:ext cx="6202017" cy="397565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019" y="886691"/>
              <a:ext cx="2143125" cy="2143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681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1458" y="2902804"/>
            <a:ext cx="44958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তরুণতরুণীরা ঘরে বসে স্বাধীনভাবে </a:t>
            </a:r>
            <a:endParaRPr lang="bn-IN" sz="24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কাজ করে টাকা উপার্জন করা যায়। </a:t>
            </a:r>
            <a:endParaRPr lang="en-US" sz="24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61163" y="3814845"/>
            <a:ext cx="463971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টাকা উপার্জন করার জন্য প্রয়োজন</a:t>
            </a:r>
            <a:r>
              <a:rPr lang="bn-IN" sz="24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কম্পিউটার, ইন্টারনেট এবং প্রোগ্রামিং এর দক্ষতা। </a:t>
            </a:r>
            <a:endParaRPr lang="en-US" sz="24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99628" y="5387456"/>
            <a:ext cx="327552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সবাইকে এক জায়গায় বসে কাজ করতে হয় না । </a:t>
            </a:r>
            <a:endParaRPr lang="en-US" sz="24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106" y="256961"/>
            <a:ext cx="3592658" cy="2520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646" y="1219201"/>
            <a:ext cx="3632744" cy="2420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99136" y="3573807"/>
            <a:ext cx="2074601" cy="362729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0409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95500" y="2705725"/>
            <a:ext cx="8001000" cy="144655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solidFill>
                  <a:schemeClr val="tx2"/>
                </a:solidFill>
                <a:ea typeface="Calibri"/>
                <a:cs typeface="NikoshBAN"/>
              </a:rPr>
              <a:t>তোমাদের স্কুলে একটি ভার্চুয়াল ক্লাস রুম তৈরি</a:t>
            </a:r>
            <a:r>
              <a:rPr lang="bn-IN" sz="4400" dirty="0">
                <a:solidFill>
                  <a:schemeClr val="tx2"/>
                </a:solidFill>
                <a:ea typeface="Calibri"/>
                <a:cs typeface="NikoshBAN"/>
              </a:rPr>
              <a:t>তে</a:t>
            </a:r>
            <a:r>
              <a:rPr lang="bn-BD" sz="4400" dirty="0">
                <a:solidFill>
                  <a:schemeClr val="tx2"/>
                </a:solidFill>
                <a:ea typeface="Calibri"/>
                <a:cs typeface="NikoshBAN"/>
              </a:rPr>
              <a:t> কী কী</a:t>
            </a:r>
            <a:r>
              <a:rPr lang="bn-IN" sz="4400" dirty="0">
                <a:solidFill>
                  <a:schemeClr val="tx2"/>
                </a:solidFill>
                <a:ea typeface="Calibri"/>
                <a:cs typeface="NikoshBAN"/>
              </a:rPr>
              <a:t> কাজ</a:t>
            </a:r>
            <a:r>
              <a:rPr lang="bn-BD" sz="4400" dirty="0">
                <a:solidFill>
                  <a:schemeClr val="tx2"/>
                </a:solidFill>
                <a:ea typeface="Calibri"/>
                <a:cs typeface="NikoshBAN"/>
              </a:rPr>
              <a:t> করতে হবে </a:t>
            </a:r>
            <a:r>
              <a:rPr lang="bn-IN" sz="4400" dirty="0">
                <a:solidFill>
                  <a:schemeClr val="tx2"/>
                </a:solidFill>
                <a:ea typeface="Calibri"/>
                <a:cs typeface="NikoshBAN"/>
              </a:rPr>
              <a:t>লে</a:t>
            </a:r>
            <a:r>
              <a:rPr lang="bn-BD" sz="4400" dirty="0">
                <a:solidFill>
                  <a:schemeClr val="tx2"/>
                </a:solidFill>
                <a:ea typeface="Calibri"/>
                <a:cs typeface="NikoshBAN"/>
              </a:rPr>
              <a:t>খ।</a:t>
            </a:r>
            <a:r>
              <a:rPr lang="bn-IN" sz="4400" dirty="0">
                <a:solidFill>
                  <a:schemeClr val="tx2"/>
                </a:solidFill>
                <a:ea typeface="Calibri"/>
                <a:cs typeface="NikoshBAN"/>
              </a:rPr>
              <a:t> </a:t>
            </a:r>
            <a:r>
              <a:rPr lang="bn-BD" sz="4400" dirty="0">
                <a:solidFill>
                  <a:schemeClr val="tx2"/>
                </a:solidFill>
                <a:ea typeface="Calibri"/>
                <a:cs typeface="NikoshBAN"/>
              </a:rPr>
              <a:t> </a:t>
            </a:r>
            <a:endParaRPr lang="en-US" sz="4400" dirty="0">
              <a:solidFill>
                <a:schemeClr val="tx2"/>
              </a:solidFill>
              <a:ea typeface="Calibri"/>
              <a:cs typeface="Vrinda"/>
            </a:endParaRPr>
          </a:p>
        </p:txBody>
      </p:sp>
      <p:sp>
        <p:nvSpPr>
          <p:cNvPr id="10" name="Callout: Down Arrow 9">
            <a:extLst>
              <a:ext uri="{FF2B5EF4-FFF2-40B4-BE49-F238E27FC236}">
                <a16:creationId xmlns:a16="http://schemas.microsoft.com/office/drawing/2014/main" id="{B902664F-8A4D-4782-8E9A-27DE58A6D01D}"/>
              </a:ext>
            </a:extLst>
          </p:cNvPr>
          <p:cNvSpPr/>
          <p:nvPr/>
        </p:nvSpPr>
        <p:spPr>
          <a:xfrm>
            <a:off x="0" y="136477"/>
            <a:ext cx="12192000" cy="117370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bg1"/>
                </a:solidFill>
              </a:rPr>
              <a:t>দলগত কাজ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775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3100" y="1752600"/>
            <a:ext cx="8305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১। একটি ওয়েবসাইট থাকবে থাকতে হবে, সেখানে অ্যাসাইনমেন্ট, ভিডিও </a:t>
            </a:r>
          </a:p>
          <a:p>
            <a:r>
              <a:rPr lang="bn-BD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    লেকচার, হোমওয়ার্ক ইত্যাদি থাকবে। </a:t>
            </a:r>
          </a:p>
          <a:p>
            <a:r>
              <a:rPr lang="bn-BD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২। ভিডিও কনফারেন্সিং এর  জন্য ওয়েব ক্যামেরা স্থাপন করতে হবে। </a:t>
            </a:r>
          </a:p>
          <a:p>
            <a:r>
              <a:rPr lang="bn-BD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৩। ভিডিও কনফারেন্সইংয়ের জন্য </a:t>
            </a:r>
            <a:r>
              <a:rPr lang="en-US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web Conferencing </a:t>
            </a:r>
            <a:endParaRPr lang="bn-BD" sz="28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website </a:t>
            </a:r>
            <a:r>
              <a:rPr lang="bn-BD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যেমন-</a:t>
            </a:r>
            <a:r>
              <a:rPr lang="en-US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yahoo, Skype, Google talk  </a:t>
            </a:r>
            <a:r>
              <a:rPr lang="bn-BD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সম্পর্কে </a:t>
            </a:r>
          </a:p>
          <a:p>
            <a:r>
              <a:rPr lang="bn-BD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   ভালো ধারণা থাকতে হবে। </a:t>
            </a:r>
          </a:p>
          <a:p>
            <a:r>
              <a:rPr lang="bn-BD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৪। ইন্টারঅ্যাক্টিভ লেখার বোর্ড থাকবে। যাতে লিখিত বিষয় </a:t>
            </a:r>
            <a:r>
              <a:rPr lang="en-US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Record </a:t>
            </a:r>
            <a:endParaRPr lang="bn-BD" sz="28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   হয়ে যায়। </a:t>
            </a:r>
          </a:p>
          <a:p>
            <a:r>
              <a:rPr lang="bn-BD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৫। এ ছাড়া একটি ভালো মানের কম্পিউটার ও ইন্টারনেট সংযোগ থাকতে </a:t>
            </a:r>
          </a:p>
          <a:p>
            <a:r>
              <a:rPr lang="bn-BD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   হবে। </a:t>
            </a:r>
          </a:p>
          <a:p>
            <a:r>
              <a:rPr lang="bn-BD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৬। একটি ভালো মানের রুম বেছে  নিতে হবে। </a:t>
            </a:r>
          </a:p>
        </p:txBody>
      </p:sp>
      <p:sp>
        <p:nvSpPr>
          <p:cNvPr id="3" name="Callout: Down Arrow 2">
            <a:extLst>
              <a:ext uri="{FF2B5EF4-FFF2-40B4-BE49-F238E27FC236}">
                <a16:creationId xmlns:a16="http://schemas.microsoft.com/office/drawing/2014/main" id="{EAD4E6CA-3C91-4B34-AAD0-9FBF3B7A4790}"/>
              </a:ext>
            </a:extLst>
          </p:cNvPr>
          <p:cNvSpPr/>
          <p:nvPr/>
        </p:nvSpPr>
        <p:spPr>
          <a:xfrm>
            <a:off x="0" y="136477"/>
            <a:ext cx="12192000" cy="117370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bg1"/>
                </a:solidFill>
              </a:rPr>
              <a:t>সম্ভব্য উত্তর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977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46910382"/>
              </p:ext>
            </p:extLst>
          </p:nvPr>
        </p:nvGraphicFramePr>
        <p:xfrm>
          <a:off x="1981200" y="457200"/>
          <a:ext cx="81534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9424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FC1977-93EA-4368-AB42-6517D9C013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81749C-4E77-4AFD-9003-367654AC11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C0C303-D3AA-42C8-92C9-0A4DCC38D0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9D9462-27E7-43BE-9D5E-F3BBE42442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41CF5C-6D4A-4A9E-A9FE-5FD68496E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33CEC3-6100-4EFB-91F6-73AAFA9B37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A0C185-1EFD-4E4F-873C-73782DEF2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A10E33-924E-4447-88FD-C33C0B30F0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11FDD8-8FF4-4002-BC43-191F3AF00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5B2A9E-5FFF-49C6-981C-452C338E32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6382AA-E4D9-423C-AE60-394B9CF827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AtOnc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43891" y="1441802"/>
            <a:ext cx="8991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solidFill>
                  <a:schemeClr val="tx2"/>
                </a:solidFill>
                <a:ea typeface="Calibri"/>
                <a:cs typeface="NikoshBAN"/>
              </a:rPr>
              <a:t>১। </a:t>
            </a:r>
            <a:r>
              <a:rPr lang="bn-BD" sz="3600" dirty="0">
                <a:solidFill>
                  <a:schemeClr val="tx2"/>
                </a:solidFill>
                <a:ea typeface="Calibri"/>
                <a:cs typeface="NikoshBAN"/>
              </a:rPr>
              <a:t>বাসায় ইন্টারনেট সংযোগ নেয়ার ফলে আমরা করতে পারি</a:t>
            </a:r>
            <a:r>
              <a:rPr lang="en-US" sz="3600" dirty="0">
                <a:solidFill>
                  <a:schemeClr val="tx2"/>
                </a:solidFill>
                <a:ea typeface="Calibri"/>
                <a:cs typeface="NikoshBAN"/>
              </a:rPr>
              <a:t>?</a:t>
            </a:r>
          </a:p>
          <a:p>
            <a:pPr marL="457200"/>
            <a:r>
              <a:rPr lang="en-US" sz="3600" dirty="0">
                <a:solidFill>
                  <a:schemeClr val="tx2"/>
                </a:solidFill>
                <a:ea typeface="Calibri"/>
                <a:cs typeface="NikoshBAN"/>
              </a:rPr>
              <a:t>		</a:t>
            </a:r>
          </a:p>
          <a:p>
            <a:endParaRPr lang="bn-BD" sz="3600" dirty="0">
              <a:solidFill>
                <a:schemeClr val="tx2"/>
              </a:solidFill>
              <a:ea typeface="Calibri"/>
              <a:cs typeface="NikoshBAN"/>
            </a:endParaRPr>
          </a:p>
          <a:p>
            <a:endParaRPr lang="bn-BD" sz="3600" dirty="0">
              <a:solidFill>
                <a:schemeClr val="tx2"/>
              </a:solidFill>
              <a:ea typeface="Calibri"/>
              <a:cs typeface="NikoshBAN"/>
            </a:endParaRPr>
          </a:p>
          <a:p>
            <a:r>
              <a:rPr lang="bn-IN" sz="3600" dirty="0">
                <a:solidFill>
                  <a:schemeClr val="tx2"/>
                </a:solidFill>
                <a:ea typeface="Calibri"/>
                <a:cs typeface="NikoshBAN"/>
              </a:rPr>
              <a:t>২।</a:t>
            </a:r>
            <a:r>
              <a:rPr lang="bn-BD" sz="3600" dirty="0">
                <a:solidFill>
                  <a:schemeClr val="tx2"/>
                </a:solidFill>
                <a:ea typeface="Calibri"/>
                <a:cs typeface="NikoshBAN"/>
              </a:rPr>
              <a:t> আমাদের দেশে নানা জায়গায় কী বসানোর কাজ চলছে? </a:t>
            </a:r>
            <a:endParaRPr lang="en-US" sz="3600" dirty="0">
              <a:solidFill>
                <a:schemeClr val="tx2"/>
              </a:solidFill>
              <a:ea typeface="Calibri"/>
              <a:cs typeface="Vrinda"/>
            </a:endParaRPr>
          </a:p>
          <a:p>
            <a:pPr marL="457200"/>
            <a:r>
              <a:rPr lang="bn-BD" sz="3600" dirty="0">
                <a:solidFill>
                  <a:schemeClr val="tx2"/>
                </a:solidFill>
                <a:ea typeface="Calibri"/>
                <a:cs typeface="NikoshBAN"/>
              </a:rPr>
              <a:t>		</a:t>
            </a:r>
            <a:endParaRPr lang="en-US" sz="3600" dirty="0">
              <a:solidFill>
                <a:schemeClr val="tx2"/>
              </a:solidFill>
              <a:ea typeface="Calibri"/>
              <a:cs typeface="Vrinda"/>
            </a:endParaRPr>
          </a:p>
          <a:p>
            <a:pPr marL="457200"/>
            <a:r>
              <a:rPr lang="bn-BD" sz="3600" dirty="0">
                <a:solidFill>
                  <a:schemeClr val="tx2"/>
                </a:solidFill>
                <a:ea typeface="Calibri"/>
                <a:cs typeface="NikoshBAN"/>
              </a:rPr>
              <a:t>		</a:t>
            </a:r>
            <a:endParaRPr lang="en-US" sz="3600" dirty="0">
              <a:solidFill>
                <a:schemeClr val="tx2"/>
              </a:solidFill>
              <a:ea typeface="Calibri"/>
              <a:cs typeface="Vrind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69309" y="2091545"/>
            <a:ext cx="28956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2"/>
                </a:solidFill>
                <a:ea typeface="Calibri"/>
                <a:cs typeface="NikoshBAN"/>
              </a:rPr>
              <a:t>ক</a:t>
            </a:r>
            <a:r>
              <a:rPr lang="en-US" sz="3600" dirty="0">
                <a:solidFill>
                  <a:schemeClr val="tx2"/>
                </a:solidFill>
                <a:ea typeface="Calibri"/>
                <a:cs typeface="NikoshBAN"/>
              </a:rPr>
              <a:t>. </a:t>
            </a:r>
            <a:r>
              <a:rPr lang="bn-BD" sz="3600" dirty="0">
                <a:solidFill>
                  <a:schemeClr val="tx2"/>
                </a:solidFill>
                <a:ea typeface="Calibri"/>
                <a:cs typeface="NikoshBAN"/>
              </a:rPr>
              <a:t>ফেসবুকে চ্যাট</a:t>
            </a:r>
            <a:r>
              <a:rPr lang="en-US" sz="3600" dirty="0">
                <a:solidFill>
                  <a:schemeClr val="tx2"/>
                </a:solidFill>
                <a:ea typeface="Calibri"/>
                <a:cs typeface="NikoshBAN"/>
              </a:rPr>
              <a:t>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69309" y="2819400"/>
            <a:ext cx="48006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2"/>
                </a:solidFill>
                <a:ea typeface="Calibri"/>
                <a:cs typeface="NikoshBAN"/>
              </a:rPr>
              <a:t>গ</a:t>
            </a:r>
            <a:r>
              <a:rPr lang="en-US" sz="3600" dirty="0">
                <a:solidFill>
                  <a:schemeClr val="tx2"/>
                </a:solidFill>
                <a:ea typeface="Calibri"/>
                <a:cs typeface="NikoshBAN"/>
              </a:rPr>
              <a:t>. </a:t>
            </a:r>
            <a:r>
              <a:rPr lang="bn-BD" sz="3600" dirty="0">
                <a:solidFill>
                  <a:schemeClr val="tx2"/>
                </a:solidFill>
                <a:ea typeface="Calibri"/>
                <a:cs typeface="NikoshBAN"/>
              </a:rPr>
              <a:t>অন লাইনে অর্থ উপার্জন করা</a:t>
            </a:r>
            <a:r>
              <a:rPr lang="en-US" sz="3600" dirty="0">
                <a:solidFill>
                  <a:schemeClr val="tx2"/>
                </a:solidFill>
                <a:ea typeface="Calibri"/>
                <a:cs typeface="NikoshBAN"/>
              </a:rPr>
              <a:t> 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9568" y="2091545"/>
            <a:ext cx="26289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3600" dirty="0">
                <a:solidFill>
                  <a:schemeClr val="tx2"/>
                </a:solidFill>
                <a:ea typeface="Calibri"/>
                <a:cs typeface="NikoshBAN"/>
              </a:rPr>
              <a:t>খ</a:t>
            </a:r>
            <a:r>
              <a:rPr lang="en-US" sz="3600" dirty="0">
                <a:solidFill>
                  <a:schemeClr val="tx2"/>
                </a:solidFill>
                <a:ea typeface="Calibri"/>
                <a:cs typeface="NikoshBAN"/>
              </a:rPr>
              <a:t>. </a:t>
            </a:r>
            <a:r>
              <a:rPr lang="bn-BD" sz="3600" dirty="0">
                <a:solidFill>
                  <a:schemeClr val="tx2"/>
                </a:solidFill>
                <a:ea typeface="Calibri"/>
                <a:cs typeface="NikoshBAN"/>
              </a:rPr>
              <a:t>গান শুনা </a:t>
            </a:r>
            <a:endParaRPr lang="en-US" sz="3600" dirty="0">
              <a:solidFill>
                <a:schemeClr val="tx2"/>
              </a:solidFill>
              <a:ea typeface="Calibri"/>
              <a:cs typeface="NikoshB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10582" y="2819400"/>
            <a:ext cx="3974523" cy="720437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2"/>
                </a:solidFill>
                <a:ea typeface="Calibri"/>
                <a:cs typeface="NikoshBAN"/>
              </a:rPr>
              <a:t>ঘ</a:t>
            </a:r>
            <a:r>
              <a:rPr lang="en-US" sz="3600" dirty="0">
                <a:solidFill>
                  <a:schemeClr val="tx2"/>
                </a:solidFill>
                <a:ea typeface="Calibri"/>
                <a:cs typeface="NikoshBAN"/>
              </a:rPr>
              <a:t>. </a:t>
            </a:r>
            <a:r>
              <a:rPr lang="bn-BD" sz="3600" dirty="0">
                <a:solidFill>
                  <a:schemeClr val="tx2"/>
                </a:solidFill>
                <a:ea typeface="Calibri"/>
                <a:cs typeface="NikoshBAN"/>
              </a:rPr>
              <a:t>উপরের কোনটিই নয়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69309" y="4457857"/>
            <a:ext cx="33147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2"/>
                </a:solidFill>
                <a:ea typeface="Calibri"/>
                <a:cs typeface="NikoshBAN"/>
              </a:rPr>
              <a:t>ক. মোবাইল অফিস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75035" y="5225575"/>
            <a:ext cx="3020291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2"/>
                </a:solidFill>
                <a:ea typeface="Calibri"/>
                <a:cs typeface="NikoshBAN"/>
              </a:rPr>
              <a:t>গ. কম্পিউটার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08601" y="4497180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2"/>
                </a:solidFill>
                <a:ea typeface="Calibri"/>
                <a:cs typeface="NikoshBAN"/>
              </a:rPr>
              <a:t>খ. কল সেন্টার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10582" y="5412120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2"/>
                </a:solidFill>
                <a:ea typeface="Calibri"/>
                <a:cs typeface="NikoshBAN"/>
              </a:rPr>
              <a:t>  ঘ. সাইবার ক্যাফে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5611091" y="2092151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4" name="L-Shape 13"/>
          <p:cNvSpPr/>
          <p:nvPr/>
        </p:nvSpPr>
        <p:spPr>
          <a:xfrm rot="19213881">
            <a:off x="5593658" y="3066141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9947632" y="2133108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6" name="L-Shape 15"/>
          <p:cNvSpPr/>
          <p:nvPr/>
        </p:nvSpPr>
        <p:spPr>
          <a:xfrm rot="19213881">
            <a:off x="9215449" y="4572875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9947632" y="2893561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4701240" y="4476592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4678786" y="5337464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9281630" y="545022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0" name="Callout: Down Arrow 29">
            <a:extLst>
              <a:ext uri="{FF2B5EF4-FFF2-40B4-BE49-F238E27FC236}">
                <a16:creationId xmlns:a16="http://schemas.microsoft.com/office/drawing/2014/main" id="{F9AF9238-6DF5-47E1-92FF-63B9004CFBFD}"/>
              </a:ext>
            </a:extLst>
          </p:cNvPr>
          <p:cNvSpPr/>
          <p:nvPr/>
        </p:nvSpPr>
        <p:spPr>
          <a:xfrm>
            <a:off x="0" y="136477"/>
            <a:ext cx="12192000" cy="117370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bg1"/>
                </a:solidFill>
              </a:rPr>
              <a:t>মূল্যায়ন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51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1001" y="1447800"/>
            <a:ext cx="106631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600" dirty="0">
                <a:solidFill>
                  <a:schemeClr val="tx2"/>
                </a:solidFill>
                <a:ea typeface="Calibri"/>
                <a:cs typeface="NikoshBAN"/>
              </a:rPr>
              <a:t>৩. অফিসে উপস্থিত না থেকে অফিসের কাজ-কর্ম পরিচালনা করা এরকম অফিসকে কি বলা হয়?</a:t>
            </a:r>
            <a:endParaRPr lang="en-US" sz="3600" dirty="0">
              <a:solidFill>
                <a:schemeClr val="tx2"/>
              </a:solidFill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2555" y="2514600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2"/>
                </a:solidFill>
                <a:ea typeface="Calibri"/>
                <a:cs typeface="NikoshBAN"/>
              </a:rPr>
              <a:t>ক. ভার্চুয়াল অফিস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71083" y="2502868"/>
            <a:ext cx="38100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3600" dirty="0">
                <a:solidFill>
                  <a:schemeClr val="tx2"/>
                </a:solidFill>
                <a:ea typeface="Calibri"/>
                <a:cs typeface="NikoshBAN"/>
              </a:rPr>
              <a:t>খ. কম্পিউটার অফিস </a:t>
            </a:r>
            <a:endParaRPr lang="en-US" sz="3600" dirty="0">
              <a:solidFill>
                <a:schemeClr val="tx2"/>
              </a:solidFill>
              <a:ea typeface="Calibri"/>
              <a:cs typeface="Vrind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76800" y="3155961"/>
            <a:ext cx="3276601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3600" dirty="0">
                <a:solidFill>
                  <a:schemeClr val="tx2"/>
                </a:solidFill>
                <a:ea typeface="Calibri"/>
                <a:cs typeface="NikoshBAN"/>
              </a:rPr>
              <a:t>ঘ. ইনচুয়াল অফিস </a:t>
            </a:r>
            <a:endParaRPr lang="en-US" sz="3600" dirty="0">
              <a:solidFill>
                <a:schemeClr val="tx2"/>
              </a:solidFill>
              <a:ea typeface="Calibri"/>
              <a:cs typeface="Vrind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8996" y="3115243"/>
            <a:ext cx="33909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2"/>
                </a:solidFill>
                <a:ea typeface="Calibri"/>
                <a:cs typeface="NikoshBAN"/>
              </a:rPr>
              <a:t>গ. ইকোচুয়াল অফিস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8996" y="5026159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2"/>
                </a:solidFill>
                <a:ea typeface="Calibri"/>
                <a:cs typeface="NikoshBAN"/>
              </a:rPr>
              <a:t>ক. স্বাধীন অফিস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78996" y="5808757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2"/>
                </a:solidFill>
                <a:ea typeface="Calibri"/>
                <a:cs typeface="NikoshBAN"/>
              </a:rPr>
              <a:t>গ. ভার্চুয়াল অফিস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16116" y="5808757"/>
            <a:ext cx="337704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3600" dirty="0">
                <a:solidFill>
                  <a:schemeClr val="tx2"/>
                </a:solidFill>
                <a:ea typeface="Calibri"/>
                <a:cs typeface="NikoshBAN"/>
              </a:rPr>
              <a:t>ঘ. ভাইটাল অফিস </a:t>
            </a:r>
            <a:endParaRPr lang="en-US" sz="3600" dirty="0">
              <a:solidFill>
                <a:schemeClr val="tx2"/>
              </a:solidFill>
              <a:ea typeface="Calibri"/>
              <a:cs typeface="Vrind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73316" y="5053869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2"/>
                </a:solidFill>
                <a:ea typeface="Calibri"/>
                <a:cs typeface="NikoshBAN"/>
              </a:rPr>
              <a:t>খ. ফ্লেক্সিবল অফিস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Multiply 10"/>
          <p:cNvSpPr/>
          <p:nvPr/>
        </p:nvSpPr>
        <p:spPr>
          <a:xfrm>
            <a:off x="8475516" y="3168192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989" y="2561704"/>
            <a:ext cx="6159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Multiply 12"/>
          <p:cNvSpPr/>
          <p:nvPr/>
        </p:nvSpPr>
        <p:spPr>
          <a:xfrm>
            <a:off x="8441449" y="25908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4134365" y="3230038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8475516" y="5104855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8510628" y="5884515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921" y="5827868"/>
            <a:ext cx="6159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Multiply 17"/>
          <p:cNvSpPr/>
          <p:nvPr/>
        </p:nvSpPr>
        <p:spPr>
          <a:xfrm>
            <a:off x="4081196" y="5130069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D7DC43-F2BF-47F0-A6E3-A04AF8544B9A}"/>
              </a:ext>
            </a:extLst>
          </p:cNvPr>
          <p:cNvSpPr txBox="1"/>
          <p:nvPr/>
        </p:nvSpPr>
        <p:spPr>
          <a:xfrm>
            <a:off x="551001" y="4382869"/>
            <a:ext cx="10647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tx2"/>
                </a:solidFill>
                <a:ea typeface="Calibri"/>
              </a:rPr>
              <a:t>৪. কী ধরণের অফিস হলে নির্দিষ্ট সময়ের বাইরেও অফিসের কার্যক্রম সম্ভব? </a:t>
            </a:r>
            <a:endParaRPr lang="en-US" sz="3600" dirty="0">
              <a:solidFill>
                <a:schemeClr val="tx2"/>
              </a:solidFill>
              <a:ea typeface="Calibri"/>
              <a:cs typeface="Vrinda"/>
            </a:endParaRPr>
          </a:p>
        </p:txBody>
      </p:sp>
      <p:sp>
        <p:nvSpPr>
          <p:cNvPr id="20" name="Callout: Down Arrow 19">
            <a:extLst>
              <a:ext uri="{FF2B5EF4-FFF2-40B4-BE49-F238E27FC236}">
                <a16:creationId xmlns:a16="http://schemas.microsoft.com/office/drawing/2014/main" id="{F16B8420-9B04-4122-9BD0-716996EB7465}"/>
              </a:ext>
            </a:extLst>
          </p:cNvPr>
          <p:cNvSpPr/>
          <p:nvPr/>
        </p:nvSpPr>
        <p:spPr>
          <a:xfrm>
            <a:off x="0" y="136477"/>
            <a:ext cx="12192000" cy="117370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bg1"/>
                </a:solidFill>
              </a:rPr>
              <a:t>মূল্যায়ন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13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43100" y="3276600"/>
            <a:ext cx="83057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solidFill>
                  <a:schemeClr val="tx2"/>
                </a:solidFill>
                <a:ea typeface="Calibri"/>
                <a:cs typeface="NikoshBAN"/>
              </a:rPr>
              <a:t>একটি কল সেন্টার থেকে কী কী সুবিধা </a:t>
            </a:r>
            <a:r>
              <a:rPr lang="bn-IN" sz="4400" dirty="0">
                <a:solidFill>
                  <a:schemeClr val="tx2"/>
                </a:solidFill>
                <a:ea typeface="Calibri"/>
                <a:cs typeface="NikoshBAN"/>
              </a:rPr>
              <a:t>পাওয়া যায় লিখে আনবে। </a:t>
            </a:r>
            <a:endParaRPr lang="en-US" sz="4400" dirty="0">
              <a:solidFill>
                <a:schemeClr val="tx2"/>
              </a:solidFill>
              <a:ea typeface="Calibri"/>
              <a:cs typeface="Vrinda"/>
            </a:endParaRPr>
          </a:p>
        </p:txBody>
      </p:sp>
      <p:sp>
        <p:nvSpPr>
          <p:cNvPr id="6" name="Callout: Down Arrow 5">
            <a:extLst>
              <a:ext uri="{FF2B5EF4-FFF2-40B4-BE49-F238E27FC236}">
                <a16:creationId xmlns:a16="http://schemas.microsoft.com/office/drawing/2014/main" id="{21A23DC1-4B24-41C8-A97E-3CB6298262A6}"/>
              </a:ext>
            </a:extLst>
          </p:cNvPr>
          <p:cNvSpPr/>
          <p:nvPr/>
        </p:nvSpPr>
        <p:spPr>
          <a:xfrm>
            <a:off x="0" y="136477"/>
            <a:ext cx="12192000" cy="117370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57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Callout 1">
            <a:extLst>
              <a:ext uri="{FF2B5EF4-FFF2-40B4-BE49-F238E27FC236}">
                <a16:creationId xmlns:a16="http://schemas.microsoft.com/office/drawing/2014/main" id="{970A08CF-85BE-43F2-BAC8-D57DF4B83713}"/>
              </a:ext>
            </a:extLst>
          </p:cNvPr>
          <p:cNvSpPr/>
          <p:nvPr/>
        </p:nvSpPr>
        <p:spPr>
          <a:xfrm>
            <a:off x="4083236" y="157772"/>
            <a:ext cx="4191000" cy="2362200"/>
          </a:xfrm>
          <a:prstGeom prst="downArrowCallou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/>
                <a:cs typeface="Shonar Bangla" pitchFamily="34" charset="0"/>
              </a:rPr>
              <a:t>পরিচিতি</a:t>
            </a:r>
            <a:endParaRPr lang="en-US" sz="6000" dirty="0">
              <a:latin typeface="NikoshBAN"/>
              <a:cs typeface="Shonar Bangla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CA3810-AEC9-443C-8C0A-F314370AD682}"/>
              </a:ext>
            </a:extLst>
          </p:cNvPr>
          <p:cNvGrpSpPr/>
          <p:nvPr/>
        </p:nvGrpSpPr>
        <p:grpSpPr>
          <a:xfrm>
            <a:off x="1620591" y="1958726"/>
            <a:ext cx="8991600" cy="4711289"/>
            <a:chOff x="1620591" y="1958726"/>
            <a:chExt cx="8991600" cy="4711289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0A13C13-A8B6-4990-9FAB-AC651797F8C6}"/>
                </a:ext>
              </a:extLst>
            </p:cNvPr>
            <p:cNvGrpSpPr/>
            <p:nvPr/>
          </p:nvGrpSpPr>
          <p:grpSpPr>
            <a:xfrm>
              <a:off x="1620591" y="3053372"/>
              <a:ext cx="8991600" cy="3616643"/>
              <a:chOff x="1620591" y="3053372"/>
              <a:chExt cx="8991600" cy="3616643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A5A40A1-1D68-4629-8A7A-CFD45D6346A1}"/>
                  </a:ext>
                </a:extLst>
              </p:cNvPr>
              <p:cNvSpPr txBox="1"/>
              <p:nvPr/>
            </p:nvSpPr>
            <p:spPr>
              <a:xfrm>
                <a:off x="6528564" y="3113673"/>
                <a:ext cx="4083627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200" dirty="0">
                    <a:solidFill>
                      <a:schemeClr val="tx2">
                        <a:lumMod val="75000"/>
                      </a:schemeClr>
                    </a:solidFill>
                    <a:latin typeface="NikoshBAN"/>
                    <a:cs typeface="Shonar Bangla" pitchFamily="34" charset="0"/>
                  </a:rPr>
                  <a:t>শ্রেণি</a:t>
                </a:r>
                <a:r>
                  <a:rPr lang="bn-IN" sz="3200" dirty="0">
                    <a:solidFill>
                      <a:schemeClr val="tx2">
                        <a:lumMod val="75000"/>
                      </a:schemeClr>
                    </a:solidFill>
                    <a:latin typeface="NikoshBAN"/>
                    <a:cs typeface="Shonar Bangla" pitchFamily="34" charset="0"/>
                  </a:rPr>
                  <a:t>ঃ ৭</a:t>
                </a:r>
                <a:r>
                  <a:rPr lang="bn-IN" sz="3200" dirty="0">
                    <a:solidFill>
                      <a:schemeClr val="tx2">
                        <a:lumMod val="75000"/>
                      </a:schemeClr>
                    </a:solidFill>
                    <a:cs typeface="Shonar Bangla" pitchFamily="34" charset="0"/>
                  </a:rPr>
                  <a:t>ম</a:t>
                </a:r>
                <a:endParaRPr lang="bn-IN" sz="3200" dirty="0">
                  <a:solidFill>
                    <a:schemeClr val="tx2">
                      <a:lumMod val="75000"/>
                    </a:schemeClr>
                  </a:solidFill>
                  <a:latin typeface="NikoshBAN"/>
                  <a:cs typeface="Shonar Bangla" pitchFamily="34" charset="0"/>
                </a:endParaRPr>
              </a:p>
              <a:p>
                <a:pPr algn="ctr"/>
                <a:r>
                  <a:rPr lang="bn-BD" sz="3200" dirty="0">
                    <a:solidFill>
                      <a:schemeClr val="tx2">
                        <a:lumMod val="75000"/>
                      </a:schemeClr>
                    </a:solidFill>
                    <a:latin typeface="NikoshBAN"/>
                    <a:cs typeface="Shonar Bangla" pitchFamily="34" charset="0"/>
                  </a:rPr>
                  <a:t>বিষয়ঃ</a:t>
                </a:r>
                <a:r>
                  <a:rPr lang="bn-IN" sz="3200" dirty="0">
                    <a:solidFill>
                      <a:schemeClr val="tx2">
                        <a:lumMod val="75000"/>
                      </a:schemeClr>
                    </a:solidFill>
                    <a:latin typeface="NikoshBAN"/>
                    <a:cs typeface="Shonar Bangla" pitchFamily="34" charset="0"/>
                  </a:rPr>
                  <a:t> তথ্য ও যোগাযোগ প্রযুক্তি</a:t>
                </a:r>
              </a:p>
              <a:p>
                <a:pPr algn="ctr"/>
                <a:r>
                  <a:rPr lang="bn-BD" sz="3200" dirty="0">
                    <a:solidFill>
                      <a:schemeClr val="tx2">
                        <a:lumMod val="75000"/>
                      </a:schemeClr>
                    </a:solidFill>
                    <a:latin typeface="NikoshBAN"/>
                    <a:cs typeface="Shonar Bangla" pitchFamily="34" charset="0"/>
                  </a:rPr>
                  <a:t>অধ্যায়</a:t>
                </a:r>
                <a:r>
                  <a:rPr lang="bn-IN" sz="3200" dirty="0">
                    <a:solidFill>
                      <a:schemeClr val="tx2">
                        <a:lumMod val="75000"/>
                      </a:schemeClr>
                    </a:solidFill>
                    <a:latin typeface="NikoshBAN"/>
                    <a:cs typeface="Shonar Bangla" pitchFamily="34" charset="0"/>
                  </a:rPr>
                  <a:t>ঃ ১ম</a:t>
                </a:r>
              </a:p>
              <a:p>
                <a:pPr algn="ctr"/>
                <a:r>
                  <a:rPr lang="bn-IN" sz="3200" dirty="0">
                    <a:solidFill>
                      <a:schemeClr val="tx2">
                        <a:lumMod val="75000"/>
                      </a:schemeClr>
                    </a:solidFill>
                    <a:latin typeface="NikoshBAN"/>
                    <a:cs typeface="Shonar Bangla" pitchFamily="34" charset="0"/>
                  </a:rPr>
                  <a:t> পাঠঃ কর্মক্ষেত্রে তথ্য ও যোগাযোগ প্রযুক্তি</a:t>
                </a:r>
                <a:endParaRPr lang="en-US" sz="3200" dirty="0">
                  <a:solidFill>
                    <a:schemeClr val="tx2">
                      <a:lumMod val="75000"/>
                    </a:schemeClr>
                  </a:solidFill>
                  <a:latin typeface="NikoshBAN"/>
                  <a:cs typeface="Shonar Bangla" pitchFamily="34" charset="0"/>
                </a:endParaRPr>
              </a:p>
              <a:p>
                <a:pPr algn="ctr"/>
                <a:r>
                  <a:rPr lang="bn-BD" sz="3200" dirty="0">
                    <a:solidFill>
                      <a:schemeClr val="tx2">
                        <a:lumMod val="75000"/>
                      </a:schemeClr>
                    </a:solidFill>
                    <a:latin typeface="NikoshBAN"/>
                    <a:cs typeface="Shonar Bangla" pitchFamily="34" charset="0"/>
                  </a:rPr>
                  <a:t>সময়ঃ </a:t>
                </a:r>
                <a:r>
                  <a:rPr lang="bn-IN" sz="3200" dirty="0">
                    <a:solidFill>
                      <a:schemeClr val="tx2">
                        <a:lumMod val="75000"/>
                      </a:schemeClr>
                    </a:solidFill>
                    <a:latin typeface="NikoshBAN"/>
                    <a:cs typeface="Shonar Bangla" pitchFamily="34" charset="0"/>
                  </a:rPr>
                  <a:t>৫০</a:t>
                </a:r>
                <a:r>
                  <a:rPr lang="bn-BD" sz="3200" dirty="0">
                    <a:solidFill>
                      <a:schemeClr val="tx2">
                        <a:lumMod val="75000"/>
                      </a:schemeClr>
                    </a:solidFill>
                    <a:latin typeface="NikoshBAN"/>
                    <a:cs typeface="Shonar Bangla" pitchFamily="34" charset="0"/>
                  </a:rPr>
                  <a:t> মিঃ</a:t>
                </a:r>
                <a:endParaRPr lang="en-US" sz="3200" dirty="0">
                  <a:solidFill>
                    <a:schemeClr val="tx2">
                      <a:lumMod val="75000"/>
                    </a:schemeClr>
                  </a:solidFill>
                  <a:latin typeface="NikoshBAN"/>
                  <a:cs typeface="Shonar Bangla" pitchFamily="34" charset="0"/>
                </a:endParaRPr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F66BA079-8F44-487D-96E1-22F68EBE8F8D}"/>
                  </a:ext>
                </a:extLst>
              </p:cNvPr>
              <p:cNvGrpSpPr/>
              <p:nvPr/>
            </p:nvGrpSpPr>
            <p:grpSpPr>
              <a:xfrm>
                <a:off x="6040191" y="3053372"/>
                <a:ext cx="391390" cy="2597725"/>
                <a:chOff x="4294910" y="4265474"/>
                <a:chExt cx="391390" cy="2211526"/>
              </a:xfrm>
            </p:grpSpPr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9F8B9D63-3BA6-42BD-9933-67B4B8070E7E}"/>
                    </a:ext>
                  </a:extLst>
                </p:cNvPr>
                <p:cNvCxnSpPr/>
                <p:nvPr/>
              </p:nvCxnSpPr>
              <p:spPr>
                <a:xfrm>
                  <a:off x="4495800" y="4265474"/>
                  <a:ext cx="0" cy="2211526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7E96FCD8-8901-4416-AE1B-91DDF91D6AA4}"/>
                    </a:ext>
                  </a:extLst>
                </p:cNvPr>
                <p:cNvCxnSpPr/>
                <p:nvPr/>
              </p:nvCxnSpPr>
              <p:spPr>
                <a:xfrm>
                  <a:off x="4686300" y="4495800"/>
                  <a:ext cx="0" cy="167640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2911B3BD-8C35-4A78-B82B-297374DA0A5D}"/>
                    </a:ext>
                  </a:extLst>
                </p:cNvPr>
                <p:cNvCxnSpPr/>
                <p:nvPr/>
              </p:nvCxnSpPr>
              <p:spPr>
                <a:xfrm>
                  <a:off x="4294910" y="4523510"/>
                  <a:ext cx="0" cy="167640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E887242-72C0-494D-8996-E2E14A8137BC}"/>
                  </a:ext>
                </a:extLst>
              </p:cNvPr>
              <p:cNvSpPr txBox="1"/>
              <p:nvPr/>
            </p:nvSpPr>
            <p:spPr>
              <a:xfrm>
                <a:off x="1620591" y="4607912"/>
                <a:ext cx="4572000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3200" dirty="0">
                    <a:solidFill>
                      <a:schemeClr val="tx2">
                        <a:lumMod val="75000"/>
                      </a:schemeClr>
                    </a:solidFill>
                    <a:latin typeface="NikoshBAN"/>
                    <a:cs typeface="Shonar Bangla" pitchFamily="34" charset="0"/>
                  </a:rPr>
                  <a:t>জ্যোতি প্রকাশ বর্মা</a:t>
                </a:r>
                <a:endParaRPr lang="bn-BD" sz="3200" dirty="0">
                  <a:solidFill>
                    <a:schemeClr val="tx2">
                      <a:lumMod val="75000"/>
                    </a:schemeClr>
                  </a:solidFill>
                  <a:latin typeface="NikoshBAN"/>
                  <a:cs typeface="Shonar Bangla" pitchFamily="34" charset="0"/>
                </a:endParaRPr>
              </a:p>
              <a:p>
                <a:pPr algn="ctr"/>
                <a:r>
                  <a:rPr lang="bn-IN" sz="3200" dirty="0">
                    <a:solidFill>
                      <a:schemeClr val="tx2">
                        <a:lumMod val="75000"/>
                      </a:schemeClr>
                    </a:solidFill>
                    <a:latin typeface="NikoshBAN"/>
                    <a:cs typeface="Shonar Bangla" pitchFamily="34" charset="0"/>
                  </a:rPr>
                  <a:t>সহঃ শিক্ষক (কম্পিউটার)</a:t>
                </a:r>
                <a:endParaRPr lang="bn-BD" sz="3200" dirty="0">
                  <a:solidFill>
                    <a:schemeClr val="tx2">
                      <a:lumMod val="75000"/>
                    </a:schemeClr>
                  </a:solidFill>
                  <a:latin typeface="NikoshBAN"/>
                  <a:cs typeface="Shonar Bangla" pitchFamily="34" charset="0"/>
                </a:endParaRPr>
              </a:p>
              <a:p>
                <a:pPr algn="ctr"/>
                <a:r>
                  <a:rPr lang="bn-IN" sz="3200" dirty="0">
                    <a:solidFill>
                      <a:schemeClr val="tx2">
                        <a:lumMod val="75000"/>
                      </a:schemeClr>
                    </a:solidFill>
                    <a:latin typeface="NikoshBAN"/>
                    <a:cs typeface="Shonar Bangla" pitchFamily="34" charset="0"/>
                  </a:rPr>
                  <a:t>মূলাটোল বালিকা উচ্চ বিদ্যালয়,</a:t>
                </a:r>
              </a:p>
              <a:p>
                <a:pPr algn="ctr"/>
                <a:r>
                  <a:rPr lang="bn-IN" sz="3200" dirty="0">
                    <a:solidFill>
                      <a:schemeClr val="tx2">
                        <a:lumMod val="75000"/>
                      </a:schemeClr>
                    </a:solidFill>
                    <a:latin typeface="NikoshBAN"/>
                    <a:cs typeface="Shonar Bangla" pitchFamily="34" charset="0"/>
                  </a:rPr>
                  <a:t>সদর, রংপুর</a:t>
                </a:r>
                <a:endParaRPr lang="en-US" sz="3200" dirty="0">
                  <a:solidFill>
                    <a:schemeClr val="tx2">
                      <a:lumMod val="75000"/>
                    </a:schemeClr>
                  </a:solidFill>
                  <a:latin typeface="NikoshBAN"/>
                  <a:cs typeface="Shonar Bangla" pitchFamily="34" charset="0"/>
                </a:endParaRPr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6F5F18A-F758-4F2D-86A7-68FEC60FC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1958726"/>
              <a:ext cx="2597725" cy="2597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316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ar: 6 Points 3">
            <a:extLst>
              <a:ext uri="{FF2B5EF4-FFF2-40B4-BE49-F238E27FC236}">
                <a16:creationId xmlns:a16="http://schemas.microsoft.com/office/drawing/2014/main" id="{CAA93759-4EDC-4873-B0EA-D8AF25B443AB}"/>
              </a:ext>
            </a:extLst>
          </p:cNvPr>
          <p:cNvSpPr/>
          <p:nvPr/>
        </p:nvSpPr>
        <p:spPr>
          <a:xfrm>
            <a:off x="3693994" y="829101"/>
            <a:ext cx="4804012" cy="5199797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42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81304" y="4572847"/>
            <a:ext cx="4689763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বাড়িতে বসে ল্যাপটপে অফিসের কাজ করছে। </a:t>
            </a:r>
            <a:endParaRPr lang="en-US" sz="32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6631" y="4572846"/>
            <a:ext cx="443518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প্রশিক্ষণে কম্পিউটারের ব্যবহার  </a:t>
            </a:r>
            <a:endParaRPr lang="en-US" sz="32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057400"/>
            <a:ext cx="4057650" cy="230331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668" y="2057400"/>
            <a:ext cx="3792924" cy="230331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4956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65FAE-1C02-4A01-BD93-B8A94E5F51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693987"/>
            <a:ext cx="10363200" cy="1470025"/>
          </a:xfrm>
        </p:spPr>
        <p:txBody>
          <a:bodyPr>
            <a:normAutofit/>
          </a:bodyPr>
          <a:lstStyle/>
          <a:p>
            <a:r>
              <a:rPr lang="bn-IN" sz="6000" dirty="0">
                <a:solidFill>
                  <a:schemeClr val="tx2"/>
                </a:solidFill>
              </a:rPr>
              <a:t>কর্মক্ষেত্রে তথ্য ও যোগাযোগ প্রযুক্তি</a:t>
            </a:r>
            <a:endParaRPr lang="en-US" sz="6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272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05000" y="1536174"/>
            <a:ext cx="838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000" dirty="0">
                <a:solidFill>
                  <a:schemeClr val="tx2"/>
                </a:solidFill>
                <a:latin typeface="NikoshBAN" pitchFamily="2" charset="0"/>
                <a:ea typeface="Calibri"/>
                <a:cs typeface="NikoshBAN" pitchFamily="2" charset="0"/>
              </a:rPr>
              <a:t>১। ভার্চুয়াল অফিস </a:t>
            </a:r>
            <a:r>
              <a:rPr lang="bn-IN" sz="4000" dirty="0">
                <a:solidFill>
                  <a:schemeClr val="tx2"/>
                </a:solidFill>
                <a:latin typeface="NikoshBAN" pitchFamily="2" charset="0"/>
                <a:ea typeface="Calibri"/>
                <a:cs typeface="NikoshBAN" pitchFamily="2" charset="0"/>
              </a:rPr>
              <a:t>সম্পর্কে বর্ণনা </a:t>
            </a:r>
            <a:r>
              <a:rPr lang="bn-BD" sz="4000" dirty="0">
                <a:solidFill>
                  <a:schemeClr val="tx2"/>
                </a:solidFill>
                <a:latin typeface="NikoshBAN" pitchFamily="2" charset="0"/>
                <a:ea typeface="Calibri"/>
                <a:cs typeface="NikoshBAN" pitchFamily="2" charset="0"/>
              </a:rPr>
              <a:t>পারবে</a:t>
            </a:r>
            <a:r>
              <a:rPr lang="en-US" sz="4000" dirty="0">
                <a:solidFill>
                  <a:schemeClr val="tx2"/>
                </a:solidFill>
                <a:latin typeface="NikoshBAN" pitchFamily="2" charset="0"/>
                <a:ea typeface="Calibri"/>
                <a:cs typeface="NikoshBAN" pitchFamily="2" charset="0"/>
              </a:rPr>
              <a:t>;</a:t>
            </a:r>
            <a:r>
              <a:rPr lang="bn-BD" sz="4000" dirty="0">
                <a:solidFill>
                  <a:schemeClr val="tx2"/>
                </a:solidFill>
                <a:latin typeface="NikoshBAN" pitchFamily="2" charset="0"/>
                <a:ea typeface="Calibri"/>
                <a:cs typeface="NikoshBAN" pitchFamily="2" charset="0"/>
              </a:rPr>
              <a:t>   </a:t>
            </a:r>
            <a:endParaRPr lang="en-US" sz="4000" dirty="0">
              <a:solidFill>
                <a:schemeClr val="tx2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BD" sz="4000" dirty="0">
                <a:solidFill>
                  <a:schemeClr val="tx2"/>
                </a:solidFill>
                <a:latin typeface="NikoshBAN" pitchFamily="2" charset="0"/>
                <a:ea typeface="Calibri"/>
                <a:cs typeface="NikoshBAN" pitchFamily="2" charset="0"/>
              </a:rPr>
              <a:t>২। ভার্চুয়াল অফিসের সুবিধা বর্ণনা করতে পারবে</a:t>
            </a:r>
            <a:r>
              <a:rPr lang="en-US" sz="4000" dirty="0">
                <a:solidFill>
                  <a:schemeClr val="tx2"/>
                </a:solidFill>
                <a:latin typeface="NikoshBAN" pitchFamily="2" charset="0"/>
                <a:ea typeface="Calibri"/>
                <a:cs typeface="NikoshBAN" pitchFamily="2" charset="0"/>
              </a:rPr>
              <a:t>;</a:t>
            </a:r>
            <a:r>
              <a:rPr lang="bn-BD" sz="4000" dirty="0">
                <a:solidFill>
                  <a:schemeClr val="tx2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sz="4000" dirty="0">
              <a:solidFill>
                <a:schemeClr val="tx2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BD" sz="4000" dirty="0">
                <a:solidFill>
                  <a:schemeClr val="tx2"/>
                </a:solidFill>
                <a:latin typeface="NikoshBAN" pitchFamily="2" charset="0"/>
                <a:ea typeface="Calibri"/>
                <a:cs typeface="NikoshBAN" pitchFamily="2" charset="0"/>
              </a:rPr>
              <a:t>৩। উদাহরণসহ কল সেন্টারের কাজ ব্যাখ্যা </a:t>
            </a:r>
            <a:endParaRPr lang="bn-IN" sz="4000" dirty="0">
              <a:solidFill>
                <a:schemeClr val="tx2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IN" sz="4000" dirty="0">
                <a:solidFill>
                  <a:schemeClr val="tx2"/>
                </a:solidFill>
                <a:latin typeface="NikoshBAN" pitchFamily="2" charset="0"/>
                <a:ea typeface="Calibri"/>
                <a:cs typeface="NikoshBAN" pitchFamily="2" charset="0"/>
              </a:rPr>
              <a:t>     </a:t>
            </a:r>
            <a:r>
              <a:rPr lang="bn-BD" sz="4000" dirty="0">
                <a:solidFill>
                  <a:schemeClr val="tx2"/>
                </a:solidFill>
                <a:latin typeface="NikoshBAN" pitchFamily="2" charset="0"/>
                <a:ea typeface="Calibri"/>
                <a:cs typeface="NikoshBAN" pitchFamily="2" charset="0"/>
              </a:rPr>
              <a:t>করতে</a:t>
            </a:r>
            <a:r>
              <a:rPr lang="en-US" sz="4000" dirty="0">
                <a:solidFill>
                  <a:schemeClr val="tx2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tx2"/>
                </a:solidFill>
                <a:latin typeface="NikoshBAN" pitchFamily="2" charset="0"/>
                <a:ea typeface="Calibri"/>
                <a:cs typeface="NikoshBAN" pitchFamily="2" charset="0"/>
              </a:rPr>
              <a:t>পারবে</a:t>
            </a:r>
            <a:r>
              <a:rPr lang="bn-IN" sz="4000" dirty="0">
                <a:solidFill>
                  <a:schemeClr val="tx2"/>
                </a:solidFill>
                <a:latin typeface="NikoshBAN" pitchFamily="2" charset="0"/>
                <a:ea typeface="Calibri"/>
                <a:cs typeface="NikoshBAN" pitchFamily="2" charset="0"/>
              </a:rPr>
              <a:t>;</a:t>
            </a:r>
            <a:endParaRPr lang="bn-BD" sz="4000" dirty="0">
              <a:solidFill>
                <a:schemeClr val="tx2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BD" sz="4000" dirty="0">
                <a:solidFill>
                  <a:schemeClr val="tx2"/>
                </a:solidFill>
                <a:latin typeface="NikoshBAN" pitchFamily="2" charset="0"/>
                <a:ea typeface="Calibri"/>
                <a:cs typeface="NikoshBAN" pitchFamily="2" charset="0"/>
              </a:rPr>
              <a:t>৪।</a:t>
            </a:r>
            <a:r>
              <a:rPr lang="bn-IN" sz="4000" dirty="0">
                <a:solidFill>
                  <a:schemeClr val="tx2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tx2"/>
                </a:solidFill>
                <a:latin typeface="NikoshBAN" pitchFamily="2" charset="0"/>
                <a:ea typeface="Calibri"/>
                <a:cs typeface="NikoshBAN" pitchFamily="2" charset="0"/>
              </a:rPr>
              <a:t>বাড়িতে বসে টাকা উপার্জ</a:t>
            </a:r>
            <a:r>
              <a:rPr lang="bn-IN" sz="4000" dirty="0">
                <a:solidFill>
                  <a:schemeClr val="tx2"/>
                </a:solidFill>
                <a:latin typeface="NikoshBAN" pitchFamily="2" charset="0"/>
                <a:ea typeface="Calibri"/>
                <a:cs typeface="NikoshBAN" pitchFamily="2" charset="0"/>
              </a:rPr>
              <a:t>নের</a:t>
            </a:r>
            <a:r>
              <a:rPr lang="bn-BD" sz="4000" dirty="0">
                <a:solidFill>
                  <a:schemeClr val="tx2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IN" sz="4000" dirty="0">
                <a:solidFill>
                  <a:schemeClr val="tx2"/>
                </a:solidFill>
                <a:latin typeface="NikoshBAN" pitchFamily="2" charset="0"/>
                <a:ea typeface="Calibri"/>
                <a:cs typeface="NikoshBAN" pitchFamily="2" charset="0"/>
              </a:rPr>
              <a:t>কৌশল বর্ণনা করতে </a:t>
            </a:r>
          </a:p>
          <a:p>
            <a:r>
              <a:rPr lang="bn-IN" sz="4000" dirty="0">
                <a:solidFill>
                  <a:schemeClr val="tx2"/>
                </a:solidFill>
                <a:latin typeface="NikoshBAN" pitchFamily="2" charset="0"/>
                <a:ea typeface="Calibri"/>
                <a:cs typeface="NikoshBAN" pitchFamily="2" charset="0"/>
              </a:rPr>
              <a:t>      </a:t>
            </a:r>
            <a:r>
              <a:rPr lang="bn-BD" sz="4000" dirty="0">
                <a:solidFill>
                  <a:schemeClr val="tx2"/>
                </a:solidFill>
                <a:latin typeface="NikoshBAN" pitchFamily="2" charset="0"/>
                <a:ea typeface="Calibri"/>
                <a:cs typeface="NikoshBAN" pitchFamily="2" charset="0"/>
              </a:rPr>
              <a:t>পারবে। </a:t>
            </a:r>
            <a:endParaRPr lang="en-US" sz="4000" dirty="0">
              <a:solidFill>
                <a:schemeClr val="tx2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3" name="Callout: Down Arrow 2">
            <a:extLst>
              <a:ext uri="{FF2B5EF4-FFF2-40B4-BE49-F238E27FC236}">
                <a16:creationId xmlns:a16="http://schemas.microsoft.com/office/drawing/2014/main" id="{BE37AE20-32B6-4AF9-9971-48BEF5F4BF01}"/>
              </a:ext>
            </a:extLst>
          </p:cNvPr>
          <p:cNvSpPr/>
          <p:nvPr/>
        </p:nvSpPr>
        <p:spPr>
          <a:xfrm>
            <a:off x="0" y="136477"/>
            <a:ext cx="12192000" cy="117370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bg1"/>
                </a:solidFill>
              </a:rPr>
              <a:t>শিখনফল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890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4383" y="5105987"/>
            <a:ext cx="3673828" cy="523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কম্পিউটার  নেটওয়ার্ক</a:t>
            </a:r>
            <a:endParaRPr lang="en-US" sz="28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19014" y="5106854"/>
            <a:ext cx="222804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তথ্য আদান প্রদান</a:t>
            </a:r>
            <a:endParaRPr lang="en-US" sz="28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77199" y="5051052"/>
            <a:ext cx="3925263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বাড়িতে বসেও অফিসের কাজকর্ম  নির্দিষ্ট সময়ের বাইরেও </a:t>
            </a:r>
            <a:r>
              <a:rPr lang="en-US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করা যায়।  </a:t>
            </a:r>
            <a:endParaRPr lang="en-US" sz="28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835" y="2154195"/>
            <a:ext cx="3373582" cy="254960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0" t="32006" r="18224" b="32154"/>
          <a:stretch/>
        </p:blipFill>
        <p:spPr>
          <a:xfrm>
            <a:off x="196740" y="2154195"/>
            <a:ext cx="3910446" cy="254960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199" y="2168979"/>
            <a:ext cx="3896830" cy="254960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1" name="Callout: Down Arrow 10">
            <a:extLst>
              <a:ext uri="{FF2B5EF4-FFF2-40B4-BE49-F238E27FC236}">
                <a16:creationId xmlns:a16="http://schemas.microsoft.com/office/drawing/2014/main" id="{5D436018-A280-4263-A288-580CBC15B9B6}"/>
              </a:ext>
            </a:extLst>
          </p:cNvPr>
          <p:cNvSpPr/>
          <p:nvPr/>
        </p:nvSpPr>
        <p:spPr>
          <a:xfrm>
            <a:off x="0" y="136477"/>
            <a:ext cx="12192000" cy="117370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bg1"/>
                </a:solidFill>
              </a:rPr>
              <a:t>ভার্চুয়াল অফিস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29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3077" y="4572000"/>
            <a:ext cx="3665846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যেকো</a:t>
            </a:r>
            <a:r>
              <a:rPr lang="bn-IN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নো</a:t>
            </a:r>
            <a:r>
              <a:rPr lang="bn-BD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স্থান থেকে কাজ করা যায়। </a:t>
            </a:r>
            <a:endParaRPr lang="en-US" sz="28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8803" y="4572374"/>
            <a:ext cx="3721265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ঘরে বসে স্বাধীনভাবে কাজ করা যায়। </a:t>
            </a:r>
            <a:endParaRPr lang="en-US" sz="28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49" y="2190328"/>
            <a:ext cx="3484419" cy="2379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8304249" y="4572374"/>
            <a:ext cx="3665846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অফিসের কাজের পাশাপাশি বাড়ির কাজ করা যায়। </a:t>
            </a:r>
            <a:endParaRPr lang="en-US" sz="28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381586" y="2332949"/>
            <a:ext cx="3352800" cy="2216706"/>
            <a:chOff x="1905000" y="786172"/>
            <a:chExt cx="5410200" cy="405554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0" y="786172"/>
              <a:ext cx="5410200" cy="405554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3200400"/>
              <a:ext cx="1524000" cy="11188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90" b="17227"/>
          <a:stretch/>
        </p:blipFill>
        <p:spPr>
          <a:xfrm>
            <a:off x="4377744" y="2333246"/>
            <a:ext cx="3436512" cy="2236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allout: Down Arrow 10">
            <a:extLst>
              <a:ext uri="{FF2B5EF4-FFF2-40B4-BE49-F238E27FC236}">
                <a16:creationId xmlns:a16="http://schemas.microsoft.com/office/drawing/2014/main" id="{CCF8FA8B-2792-48C0-AB78-09459291510A}"/>
              </a:ext>
            </a:extLst>
          </p:cNvPr>
          <p:cNvSpPr/>
          <p:nvPr/>
        </p:nvSpPr>
        <p:spPr>
          <a:xfrm>
            <a:off x="0" y="136477"/>
            <a:ext cx="12192000" cy="117370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bg1"/>
                </a:solidFill>
              </a:rPr>
              <a:t>ভার্চুয়াল অফিসের সুবিধা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7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0047" y="4642942"/>
            <a:ext cx="342900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বড় স্থাপনা লাগে না । </a:t>
            </a:r>
            <a:endParaRPr lang="en-US" sz="28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8192" y="4636118"/>
            <a:ext cx="36556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রাস্তায় সময় অপচয় হয় না। </a:t>
            </a:r>
            <a:endParaRPr lang="en-US" sz="28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44" y="2187877"/>
            <a:ext cx="3719959" cy="2313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191" y="2192112"/>
            <a:ext cx="3655618" cy="2313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22"/>
          <a:stretch/>
        </p:blipFill>
        <p:spPr>
          <a:xfrm>
            <a:off x="8473178" y="2187877"/>
            <a:ext cx="3719959" cy="2313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8702362" y="4636118"/>
            <a:ext cx="3026791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bn-BD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রাত দিন চব্বিশ ঘন্টা চলে 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9" name="Callout: Down Arrow 8">
            <a:extLst>
              <a:ext uri="{FF2B5EF4-FFF2-40B4-BE49-F238E27FC236}">
                <a16:creationId xmlns:a16="http://schemas.microsoft.com/office/drawing/2014/main" id="{62901419-59C5-44C1-A400-4834B484DA71}"/>
              </a:ext>
            </a:extLst>
          </p:cNvPr>
          <p:cNvSpPr/>
          <p:nvPr/>
        </p:nvSpPr>
        <p:spPr>
          <a:xfrm>
            <a:off x="0" y="136477"/>
            <a:ext cx="12192000" cy="117370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bg1"/>
                </a:solidFill>
              </a:rPr>
              <a:t>ভার্চুয়াল অফিসের সুবিধা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94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65514" y="3044279"/>
            <a:ext cx="84609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dirty="0">
                <a:solidFill>
                  <a:schemeClr val="tx2"/>
                </a:solidFill>
                <a:ea typeface="Calibri"/>
                <a:cs typeface="NikoshBAN"/>
              </a:rPr>
              <a:t>একটি ভার্চুয়াল অফিসের সুবিধাগুলো বর্ণনা কর। </a:t>
            </a:r>
            <a:endParaRPr lang="en-US" sz="4400" dirty="0">
              <a:solidFill>
                <a:schemeClr val="tx2"/>
              </a:solidFill>
              <a:ea typeface="Calibri"/>
              <a:cs typeface="Vrinda"/>
            </a:endParaRPr>
          </a:p>
        </p:txBody>
      </p:sp>
      <p:sp>
        <p:nvSpPr>
          <p:cNvPr id="4" name="Callout: Down Arrow 3">
            <a:extLst>
              <a:ext uri="{FF2B5EF4-FFF2-40B4-BE49-F238E27FC236}">
                <a16:creationId xmlns:a16="http://schemas.microsoft.com/office/drawing/2014/main" id="{66B1C47F-279D-484D-AE5A-DF99EB56992A}"/>
              </a:ext>
            </a:extLst>
          </p:cNvPr>
          <p:cNvSpPr/>
          <p:nvPr/>
        </p:nvSpPr>
        <p:spPr>
          <a:xfrm>
            <a:off x="0" y="136477"/>
            <a:ext cx="12192000" cy="117370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bg1"/>
                </a:solidFill>
              </a:rPr>
              <a:t>জোড়ায় কাজ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460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571</Words>
  <Application>Microsoft Office PowerPoint</Application>
  <PresentationFormat>Widescreen</PresentationFormat>
  <Paragraphs>112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NikoshBAN</vt:lpstr>
      <vt:lpstr>Office Theme</vt:lpstr>
      <vt:lpstr>1_Office Theme</vt:lpstr>
      <vt:lpstr>PowerPoint Presentation</vt:lpstr>
      <vt:lpstr>PowerPoint Presentation</vt:lpstr>
      <vt:lpstr>PowerPoint Presentation</vt:lpstr>
      <vt:lpstr>কর্মক্ষেত্রে তথ্য ও যোগাযোগ প্রযুক্তি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</dc:creator>
  <cp:lastModifiedBy>Joti Prokash</cp:lastModifiedBy>
  <cp:revision>137</cp:revision>
  <dcterms:created xsi:type="dcterms:W3CDTF">2015-03-31T15:15:49Z</dcterms:created>
  <dcterms:modified xsi:type="dcterms:W3CDTF">2019-04-26T12:05:46Z</dcterms:modified>
</cp:coreProperties>
</file>